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694" r:id="rId2"/>
    <p:sldId id="692" r:id="rId3"/>
    <p:sldId id="258" r:id="rId4"/>
    <p:sldId id="301" r:id="rId5"/>
    <p:sldId id="302" r:id="rId6"/>
    <p:sldId id="300" r:id="rId7"/>
    <p:sldId id="303" r:id="rId8"/>
    <p:sldId id="418" r:id="rId9"/>
    <p:sldId id="419" r:id="rId10"/>
    <p:sldId id="695" r:id="rId11"/>
    <p:sldId id="429" r:id="rId12"/>
    <p:sldId id="430" r:id="rId13"/>
    <p:sldId id="431" r:id="rId14"/>
    <p:sldId id="691" r:id="rId15"/>
    <p:sldId id="310" r:id="rId16"/>
    <p:sldId id="365" r:id="rId17"/>
    <p:sldId id="366" r:id="rId18"/>
    <p:sldId id="368"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689" r:id="rId55"/>
    <p:sldId id="690" r:id="rId56"/>
    <p:sldId id="417" r:id="rId57"/>
    <p:sldId id="693" r:id="rId58"/>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23C"/>
    <a:srgbClr val="D1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89961" autoAdjust="0"/>
  </p:normalViewPr>
  <p:slideViewPr>
    <p:cSldViewPr>
      <p:cViewPr varScale="1">
        <p:scale>
          <a:sx n="82" d="100"/>
          <a:sy n="82" d="100"/>
        </p:scale>
        <p:origin x="1430" y="72"/>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35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E1401-6C74-4DDC-85E1-4A23D5B821E8}" type="doc">
      <dgm:prSet loTypeId="urn:microsoft.com/office/officeart/2005/8/layout/radial4" loCatId="relationship" qsTypeId="urn:microsoft.com/office/officeart/2005/8/quickstyle/simple1" qsCatId="simple" csTypeId="urn:microsoft.com/office/officeart/2005/8/colors/colorful1#3" csCatId="colorful" phldr="1"/>
      <dgm:spPr/>
      <dgm:t>
        <a:bodyPr/>
        <a:lstStyle/>
        <a:p>
          <a:endParaRPr lang="es-MX"/>
        </a:p>
      </dgm:t>
    </dgm:pt>
    <dgm:pt modelId="{3D7E6190-9FD6-4D00-B73C-1D4C918CF776}">
      <dgm:prSet phldrT="[Texto]"/>
      <dgm:spPr/>
      <dgm:t>
        <a:bodyPr/>
        <a:lstStyle/>
        <a:p>
          <a:r>
            <a:rPr lang="es-MX" dirty="0"/>
            <a:t>Requisitos</a:t>
          </a:r>
        </a:p>
      </dgm:t>
    </dgm:pt>
    <dgm:pt modelId="{FB2E4EB5-A573-4022-958F-56C5A0D45205}" type="parTrans" cxnId="{38DBD48B-EBA0-4353-8C28-2496B473D9C1}">
      <dgm:prSet/>
      <dgm:spPr/>
      <dgm:t>
        <a:bodyPr/>
        <a:lstStyle/>
        <a:p>
          <a:endParaRPr lang="es-MX"/>
        </a:p>
      </dgm:t>
    </dgm:pt>
    <dgm:pt modelId="{AE7C0300-1078-4BD0-9FDF-B1A1C740BE23}" type="sibTrans" cxnId="{38DBD48B-EBA0-4353-8C28-2496B473D9C1}">
      <dgm:prSet/>
      <dgm:spPr/>
      <dgm:t>
        <a:bodyPr/>
        <a:lstStyle/>
        <a:p>
          <a:endParaRPr lang="es-MX"/>
        </a:p>
      </dgm:t>
    </dgm:pt>
    <dgm:pt modelId="{AE05CCC3-5D59-4436-A30D-B6454204C36C}">
      <dgm:prSet phldrT="[Texto]"/>
      <dgm:spPr/>
      <dgm:t>
        <a:bodyPr/>
        <a:lstStyle/>
        <a:p>
          <a:r>
            <a:rPr lang="es-MX" dirty="0"/>
            <a:t>*Nombre</a:t>
          </a:r>
        </a:p>
      </dgm:t>
    </dgm:pt>
    <dgm:pt modelId="{548E47F8-F352-4827-8263-0DEB2D1EA9E1}" type="parTrans" cxnId="{6B9F372A-87FF-416A-84A3-97CE7AB21A92}">
      <dgm:prSet/>
      <dgm:spPr/>
      <dgm:t>
        <a:bodyPr/>
        <a:lstStyle/>
        <a:p>
          <a:endParaRPr lang="es-MX"/>
        </a:p>
      </dgm:t>
    </dgm:pt>
    <dgm:pt modelId="{A3180EA7-F587-4B80-9F8A-8CBBA3C40FD3}" type="sibTrans" cxnId="{6B9F372A-87FF-416A-84A3-97CE7AB21A92}">
      <dgm:prSet/>
      <dgm:spPr/>
      <dgm:t>
        <a:bodyPr/>
        <a:lstStyle/>
        <a:p>
          <a:endParaRPr lang="es-MX"/>
        </a:p>
      </dgm:t>
    </dgm:pt>
    <dgm:pt modelId="{37A3E13E-AE34-4CEC-B4AC-360F7DD41742}">
      <dgm:prSet phldrT="[Texto]"/>
      <dgm:spPr/>
      <dgm:t>
        <a:bodyPr/>
        <a:lstStyle/>
        <a:p>
          <a:r>
            <a:rPr lang="es-MX" dirty="0"/>
            <a:t>Domicilio/ correo</a:t>
          </a:r>
        </a:p>
      </dgm:t>
    </dgm:pt>
    <dgm:pt modelId="{B77956FB-EA86-4293-AC2B-BFB46411A2A1}" type="parTrans" cxnId="{6446B230-9F06-44EC-8144-C8031F4F6BC5}">
      <dgm:prSet/>
      <dgm:spPr/>
      <dgm:t>
        <a:bodyPr/>
        <a:lstStyle/>
        <a:p>
          <a:endParaRPr lang="es-MX"/>
        </a:p>
      </dgm:t>
    </dgm:pt>
    <dgm:pt modelId="{E8E8B7DA-160F-4334-81D6-E6E5B525C310}" type="sibTrans" cxnId="{6446B230-9F06-44EC-8144-C8031F4F6BC5}">
      <dgm:prSet/>
      <dgm:spPr/>
      <dgm:t>
        <a:bodyPr/>
        <a:lstStyle/>
        <a:p>
          <a:endParaRPr lang="es-MX"/>
        </a:p>
      </dgm:t>
    </dgm:pt>
    <dgm:pt modelId="{028F2B45-4769-4584-8C5C-0BD739DB1C60}">
      <dgm:prSet phldrT="[Texto]"/>
      <dgm:spPr/>
      <dgm:t>
        <a:bodyPr/>
        <a:lstStyle/>
        <a:p>
          <a:r>
            <a:rPr lang="es-MX" dirty="0"/>
            <a:t>*otros</a:t>
          </a:r>
        </a:p>
      </dgm:t>
    </dgm:pt>
    <dgm:pt modelId="{1F62507D-1139-48CB-80AD-7E0B9796B8D6}" type="parTrans" cxnId="{5BC34991-D03F-456F-A95B-CFBB805C2927}">
      <dgm:prSet/>
      <dgm:spPr/>
      <dgm:t>
        <a:bodyPr/>
        <a:lstStyle/>
        <a:p>
          <a:endParaRPr lang="es-MX"/>
        </a:p>
      </dgm:t>
    </dgm:pt>
    <dgm:pt modelId="{BEE24811-13A3-499B-8616-CD3477B869F5}" type="sibTrans" cxnId="{5BC34991-D03F-456F-A95B-CFBB805C2927}">
      <dgm:prSet/>
      <dgm:spPr/>
      <dgm:t>
        <a:bodyPr/>
        <a:lstStyle/>
        <a:p>
          <a:endParaRPr lang="es-MX"/>
        </a:p>
      </dgm:t>
    </dgm:pt>
    <dgm:pt modelId="{DB4C0C06-9312-4FF3-B859-1FF7CE78C70A}">
      <dgm:prSet/>
      <dgm:spPr/>
      <dgm:t>
        <a:bodyPr/>
        <a:lstStyle/>
        <a:p>
          <a:r>
            <a:rPr lang="es-MX" dirty="0"/>
            <a:t>Descripción información solicitada</a:t>
          </a:r>
        </a:p>
      </dgm:t>
    </dgm:pt>
    <dgm:pt modelId="{74803039-00CE-4496-8A18-499B5161D178}" type="parTrans" cxnId="{87A89D79-725C-4A70-83F3-F657580CA5F7}">
      <dgm:prSet/>
      <dgm:spPr/>
      <dgm:t>
        <a:bodyPr/>
        <a:lstStyle/>
        <a:p>
          <a:endParaRPr lang="es-MX"/>
        </a:p>
      </dgm:t>
    </dgm:pt>
    <dgm:pt modelId="{E0B2EF55-02BA-48AA-B308-7E0EA19A79B0}" type="sibTrans" cxnId="{87A89D79-725C-4A70-83F3-F657580CA5F7}">
      <dgm:prSet/>
      <dgm:spPr/>
      <dgm:t>
        <a:bodyPr/>
        <a:lstStyle/>
        <a:p>
          <a:endParaRPr lang="es-MX"/>
        </a:p>
      </dgm:t>
    </dgm:pt>
    <dgm:pt modelId="{7BED9FC3-70D3-4395-AF1B-5C3F0D023BB2}">
      <dgm:prSet/>
      <dgm:spPr/>
      <dgm:t>
        <a:bodyPr/>
        <a:lstStyle/>
        <a:p>
          <a:r>
            <a:rPr lang="es-MX" dirty="0"/>
            <a:t>Modalidad de recepción</a:t>
          </a:r>
        </a:p>
      </dgm:t>
    </dgm:pt>
    <dgm:pt modelId="{985BFF2B-0B60-4A34-A24A-68605BC7A9EB}" type="parTrans" cxnId="{F1B42A71-53B1-40D8-A392-25758C3E29AD}">
      <dgm:prSet/>
      <dgm:spPr/>
      <dgm:t>
        <a:bodyPr/>
        <a:lstStyle/>
        <a:p>
          <a:endParaRPr lang="es-MX"/>
        </a:p>
      </dgm:t>
    </dgm:pt>
    <dgm:pt modelId="{C17526B4-B4A1-43B6-9638-324F209EBE24}" type="sibTrans" cxnId="{F1B42A71-53B1-40D8-A392-25758C3E29AD}">
      <dgm:prSet/>
      <dgm:spPr/>
      <dgm:t>
        <a:bodyPr/>
        <a:lstStyle/>
        <a:p>
          <a:endParaRPr lang="es-MX"/>
        </a:p>
      </dgm:t>
    </dgm:pt>
    <dgm:pt modelId="{30E951B9-453A-433B-8554-831B32D93A08}" type="pres">
      <dgm:prSet presAssocID="{2E4E1401-6C74-4DDC-85E1-4A23D5B821E8}" presName="cycle" presStyleCnt="0">
        <dgm:presLayoutVars>
          <dgm:chMax val="1"/>
          <dgm:dir/>
          <dgm:animLvl val="ctr"/>
          <dgm:resizeHandles val="exact"/>
        </dgm:presLayoutVars>
      </dgm:prSet>
      <dgm:spPr/>
    </dgm:pt>
    <dgm:pt modelId="{E33735D4-AB1E-474D-BFF6-83FF779D35E1}" type="pres">
      <dgm:prSet presAssocID="{3D7E6190-9FD6-4D00-B73C-1D4C918CF776}" presName="centerShape" presStyleLbl="node0" presStyleIdx="0" presStyleCnt="1"/>
      <dgm:spPr/>
    </dgm:pt>
    <dgm:pt modelId="{7EB01D31-AB26-4C83-A533-E592D4CDD00F}" type="pres">
      <dgm:prSet presAssocID="{548E47F8-F352-4827-8263-0DEB2D1EA9E1}" presName="parTrans" presStyleLbl="bgSibTrans2D1" presStyleIdx="0" presStyleCnt="5"/>
      <dgm:spPr/>
    </dgm:pt>
    <dgm:pt modelId="{40367032-51E8-43EC-8902-A104DB583D34}" type="pres">
      <dgm:prSet presAssocID="{AE05CCC3-5D59-4436-A30D-B6454204C36C}" presName="node" presStyleLbl="node1" presStyleIdx="0" presStyleCnt="5">
        <dgm:presLayoutVars>
          <dgm:bulletEnabled val="1"/>
        </dgm:presLayoutVars>
      </dgm:prSet>
      <dgm:spPr/>
    </dgm:pt>
    <dgm:pt modelId="{AF3EC679-BA50-4714-866F-41FAFD061848}" type="pres">
      <dgm:prSet presAssocID="{B77956FB-EA86-4293-AC2B-BFB46411A2A1}" presName="parTrans" presStyleLbl="bgSibTrans2D1" presStyleIdx="1" presStyleCnt="5"/>
      <dgm:spPr/>
    </dgm:pt>
    <dgm:pt modelId="{2DC00976-31EF-46BD-9716-EB34ADE21904}" type="pres">
      <dgm:prSet presAssocID="{37A3E13E-AE34-4CEC-B4AC-360F7DD41742}" presName="node" presStyleLbl="node1" presStyleIdx="1" presStyleCnt="5">
        <dgm:presLayoutVars>
          <dgm:bulletEnabled val="1"/>
        </dgm:presLayoutVars>
      </dgm:prSet>
      <dgm:spPr/>
    </dgm:pt>
    <dgm:pt modelId="{8BA681C5-EEE5-4139-98D6-F59D7A077BE7}" type="pres">
      <dgm:prSet presAssocID="{74803039-00CE-4496-8A18-499B5161D178}" presName="parTrans" presStyleLbl="bgSibTrans2D1" presStyleIdx="2" presStyleCnt="5"/>
      <dgm:spPr/>
    </dgm:pt>
    <dgm:pt modelId="{6E9C6196-7D5A-47DC-A534-706CF75C96B2}" type="pres">
      <dgm:prSet presAssocID="{DB4C0C06-9312-4FF3-B859-1FF7CE78C70A}" presName="node" presStyleLbl="node1" presStyleIdx="2" presStyleCnt="5">
        <dgm:presLayoutVars>
          <dgm:bulletEnabled val="1"/>
        </dgm:presLayoutVars>
      </dgm:prSet>
      <dgm:spPr/>
    </dgm:pt>
    <dgm:pt modelId="{DF2680EE-492A-4654-9A0A-B1F13FCA5068}" type="pres">
      <dgm:prSet presAssocID="{985BFF2B-0B60-4A34-A24A-68605BC7A9EB}" presName="parTrans" presStyleLbl="bgSibTrans2D1" presStyleIdx="3" presStyleCnt="5"/>
      <dgm:spPr/>
    </dgm:pt>
    <dgm:pt modelId="{13A227BA-AEA0-401B-B77F-738F1144ADE9}" type="pres">
      <dgm:prSet presAssocID="{7BED9FC3-70D3-4395-AF1B-5C3F0D023BB2}" presName="node" presStyleLbl="node1" presStyleIdx="3" presStyleCnt="5">
        <dgm:presLayoutVars>
          <dgm:bulletEnabled val="1"/>
        </dgm:presLayoutVars>
      </dgm:prSet>
      <dgm:spPr/>
    </dgm:pt>
    <dgm:pt modelId="{F4AAADF0-1CD2-4011-B462-36290D842044}" type="pres">
      <dgm:prSet presAssocID="{1F62507D-1139-48CB-80AD-7E0B9796B8D6}" presName="parTrans" presStyleLbl="bgSibTrans2D1" presStyleIdx="4" presStyleCnt="5"/>
      <dgm:spPr/>
    </dgm:pt>
    <dgm:pt modelId="{ED731B37-9F17-44B7-B665-711138940104}" type="pres">
      <dgm:prSet presAssocID="{028F2B45-4769-4584-8C5C-0BD739DB1C60}" presName="node" presStyleLbl="node1" presStyleIdx="4" presStyleCnt="5">
        <dgm:presLayoutVars>
          <dgm:bulletEnabled val="1"/>
        </dgm:presLayoutVars>
      </dgm:prSet>
      <dgm:spPr/>
    </dgm:pt>
  </dgm:ptLst>
  <dgm:cxnLst>
    <dgm:cxn modelId="{A7821A11-7E3D-454F-9E06-11B8880C5148}" type="presOf" srcId="{028F2B45-4769-4584-8C5C-0BD739DB1C60}" destId="{ED731B37-9F17-44B7-B665-711138940104}" srcOrd="0" destOrd="0" presId="urn:microsoft.com/office/officeart/2005/8/layout/radial4"/>
    <dgm:cxn modelId="{6B9F372A-87FF-416A-84A3-97CE7AB21A92}" srcId="{3D7E6190-9FD6-4D00-B73C-1D4C918CF776}" destId="{AE05CCC3-5D59-4436-A30D-B6454204C36C}" srcOrd="0" destOrd="0" parTransId="{548E47F8-F352-4827-8263-0DEB2D1EA9E1}" sibTransId="{A3180EA7-F587-4B80-9F8A-8CBBA3C40FD3}"/>
    <dgm:cxn modelId="{6446B230-9F06-44EC-8144-C8031F4F6BC5}" srcId="{3D7E6190-9FD6-4D00-B73C-1D4C918CF776}" destId="{37A3E13E-AE34-4CEC-B4AC-360F7DD41742}" srcOrd="1" destOrd="0" parTransId="{B77956FB-EA86-4293-AC2B-BFB46411A2A1}" sibTransId="{E8E8B7DA-160F-4334-81D6-E6E5B525C310}"/>
    <dgm:cxn modelId="{C1BB8333-3937-4C19-89F7-77AD806772C1}" type="presOf" srcId="{548E47F8-F352-4827-8263-0DEB2D1EA9E1}" destId="{7EB01D31-AB26-4C83-A533-E592D4CDD00F}" srcOrd="0" destOrd="0" presId="urn:microsoft.com/office/officeart/2005/8/layout/radial4"/>
    <dgm:cxn modelId="{C0FAB570-049F-4F29-A5B9-7821BB34F00D}" type="presOf" srcId="{37A3E13E-AE34-4CEC-B4AC-360F7DD41742}" destId="{2DC00976-31EF-46BD-9716-EB34ADE21904}" srcOrd="0" destOrd="0" presId="urn:microsoft.com/office/officeart/2005/8/layout/radial4"/>
    <dgm:cxn modelId="{F1B42A71-53B1-40D8-A392-25758C3E29AD}" srcId="{3D7E6190-9FD6-4D00-B73C-1D4C918CF776}" destId="{7BED9FC3-70D3-4395-AF1B-5C3F0D023BB2}" srcOrd="3" destOrd="0" parTransId="{985BFF2B-0B60-4A34-A24A-68605BC7A9EB}" sibTransId="{C17526B4-B4A1-43B6-9638-324F209EBE24}"/>
    <dgm:cxn modelId="{87A89D79-725C-4A70-83F3-F657580CA5F7}" srcId="{3D7E6190-9FD6-4D00-B73C-1D4C918CF776}" destId="{DB4C0C06-9312-4FF3-B859-1FF7CE78C70A}" srcOrd="2" destOrd="0" parTransId="{74803039-00CE-4496-8A18-499B5161D178}" sibTransId="{E0B2EF55-02BA-48AA-B308-7E0EA19A79B0}"/>
    <dgm:cxn modelId="{8113F67E-996A-4FE9-AEF3-6C33234E2AA1}" type="presOf" srcId="{74803039-00CE-4496-8A18-499B5161D178}" destId="{8BA681C5-EEE5-4139-98D6-F59D7A077BE7}" srcOrd="0" destOrd="0" presId="urn:microsoft.com/office/officeart/2005/8/layout/radial4"/>
    <dgm:cxn modelId="{BBE2CD85-87CF-406B-B3EE-A971EC78E802}" type="presOf" srcId="{B77956FB-EA86-4293-AC2B-BFB46411A2A1}" destId="{AF3EC679-BA50-4714-866F-41FAFD061848}" srcOrd="0" destOrd="0" presId="urn:microsoft.com/office/officeart/2005/8/layout/radial4"/>
    <dgm:cxn modelId="{8FD5AC88-4118-40B2-B591-06CD20B5CB6F}" type="presOf" srcId="{985BFF2B-0B60-4A34-A24A-68605BC7A9EB}" destId="{DF2680EE-492A-4654-9A0A-B1F13FCA5068}" srcOrd="0" destOrd="0" presId="urn:microsoft.com/office/officeart/2005/8/layout/radial4"/>
    <dgm:cxn modelId="{38DBD48B-EBA0-4353-8C28-2496B473D9C1}" srcId="{2E4E1401-6C74-4DDC-85E1-4A23D5B821E8}" destId="{3D7E6190-9FD6-4D00-B73C-1D4C918CF776}" srcOrd="0" destOrd="0" parTransId="{FB2E4EB5-A573-4022-958F-56C5A0D45205}" sibTransId="{AE7C0300-1078-4BD0-9FDF-B1A1C740BE23}"/>
    <dgm:cxn modelId="{5BC34991-D03F-456F-A95B-CFBB805C2927}" srcId="{3D7E6190-9FD6-4D00-B73C-1D4C918CF776}" destId="{028F2B45-4769-4584-8C5C-0BD739DB1C60}" srcOrd="4" destOrd="0" parTransId="{1F62507D-1139-48CB-80AD-7E0B9796B8D6}" sibTransId="{BEE24811-13A3-499B-8616-CD3477B869F5}"/>
    <dgm:cxn modelId="{ACFD43A6-2220-4D77-AFB1-5EC67B63F3A9}" type="presOf" srcId="{1F62507D-1139-48CB-80AD-7E0B9796B8D6}" destId="{F4AAADF0-1CD2-4011-B462-36290D842044}" srcOrd="0" destOrd="0" presId="urn:microsoft.com/office/officeart/2005/8/layout/radial4"/>
    <dgm:cxn modelId="{C6C7C3B1-5436-4CF0-BE52-D2B66A8CC39D}" type="presOf" srcId="{AE05CCC3-5D59-4436-A30D-B6454204C36C}" destId="{40367032-51E8-43EC-8902-A104DB583D34}" srcOrd="0" destOrd="0" presId="urn:microsoft.com/office/officeart/2005/8/layout/radial4"/>
    <dgm:cxn modelId="{D3A8CEB9-368C-4D9C-9A79-0CA213C63F8F}" type="presOf" srcId="{2E4E1401-6C74-4DDC-85E1-4A23D5B821E8}" destId="{30E951B9-453A-433B-8554-831B32D93A08}" srcOrd="0" destOrd="0" presId="urn:microsoft.com/office/officeart/2005/8/layout/radial4"/>
    <dgm:cxn modelId="{8BD4A0BA-A8BD-48E3-9A32-D76859D262A4}" type="presOf" srcId="{7BED9FC3-70D3-4395-AF1B-5C3F0D023BB2}" destId="{13A227BA-AEA0-401B-B77F-738F1144ADE9}" srcOrd="0" destOrd="0" presId="urn:microsoft.com/office/officeart/2005/8/layout/radial4"/>
    <dgm:cxn modelId="{D83D12CC-9124-421F-9E40-DD9459AD3414}" type="presOf" srcId="{3D7E6190-9FD6-4D00-B73C-1D4C918CF776}" destId="{E33735D4-AB1E-474D-BFF6-83FF779D35E1}" srcOrd="0" destOrd="0" presId="urn:microsoft.com/office/officeart/2005/8/layout/radial4"/>
    <dgm:cxn modelId="{399257D9-8882-4556-96F8-788E9A4133DE}" type="presOf" srcId="{DB4C0C06-9312-4FF3-B859-1FF7CE78C70A}" destId="{6E9C6196-7D5A-47DC-A534-706CF75C96B2}" srcOrd="0" destOrd="0" presId="urn:microsoft.com/office/officeart/2005/8/layout/radial4"/>
    <dgm:cxn modelId="{93D51B3C-37A2-481D-AC70-7DABA2A408BF}" type="presParOf" srcId="{30E951B9-453A-433B-8554-831B32D93A08}" destId="{E33735D4-AB1E-474D-BFF6-83FF779D35E1}" srcOrd="0" destOrd="0" presId="urn:microsoft.com/office/officeart/2005/8/layout/radial4"/>
    <dgm:cxn modelId="{801A3EB8-4D9B-447E-8C0D-C9A0875CC9C1}" type="presParOf" srcId="{30E951B9-453A-433B-8554-831B32D93A08}" destId="{7EB01D31-AB26-4C83-A533-E592D4CDD00F}" srcOrd="1" destOrd="0" presId="urn:microsoft.com/office/officeart/2005/8/layout/radial4"/>
    <dgm:cxn modelId="{6C472453-53E7-4A03-AC1A-724E94663051}" type="presParOf" srcId="{30E951B9-453A-433B-8554-831B32D93A08}" destId="{40367032-51E8-43EC-8902-A104DB583D34}" srcOrd="2" destOrd="0" presId="urn:microsoft.com/office/officeart/2005/8/layout/radial4"/>
    <dgm:cxn modelId="{460C57D6-6B28-4A0D-8282-38FBD47EF718}" type="presParOf" srcId="{30E951B9-453A-433B-8554-831B32D93A08}" destId="{AF3EC679-BA50-4714-866F-41FAFD061848}" srcOrd="3" destOrd="0" presId="urn:microsoft.com/office/officeart/2005/8/layout/radial4"/>
    <dgm:cxn modelId="{68EE4557-450F-44B9-844B-115CCD3F6D77}" type="presParOf" srcId="{30E951B9-453A-433B-8554-831B32D93A08}" destId="{2DC00976-31EF-46BD-9716-EB34ADE21904}" srcOrd="4" destOrd="0" presId="urn:microsoft.com/office/officeart/2005/8/layout/radial4"/>
    <dgm:cxn modelId="{030DA5FA-FFFB-442C-92DA-C4581D35A0B8}" type="presParOf" srcId="{30E951B9-453A-433B-8554-831B32D93A08}" destId="{8BA681C5-EEE5-4139-98D6-F59D7A077BE7}" srcOrd="5" destOrd="0" presId="urn:microsoft.com/office/officeart/2005/8/layout/radial4"/>
    <dgm:cxn modelId="{86360972-602B-4B4E-B5D8-E8142B233E3E}" type="presParOf" srcId="{30E951B9-453A-433B-8554-831B32D93A08}" destId="{6E9C6196-7D5A-47DC-A534-706CF75C96B2}" srcOrd="6" destOrd="0" presId="urn:microsoft.com/office/officeart/2005/8/layout/radial4"/>
    <dgm:cxn modelId="{F231A28B-3285-48B4-8011-879B7226DF85}" type="presParOf" srcId="{30E951B9-453A-433B-8554-831B32D93A08}" destId="{DF2680EE-492A-4654-9A0A-B1F13FCA5068}" srcOrd="7" destOrd="0" presId="urn:microsoft.com/office/officeart/2005/8/layout/radial4"/>
    <dgm:cxn modelId="{2E2E4DAB-B682-4906-BDA7-7FCE45F74279}" type="presParOf" srcId="{30E951B9-453A-433B-8554-831B32D93A08}" destId="{13A227BA-AEA0-401B-B77F-738F1144ADE9}" srcOrd="8" destOrd="0" presId="urn:microsoft.com/office/officeart/2005/8/layout/radial4"/>
    <dgm:cxn modelId="{DF68D678-4635-4678-9328-28B4B5062BF3}" type="presParOf" srcId="{30E951B9-453A-433B-8554-831B32D93A08}" destId="{F4AAADF0-1CD2-4011-B462-36290D842044}" srcOrd="9" destOrd="0" presId="urn:microsoft.com/office/officeart/2005/8/layout/radial4"/>
    <dgm:cxn modelId="{1416D3A5-E66A-4F46-8AE0-7483B041673F}" type="presParOf" srcId="{30E951B9-453A-433B-8554-831B32D93A08}" destId="{ED731B37-9F17-44B7-B665-71113894010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735D4-AB1E-474D-BFF6-83FF779D35E1}">
      <dsp:nvSpPr>
        <dsp:cNvPr id="0" name=""/>
        <dsp:cNvSpPr/>
      </dsp:nvSpPr>
      <dsp:spPr>
        <a:xfrm>
          <a:off x="3457538" y="2233939"/>
          <a:ext cx="1653874" cy="1653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Requisitos</a:t>
          </a:r>
        </a:p>
      </dsp:txBody>
      <dsp:txXfrm>
        <a:off x="3699742" y="2476143"/>
        <a:ext cx="1169466" cy="1169466"/>
      </dsp:txXfrm>
    </dsp:sp>
    <dsp:sp modelId="{7EB01D31-AB26-4C83-A533-E592D4CDD00F}">
      <dsp:nvSpPr>
        <dsp:cNvPr id="0" name=""/>
        <dsp:cNvSpPr/>
      </dsp:nvSpPr>
      <dsp:spPr>
        <a:xfrm rot="10800000">
          <a:off x="1852689" y="2825199"/>
          <a:ext cx="1516582" cy="4713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367032-51E8-43EC-8902-A104DB583D34}">
      <dsp:nvSpPr>
        <dsp:cNvPr id="0" name=""/>
        <dsp:cNvSpPr/>
      </dsp:nvSpPr>
      <dsp:spPr>
        <a:xfrm>
          <a:off x="1067099" y="2432404"/>
          <a:ext cx="1571180" cy="1256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MX" sz="2100" kern="1200" dirty="0"/>
            <a:t>*Nombre</a:t>
          </a:r>
        </a:p>
      </dsp:txBody>
      <dsp:txXfrm>
        <a:off x="1103914" y="2469219"/>
        <a:ext cx="1497550" cy="1183314"/>
      </dsp:txXfrm>
    </dsp:sp>
    <dsp:sp modelId="{AF3EC679-BA50-4714-866F-41FAFD061848}">
      <dsp:nvSpPr>
        <dsp:cNvPr id="0" name=""/>
        <dsp:cNvSpPr/>
      </dsp:nvSpPr>
      <dsp:spPr>
        <a:xfrm rot="13500000">
          <a:off x="2342845" y="1641859"/>
          <a:ext cx="1516582" cy="47135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C00976-31EF-46BD-9716-EB34ADE21904}">
      <dsp:nvSpPr>
        <dsp:cNvPr id="0" name=""/>
        <dsp:cNvSpPr/>
      </dsp:nvSpPr>
      <dsp:spPr>
        <a:xfrm>
          <a:off x="1779352" y="712871"/>
          <a:ext cx="1571180" cy="1256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MX" sz="2100" kern="1200" dirty="0"/>
            <a:t>Domicilio/ correo</a:t>
          </a:r>
        </a:p>
      </dsp:txBody>
      <dsp:txXfrm>
        <a:off x="1816167" y="749686"/>
        <a:ext cx="1497550" cy="1183314"/>
      </dsp:txXfrm>
    </dsp:sp>
    <dsp:sp modelId="{8BA681C5-EEE5-4139-98D6-F59D7A077BE7}">
      <dsp:nvSpPr>
        <dsp:cNvPr id="0" name=""/>
        <dsp:cNvSpPr/>
      </dsp:nvSpPr>
      <dsp:spPr>
        <a:xfrm rot="16200000">
          <a:off x="3526184" y="1151704"/>
          <a:ext cx="1516582" cy="47135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C6196-7D5A-47DC-A534-706CF75C96B2}">
      <dsp:nvSpPr>
        <dsp:cNvPr id="0" name=""/>
        <dsp:cNvSpPr/>
      </dsp:nvSpPr>
      <dsp:spPr>
        <a:xfrm>
          <a:off x="3498885" y="617"/>
          <a:ext cx="1571180" cy="1256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MX" sz="2100" kern="1200" dirty="0"/>
            <a:t>Descripción información solicitada</a:t>
          </a:r>
        </a:p>
      </dsp:txBody>
      <dsp:txXfrm>
        <a:off x="3535700" y="37432"/>
        <a:ext cx="1497550" cy="1183314"/>
      </dsp:txXfrm>
    </dsp:sp>
    <dsp:sp modelId="{DF2680EE-492A-4654-9A0A-B1F13FCA5068}">
      <dsp:nvSpPr>
        <dsp:cNvPr id="0" name=""/>
        <dsp:cNvSpPr/>
      </dsp:nvSpPr>
      <dsp:spPr>
        <a:xfrm rot="18900000">
          <a:off x="4709524" y="1641859"/>
          <a:ext cx="1516582" cy="47135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A227BA-AEA0-401B-B77F-738F1144ADE9}">
      <dsp:nvSpPr>
        <dsp:cNvPr id="0" name=""/>
        <dsp:cNvSpPr/>
      </dsp:nvSpPr>
      <dsp:spPr>
        <a:xfrm>
          <a:off x="5218418" y="712871"/>
          <a:ext cx="1571180" cy="125694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MX" sz="2100" kern="1200" dirty="0"/>
            <a:t>Modalidad de recepción</a:t>
          </a:r>
        </a:p>
      </dsp:txBody>
      <dsp:txXfrm>
        <a:off x="5255233" y="749686"/>
        <a:ext cx="1497550" cy="1183314"/>
      </dsp:txXfrm>
    </dsp:sp>
    <dsp:sp modelId="{F4AAADF0-1CD2-4011-B462-36290D842044}">
      <dsp:nvSpPr>
        <dsp:cNvPr id="0" name=""/>
        <dsp:cNvSpPr/>
      </dsp:nvSpPr>
      <dsp:spPr>
        <a:xfrm>
          <a:off x="5199680" y="2825199"/>
          <a:ext cx="1516582" cy="47135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31B37-9F17-44B7-B665-711138940104}">
      <dsp:nvSpPr>
        <dsp:cNvPr id="0" name=""/>
        <dsp:cNvSpPr/>
      </dsp:nvSpPr>
      <dsp:spPr>
        <a:xfrm>
          <a:off x="5930671" y="2432404"/>
          <a:ext cx="1571180" cy="125694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MX" sz="2100" kern="1200" dirty="0"/>
            <a:t>*otros</a:t>
          </a:r>
        </a:p>
      </dsp:txBody>
      <dsp:txXfrm>
        <a:off x="5967486" y="2469219"/>
        <a:ext cx="1497550" cy="118331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24F3BF-670F-49EF-A528-9E77C6565E05}" type="datetimeFigureOut">
              <a:rPr lang="es-MX" smtClean="0"/>
              <a:pPr/>
              <a:t>26/05/2023</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7855E5-2315-4421-B6DB-42FEB4A242C8}" type="slidenum">
              <a:rPr lang="es-MX" smtClean="0"/>
              <a:pPr/>
              <a:t>‹Nº›</a:t>
            </a:fld>
            <a:endParaRPr lang="es-MX"/>
          </a:p>
        </p:txBody>
      </p:sp>
    </p:spTree>
    <p:extLst>
      <p:ext uri="{BB962C8B-B14F-4D97-AF65-F5344CB8AC3E}">
        <p14:creationId xmlns:p14="http://schemas.microsoft.com/office/powerpoint/2010/main" val="143553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E562C6-3A9A-49EE-8B15-F54ED3E8E1A2}" type="datetimeFigureOut">
              <a:rPr lang="es-MX" smtClean="0"/>
              <a:pPr/>
              <a:t>26/05/2023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EC5474C-BA1B-448E-A639-C85E2351C7FA}"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562C6-3A9A-49EE-8B15-F54ED3E8E1A2}" type="datetimeFigureOut">
              <a:rPr lang="es-MX" smtClean="0"/>
              <a:pPr/>
              <a:t>26/05/2023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5474C-BA1B-448E-A639-C85E2351C7FA}"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fonl.mx/proteccion-de-datos-personales/avisos-de-privacidad" TargetMode="External"/><Relationship Id="rId2" Type="http://schemas.openxmlformats.org/officeDocument/2006/relationships/hyperlink" Target="mailto:ut@infonl.m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p:cNvSpPr txBox="1">
            <a:spLocks noGrp="1"/>
          </p:cNvSpPr>
          <p:nvPr>
            <p:ph type="subTitle" idx="1"/>
          </p:nvPr>
        </p:nvSpPr>
        <p:spPr>
          <a:xfrm>
            <a:off x="334963" y="624933"/>
            <a:ext cx="8653462" cy="6076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00000"/>
              <a:buNone/>
            </a:pPr>
            <a:r>
              <a:rPr lang="es-MX" sz="3600" b="1" baseline="30000" dirty="0">
                <a:solidFill>
                  <a:srgbClr val="15223C"/>
                </a:solidFill>
                <a:latin typeface="+mn-lt"/>
              </a:rPr>
              <a:t>Aviso de privacidad simplificado</a:t>
            </a:r>
            <a:endParaRPr sz="3600" baseline="30000" dirty="0">
              <a:solidFill>
                <a:srgbClr val="15223C"/>
              </a:solidFill>
              <a:latin typeface="+mn-lt"/>
            </a:endParaRPr>
          </a:p>
          <a:p>
            <a:pPr marL="0" lvl="0" indent="0" algn="just" rtl="0">
              <a:spcBef>
                <a:spcPts val="400"/>
              </a:spcBef>
              <a:spcAft>
                <a:spcPts val="0"/>
              </a:spcAft>
              <a:buClr>
                <a:schemeClr val="dk1"/>
              </a:buClr>
              <a:buSzPct val="100000"/>
              <a:buNone/>
            </a:pPr>
            <a:r>
              <a:rPr lang="es-MX" sz="1600" b="1" dirty="0">
                <a:solidFill>
                  <a:srgbClr val="15223C"/>
                </a:solidFill>
                <a:latin typeface="+mn-lt"/>
              </a:rPr>
              <a:t>El Instituto Estatal de Transparencia, Acceso a la Información y Protección de Datos Personales, es el responsable</a:t>
            </a:r>
            <a:r>
              <a:rPr lang="es-MX" sz="1600" dirty="0">
                <a:solidFill>
                  <a:srgbClr val="15223C"/>
                </a:solidFill>
                <a:latin typeface="+mn-lt"/>
              </a:rPr>
              <a:t> del tratamiento de los datos personales que nos proporcione.</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b="1" dirty="0">
              <a:solidFill>
                <a:srgbClr val="15223C"/>
              </a:solidFill>
              <a:latin typeface="+mn-lt"/>
            </a:endParaRPr>
          </a:p>
          <a:p>
            <a:pPr marL="0" lvl="0" indent="0" algn="just" rtl="0">
              <a:spcBef>
                <a:spcPts val="400"/>
              </a:spcBef>
              <a:spcAft>
                <a:spcPts val="0"/>
              </a:spcAft>
              <a:buClr>
                <a:schemeClr val="dk1"/>
              </a:buClr>
              <a:buSzPct val="100000"/>
              <a:buNone/>
            </a:pPr>
            <a:r>
              <a:rPr lang="es-MX" sz="1600" b="1" dirty="0">
                <a:solidFill>
                  <a:srgbClr val="15223C"/>
                </a:solidFill>
                <a:latin typeface="+mn-lt"/>
              </a:rPr>
              <a:t>Los datos personales que recabemos los utilizaremos para las siguientes finalidades: </a:t>
            </a:r>
            <a:r>
              <a:rPr lang="es-MX" sz="1600" dirty="0">
                <a:solidFill>
                  <a:srgbClr val="15223C"/>
                </a:solidFill>
                <a:latin typeface="+mn-lt"/>
              </a:rPr>
              <a:t>Registro de participantes, datos de control, generar constancias respectivas, comunicación para seguimiento para conclusión de los cursos, aclaración de dudas, por algún error o imprecisión, notificación de cancelación o cambio de horario, fecha y/o sede. </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dirty="0">
              <a:solidFill>
                <a:srgbClr val="15223C"/>
              </a:solidFill>
              <a:latin typeface="+mn-lt"/>
            </a:endParaRPr>
          </a:p>
          <a:p>
            <a:pPr marL="0" lvl="0" indent="0" algn="just" rtl="0">
              <a:spcBef>
                <a:spcPts val="400"/>
              </a:spcBef>
              <a:spcAft>
                <a:spcPts val="0"/>
              </a:spcAft>
              <a:buClr>
                <a:schemeClr val="dk1"/>
              </a:buClr>
              <a:buSzPct val="100000"/>
              <a:buNone/>
            </a:pPr>
            <a:r>
              <a:rPr lang="es-MX" sz="1600" dirty="0">
                <a:solidFill>
                  <a:srgbClr val="15223C"/>
                </a:solidFill>
                <a:latin typeface="+mn-lt"/>
              </a:rPr>
              <a:t>Asimismo, podrá manifestar su negativa al tratamiento de sus datos personales, en las instalaciones del “INFO NL” ubicada en Av. Constitución # 1465-1 Pte., zona centro del municipio de Monterrey con Código Postal 64000, o por medio electrónico en el correo </a:t>
            </a:r>
            <a:r>
              <a:rPr lang="es-MX" sz="1600" u="sng" dirty="0">
                <a:solidFill>
                  <a:srgbClr val="15223C"/>
                </a:solidFill>
                <a:latin typeface="+mn-lt"/>
                <a:hlinkClick r:id="rId2"/>
              </a:rPr>
              <a:t>ut@infonl.mx</a:t>
            </a:r>
            <a:r>
              <a:rPr lang="es-MX" sz="1600" dirty="0">
                <a:solidFill>
                  <a:srgbClr val="15223C"/>
                </a:solidFill>
                <a:latin typeface="+mn-lt"/>
              </a:rPr>
              <a:t>.</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dirty="0">
              <a:solidFill>
                <a:srgbClr val="15223C"/>
              </a:solidFill>
              <a:latin typeface="+mn-lt"/>
            </a:endParaRPr>
          </a:p>
          <a:p>
            <a:pPr marL="0" lvl="0" indent="0" algn="just">
              <a:spcBef>
                <a:spcPts val="400"/>
              </a:spcBef>
              <a:buClr>
                <a:schemeClr val="dk1"/>
              </a:buClr>
              <a:buSzPct val="100000"/>
            </a:pPr>
            <a:r>
              <a:rPr lang="es-ES" sz="1600" dirty="0">
                <a:solidFill>
                  <a:srgbClr val="15223C"/>
                </a:solidFill>
                <a:latin typeface="+mn-lt"/>
              </a:rPr>
              <a:t>En caso de que exista un cambio en el aviso de privacidad, lo haremos de su conocimiento a través de la página </a:t>
            </a:r>
            <a:r>
              <a:rPr lang="es-ES" sz="1600" dirty="0">
                <a:solidFill>
                  <a:srgbClr val="15223C"/>
                </a:solidFill>
                <a:latin typeface="+mn-lt"/>
                <a:hlinkClick r:id="rId3"/>
              </a:rPr>
              <a:t>https://infonl.mx/proteccion-de-datos-personales/avisos-de-privacidad</a:t>
            </a:r>
            <a:r>
              <a:rPr lang="es-ES" sz="1600" dirty="0">
                <a:solidFill>
                  <a:srgbClr val="15223C"/>
                </a:solidFill>
                <a:latin typeface="+mn-lt"/>
              </a:rPr>
              <a:t> o bien, de manera presencial en nuestras instalaciones.</a:t>
            </a:r>
          </a:p>
        </p:txBody>
      </p:sp>
    </p:spTree>
    <p:extLst>
      <p:ext uri="{BB962C8B-B14F-4D97-AF65-F5344CB8AC3E}">
        <p14:creationId xmlns:p14="http://schemas.microsoft.com/office/powerpoint/2010/main" val="59157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DA9947D-8A19-C9E7-C723-0DF2C91F2894}"/>
              </a:ext>
            </a:extLst>
          </p:cNvPr>
          <p:cNvSpPr>
            <a:spLocks noGrp="1"/>
          </p:cNvSpPr>
          <p:nvPr>
            <p:ph type="title"/>
          </p:nvPr>
        </p:nvSpPr>
        <p:spPr>
          <a:xfrm>
            <a:off x="2020541" y="560655"/>
            <a:ext cx="6912350" cy="708697"/>
          </a:xfrm>
        </p:spPr>
        <p:txBody>
          <a:bodyPr vert="horz" lIns="91440" tIns="45720" rIns="91440" bIns="45720" rtlCol="0" anchor="ctr">
            <a:noAutofit/>
          </a:bodyPr>
          <a:lstStyle/>
          <a:p>
            <a:r>
              <a:rPr lang="es-MX" sz="1800" b="1" dirty="0">
                <a:solidFill>
                  <a:schemeClr val="tx2">
                    <a:lumMod val="75000"/>
                  </a:schemeClr>
                </a:solidFill>
              </a:rPr>
              <a:t>Trámite para atender una solicitud de acceso a la información </a:t>
            </a:r>
          </a:p>
        </p:txBody>
      </p:sp>
      <p:grpSp>
        <p:nvGrpSpPr>
          <p:cNvPr id="44" name="Grupo 43">
            <a:extLst>
              <a:ext uri="{FF2B5EF4-FFF2-40B4-BE49-F238E27FC236}">
                <a16:creationId xmlns:a16="http://schemas.microsoft.com/office/drawing/2014/main" id="{BA324887-2717-07CB-AEFF-178B054CE4E1}"/>
              </a:ext>
            </a:extLst>
          </p:cNvPr>
          <p:cNvGrpSpPr/>
          <p:nvPr/>
        </p:nvGrpSpPr>
        <p:grpSpPr>
          <a:xfrm>
            <a:off x="61879" y="1292220"/>
            <a:ext cx="9084573" cy="5449148"/>
            <a:chOff x="61879" y="1292220"/>
            <a:chExt cx="9084573" cy="5449148"/>
          </a:xfrm>
        </p:grpSpPr>
        <p:sp>
          <p:nvSpPr>
            <p:cNvPr id="5" name="Subtítulo 2"/>
            <p:cNvSpPr txBox="1">
              <a:spLocks/>
            </p:cNvSpPr>
            <p:nvPr/>
          </p:nvSpPr>
          <p:spPr>
            <a:xfrm>
              <a:off x="283215" y="3189175"/>
              <a:ext cx="1426638" cy="5998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25400"/>
              <a:r>
                <a:rPr lang="es-MX" sz="1200" b="1" dirty="0">
                  <a:solidFill>
                    <a:schemeClr val="tx1"/>
                  </a:solidFill>
                  <a:latin typeface="+mn-lt"/>
                </a:rPr>
                <a:t>Persona Solicitante</a:t>
              </a:r>
            </a:p>
          </p:txBody>
        </p:sp>
        <p:sp>
          <p:nvSpPr>
            <p:cNvPr id="6" name="Subtítulo 2"/>
            <p:cNvSpPr txBox="1">
              <a:spLocks/>
            </p:cNvSpPr>
            <p:nvPr/>
          </p:nvSpPr>
          <p:spPr>
            <a:xfrm>
              <a:off x="1564348" y="1497902"/>
              <a:ext cx="1717287" cy="7470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Presenta la solicitud de acceso a la información</a:t>
              </a:r>
            </a:p>
          </p:txBody>
        </p:sp>
        <p:sp>
          <p:nvSpPr>
            <p:cNvPr id="7" name="Subtítulo 2"/>
            <p:cNvSpPr txBox="1">
              <a:spLocks/>
            </p:cNvSpPr>
            <p:nvPr/>
          </p:nvSpPr>
          <p:spPr>
            <a:xfrm>
              <a:off x="4161302" y="3224871"/>
              <a:ext cx="1874630" cy="3705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Sujeto Obligado</a:t>
              </a:r>
            </a:p>
          </p:txBody>
        </p:sp>
        <p:sp>
          <p:nvSpPr>
            <p:cNvPr id="8" name="Subtítulo 2"/>
            <p:cNvSpPr txBox="1">
              <a:spLocks/>
            </p:cNvSpPr>
            <p:nvPr/>
          </p:nvSpPr>
          <p:spPr>
            <a:xfrm>
              <a:off x="6644122" y="3296311"/>
              <a:ext cx="2265454" cy="3705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100" dirty="0"/>
                <a:t>Unidad de Transparencia</a:t>
              </a:r>
            </a:p>
          </p:txBody>
        </p:sp>
        <p:sp>
          <p:nvSpPr>
            <p:cNvPr id="9" name="Subtítulo 2"/>
            <p:cNvSpPr txBox="1">
              <a:spLocks/>
            </p:cNvSpPr>
            <p:nvPr/>
          </p:nvSpPr>
          <p:spPr>
            <a:xfrm>
              <a:off x="6501629" y="6002534"/>
              <a:ext cx="2642371" cy="465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pPr>
                <a:spcBef>
                  <a:spcPts val="0"/>
                </a:spcBef>
              </a:pPr>
              <a:r>
                <a:rPr lang="es-MX" dirty="0"/>
                <a:t>          Área administrativa </a:t>
              </a:r>
            </a:p>
            <a:p>
              <a:pPr>
                <a:spcBef>
                  <a:spcPts val="0"/>
                </a:spcBef>
              </a:pPr>
              <a:r>
                <a:rPr lang="es-MX" dirty="0"/>
                <a:t>competente del Sujeto Obligado</a:t>
              </a:r>
            </a:p>
          </p:txBody>
        </p:sp>
        <p:pic>
          <p:nvPicPr>
            <p:cNvPr id="16" name="20 Imagen" descr="icon_documents.png">
              <a:extLst>
                <a:ext uri="{FF2B5EF4-FFF2-40B4-BE49-F238E27FC236}">
                  <a16:creationId xmlns:a16="http://schemas.microsoft.com/office/drawing/2014/main" id="{785BAAF4-6EEB-6039-7E64-3D7EE18D3840}"/>
                </a:ext>
              </a:extLst>
            </p:cNvPr>
            <p:cNvPicPr>
              <a:picLocks noChangeAspect="1"/>
            </p:cNvPicPr>
            <p:nvPr/>
          </p:nvPicPr>
          <p:blipFill>
            <a:blip r:embed="rId2" cstate="print"/>
            <a:stretch>
              <a:fillRect/>
            </a:stretch>
          </p:blipFill>
          <p:spPr>
            <a:xfrm>
              <a:off x="5148064" y="4719297"/>
              <a:ext cx="1502119" cy="1048017"/>
            </a:xfrm>
            <a:prstGeom prst="rect">
              <a:avLst/>
            </a:prstGeom>
          </p:spPr>
        </p:pic>
        <p:cxnSp>
          <p:nvCxnSpPr>
            <p:cNvPr id="18" name="23 Conector recto de flecha">
              <a:extLst>
                <a:ext uri="{FF2B5EF4-FFF2-40B4-BE49-F238E27FC236}">
                  <a16:creationId xmlns:a16="http://schemas.microsoft.com/office/drawing/2014/main" id="{DA5388FD-B80D-0004-7C8B-2FFB2B14B435}"/>
                </a:ext>
              </a:extLst>
            </p:cNvPr>
            <p:cNvCxnSpPr/>
            <p:nvPr/>
          </p:nvCxnSpPr>
          <p:spPr>
            <a:xfrm>
              <a:off x="1619672" y="2739547"/>
              <a:ext cx="4779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24 Conector recto de flecha">
              <a:extLst>
                <a:ext uri="{FF2B5EF4-FFF2-40B4-BE49-F238E27FC236}">
                  <a16:creationId xmlns:a16="http://schemas.microsoft.com/office/drawing/2014/main" id="{C91598CC-9F43-A217-4ADD-70EC79785D92}"/>
                </a:ext>
              </a:extLst>
            </p:cNvPr>
            <p:cNvCxnSpPr/>
            <p:nvPr/>
          </p:nvCxnSpPr>
          <p:spPr>
            <a:xfrm>
              <a:off x="3729201" y="2739547"/>
              <a:ext cx="4779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32 Conector recto de flecha">
              <a:extLst>
                <a:ext uri="{FF2B5EF4-FFF2-40B4-BE49-F238E27FC236}">
                  <a16:creationId xmlns:a16="http://schemas.microsoft.com/office/drawing/2014/main" id="{D54AE4E6-219D-9DBE-8C9A-C28BD9AF347B}"/>
                </a:ext>
              </a:extLst>
            </p:cNvPr>
            <p:cNvCxnSpPr/>
            <p:nvPr/>
          </p:nvCxnSpPr>
          <p:spPr>
            <a:xfrm flipH="1">
              <a:off x="6902451" y="5374073"/>
              <a:ext cx="409669" cy="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35 Conector recto de flecha">
              <a:extLst>
                <a:ext uri="{FF2B5EF4-FFF2-40B4-BE49-F238E27FC236}">
                  <a16:creationId xmlns:a16="http://schemas.microsoft.com/office/drawing/2014/main" id="{3EFF9D94-183C-FAFC-2521-AB62FF68C147}"/>
                </a:ext>
              </a:extLst>
            </p:cNvPr>
            <p:cNvCxnSpPr>
              <a:cxnSpLocks/>
            </p:cNvCxnSpPr>
            <p:nvPr/>
          </p:nvCxnSpPr>
          <p:spPr>
            <a:xfrm flipH="1" flipV="1">
              <a:off x="4427984" y="5383590"/>
              <a:ext cx="558552" cy="3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36 Conector recto de flecha">
              <a:extLst>
                <a:ext uri="{FF2B5EF4-FFF2-40B4-BE49-F238E27FC236}">
                  <a16:creationId xmlns:a16="http://schemas.microsoft.com/office/drawing/2014/main" id="{92DEC739-627C-ECC5-63CD-4F7B554C945A}"/>
                </a:ext>
              </a:extLst>
            </p:cNvPr>
            <p:cNvCxnSpPr/>
            <p:nvPr/>
          </p:nvCxnSpPr>
          <p:spPr>
            <a:xfrm flipH="1">
              <a:off x="2441607" y="5374597"/>
              <a:ext cx="614503" cy="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24 Conector recto de flecha">
              <a:extLst>
                <a:ext uri="{FF2B5EF4-FFF2-40B4-BE49-F238E27FC236}">
                  <a16:creationId xmlns:a16="http://schemas.microsoft.com/office/drawing/2014/main" id="{C91598CC-9F43-A217-4ADD-70EC79785D92}"/>
                </a:ext>
              </a:extLst>
            </p:cNvPr>
            <p:cNvCxnSpPr/>
            <p:nvPr/>
          </p:nvCxnSpPr>
          <p:spPr>
            <a:xfrm>
              <a:off x="6126027" y="2758676"/>
              <a:ext cx="4779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24 Conector recto de flecha">
              <a:extLst>
                <a:ext uri="{FF2B5EF4-FFF2-40B4-BE49-F238E27FC236}">
                  <a16:creationId xmlns:a16="http://schemas.microsoft.com/office/drawing/2014/main" id="{C91598CC-9F43-A217-4ADD-70EC79785D92}"/>
                </a:ext>
              </a:extLst>
            </p:cNvPr>
            <p:cNvCxnSpPr/>
            <p:nvPr/>
          </p:nvCxnSpPr>
          <p:spPr>
            <a:xfrm>
              <a:off x="8001368" y="3710757"/>
              <a:ext cx="803" cy="4651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 name="Picture 10" descr="Resultado de imagen para información png">
              <a:extLst>
                <a:ext uri="{FF2B5EF4-FFF2-40B4-BE49-F238E27FC236}">
                  <a16:creationId xmlns:a16="http://schemas.microsoft.com/office/drawing/2014/main" id="{08BA182E-AC73-BDA4-A350-B61CB2E8ABDA}"/>
                </a:ext>
              </a:extLst>
            </p:cNvPr>
            <p:cNvPicPr>
              <a:picLocks noChangeAspect="1" noChangeArrowheads="1"/>
            </p:cNvPicPr>
            <p:nvPr/>
          </p:nvPicPr>
          <p:blipFill>
            <a:blip r:embed="rId3" cstate="print"/>
            <a:srcRect/>
            <a:stretch>
              <a:fillRect/>
            </a:stretch>
          </p:blipFill>
          <p:spPr bwMode="auto">
            <a:xfrm>
              <a:off x="415406" y="5282498"/>
              <a:ext cx="741083" cy="923093"/>
            </a:xfrm>
            <a:prstGeom prst="rect">
              <a:avLst/>
            </a:prstGeom>
            <a:noFill/>
          </p:spPr>
        </p:pic>
        <p:sp>
          <p:nvSpPr>
            <p:cNvPr id="4" name="Subtítulo 2">
              <a:extLst>
                <a:ext uri="{FF2B5EF4-FFF2-40B4-BE49-F238E27FC236}">
                  <a16:creationId xmlns:a16="http://schemas.microsoft.com/office/drawing/2014/main" id="{872F9443-3CFC-144B-59B5-12E842ACE849}"/>
                </a:ext>
              </a:extLst>
            </p:cNvPr>
            <p:cNvSpPr txBox="1">
              <a:spLocks/>
            </p:cNvSpPr>
            <p:nvPr/>
          </p:nvSpPr>
          <p:spPr>
            <a:xfrm>
              <a:off x="3479763" y="1382094"/>
              <a:ext cx="2130087" cy="7179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Directamente a la Unidad de Transparencia de la dependencia pública</a:t>
              </a:r>
            </a:p>
          </p:txBody>
        </p:sp>
        <p:sp>
          <p:nvSpPr>
            <p:cNvPr id="20" name="Subtítulo 2">
              <a:extLst>
                <a:ext uri="{FF2B5EF4-FFF2-40B4-BE49-F238E27FC236}">
                  <a16:creationId xmlns:a16="http://schemas.microsoft.com/office/drawing/2014/main" id="{F5C8D3FA-2350-EF8F-C689-6F3EC355B0EF}"/>
                </a:ext>
              </a:extLst>
            </p:cNvPr>
            <p:cNvSpPr txBox="1">
              <a:spLocks/>
            </p:cNvSpPr>
            <p:nvPr/>
          </p:nvSpPr>
          <p:spPr>
            <a:xfrm>
              <a:off x="2594578" y="5877272"/>
              <a:ext cx="2265454" cy="3705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100" dirty="0"/>
                <a:t>Unidad de Transparencia</a:t>
              </a:r>
            </a:p>
          </p:txBody>
        </p:sp>
        <p:sp>
          <p:nvSpPr>
            <p:cNvPr id="29" name="Subtítulo 2">
              <a:extLst>
                <a:ext uri="{FF2B5EF4-FFF2-40B4-BE49-F238E27FC236}">
                  <a16:creationId xmlns:a16="http://schemas.microsoft.com/office/drawing/2014/main" id="{6558F09E-7117-C442-F77F-39B2FED68D76}"/>
                </a:ext>
              </a:extLst>
            </p:cNvPr>
            <p:cNvSpPr txBox="1">
              <a:spLocks/>
            </p:cNvSpPr>
            <p:nvPr/>
          </p:nvSpPr>
          <p:spPr>
            <a:xfrm>
              <a:off x="4670962" y="3970649"/>
              <a:ext cx="2349310" cy="8265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Genera la información y envía a la Unidad de Transparencia </a:t>
              </a:r>
            </a:p>
          </p:txBody>
        </p:sp>
        <p:sp>
          <p:nvSpPr>
            <p:cNvPr id="28" name="Subtítulo 2">
              <a:extLst>
                <a:ext uri="{FF2B5EF4-FFF2-40B4-BE49-F238E27FC236}">
                  <a16:creationId xmlns:a16="http://schemas.microsoft.com/office/drawing/2014/main" id="{ECABE7F5-4C9E-2329-7A83-95BABEE98C0E}"/>
                </a:ext>
              </a:extLst>
            </p:cNvPr>
            <p:cNvSpPr txBox="1">
              <a:spLocks/>
            </p:cNvSpPr>
            <p:nvPr/>
          </p:nvSpPr>
          <p:spPr>
            <a:xfrm>
              <a:off x="5750688" y="1292220"/>
              <a:ext cx="3395764" cy="8363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100" dirty="0"/>
                <a:t>Recibe y realiza el trámite interno a la solicitud. Turna a todas la áreas competentes que cuenten con la información o deban tenerla de acuerdo a sus facultades o funciones.</a:t>
              </a:r>
            </a:p>
          </p:txBody>
        </p:sp>
        <p:sp>
          <p:nvSpPr>
            <p:cNvPr id="31" name="Subtítulo 2">
              <a:extLst>
                <a:ext uri="{FF2B5EF4-FFF2-40B4-BE49-F238E27FC236}">
                  <a16:creationId xmlns:a16="http://schemas.microsoft.com/office/drawing/2014/main" id="{D6E15045-C822-AE99-435D-A27C4AE060F4}"/>
                </a:ext>
              </a:extLst>
            </p:cNvPr>
            <p:cNvSpPr txBox="1">
              <a:spLocks/>
            </p:cNvSpPr>
            <p:nvPr/>
          </p:nvSpPr>
          <p:spPr>
            <a:xfrm>
              <a:off x="2100918" y="3745335"/>
              <a:ext cx="2060384" cy="10480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050" dirty="0"/>
                <a:t>Notifica la respuesta de la solicitud a la persona solicitante en el menor tiempo posible, que </a:t>
              </a:r>
              <a:r>
                <a:rPr lang="es-MX" sz="1050" dirty="0">
                  <a:solidFill>
                    <a:schemeClr val="tx2">
                      <a:lumMod val="60000"/>
                      <a:lumOff val="40000"/>
                    </a:schemeClr>
                  </a:solidFill>
                </a:rPr>
                <a:t>no podrá exceder de diez días</a:t>
              </a:r>
            </a:p>
          </p:txBody>
        </p:sp>
        <p:pic>
          <p:nvPicPr>
            <p:cNvPr id="33" name="Imagen 32">
              <a:extLst>
                <a:ext uri="{FF2B5EF4-FFF2-40B4-BE49-F238E27FC236}">
                  <a16:creationId xmlns:a16="http://schemas.microsoft.com/office/drawing/2014/main" id="{5F977B15-4153-FAC3-7707-AE527DD3E3BA}"/>
                </a:ext>
              </a:extLst>
            </p:cNvPr>
            <p:cNvPicPr>
              <a:picLocks noChangeAspect="1"/>
            </p:cNvPicPr>
            <p:nvPr/>
          </p:nvPicPr>
          <p:blipFill rotWithShape="1">
            <a:blip r:embed="rId4"/>
            <a:srcRect l="20494" t="15021" r="22375" b="12437"/>
            <a:stretch/>
          </p:blipFill>
          <p:spPr>
            <a:xfrm>
              <a:off x="7424708" y="4467583"/>
              <a:ext cx="1251748" cy="1589392"/>
            </a:xfrm>
            <a:prstGeom prst="rect">
              <a:avLst/>
            </a:prstGeom>
          </p:spPr>
        </p:pic>
        <p:pic>
          <p:nvPicPr>
            <p:cNvPr id="34" name="Imagen 33">
              <a:extLst>
                <a:ext uri="{FF2B5EF4-FFF2-40B4-BE49-F238E27FC236}">
                  <a16:creationId xmlns:a16="http://schemas.microsoft.com/office/drawing/2014/main" id="{0E18878C-2886-122E-3D75-DA039F2D4BD3}"/>
                </a:ext>
              </a:extLst>
            </p:cNvPr>
            <p:cNvPicPr>
              <a:picLocks noChangeAspect="1"/>
            </p:cNvPicPr>
            <p:nvPr/>
          </p:nvPicPr>
          <p:blipFill>
            <a:blip r:embed="rId5">
              <a:duotone>
                <a:schemeClr val="accent1">
                  <a:shade val="45000"/>
                  <a:satMod val="135000"/>
                </a:schemeClr>
                <a:prstClr val="white"/>
              </a:duotone>
            </a:blip>
            <a:stretch>
              <a:fillRect/>
            </a:stretch>
          </p:blipFill>
          <p:spPr>
            <a:xfrm>
              <a:off x="4610651" y="2138587"/>
              <a:ext cx="1086285" cy="1086285"/>
            </a:xfrm>
            <a:prstGeom prst="rect">
              <a:avLst/>
            </a:prstGeom>
          </p:spPr>
        </p:pic>
        <p:pic>
          <p:nvPicPr>
            <p:cNvPr id="35" name="Imagen 34">
              <a:extLst>
                <a:ext uri="{FF2B5EF4-FFF2-40B4-BE49-F238E27FC236}">
                  <a16:creationId xmlns:a16="http://schemas.microsoft.com/office/drawing/2014/main" id="{20D5E3D3-2AC7-0837-CDF3-09F8FE62EE02}"/>
                </a:ext>
              </a:extLst>
            </p:cNvPr>
            <p:cNvPicPr>
              <a:picLocks noChangeAspect="1"/>
            </p:cNvPicPr>
            <p:nvPr/>
          </p:nvPicPr>
          <p:blipFill rotWithShape="1">
            <a:blip r:embed="rId6"/>
            <a:srcRect l="32547" t="7409" r="33153" b="14385"/>
            <a:stretch/>
          </p:blipFill>
          <p:spPr>
            <a:xfrm>
              <a:off x="681056" y="1783832"/>
              <a:ext cx="630957" cy="1538070"/>
            </a:xfrm>
            <a:prstGeom prst="rect">
              <a:avLst/>
            </a:prstGeom>
          </p:spPr>
        </p:pic>
        <p:pic>
          <p:nvPicPr>
            <p:cNvPr id="36" name="Imagen 35">
              <a:extLst>
                <a:ext uri="{FF2B5EF4-FFF2-40B4-BE49-F238E27FC236}">
                  <a16:creationId xmlns:a16="http://schemas.microsoft.com/office/drawing/2014/main" id="{4138CF01-B7B8-66A7-CD50-42B6AC1D8DAE}"/>
                </a:ext>
              </a:extLst>
            </p:cNvPr>
            <p:cNvPicPr>
              <a:picLocks noChangeAspect="1"/>
            </p:cNvPicPr>
            <p:nvPr/>
          </p:nvPicPr>
          <p:blipFill rotWithShape="1">
            <a:blip r:embed="rId6"/>
            <a:srcRect l="32547" t="7409" r="33153" b="14385"/>
            <a:stretch/>
          </p:blipFill>
          <p:spPr>
            <a:xfrm>
              <a:off x="1445636" y="4310606"/>
              <a:ext cx="597580" cy="1456708"/>
            </a:xfrm>
            <a:prstGeom prst="rect">
              <a:avLst/>
            </a:prstGeom>
          </p:spPr>
        </p:pic>
        <p:pic>
          <p:nvPicPr>
            <p:cNvPr id="1038" name="Picture 14" descr="Icono Archivo, documento, texto, papel en Files &amp; Server">
              <a:extLst>
                <a:ext uri="{FF2B5EF4-FFF2-40B4-BE49-F238E27FC236}">
                  <a16:creationId xmlns:a16="http://schemas.microsoft.com/office/drawing/2014/main" id="{94B4C08D-EEBB-A046-07B6-18857D825C7A}"/>
                </a:ext>
              </a:extLst>
            </p:cNvPr>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25006" t="16800" r="24307" b="17343"/>
            <a:stretch/>
          </p:blipFill>
          <p:spPr bwMode="auto">
            <a:xfrm>
              <a:off x="2502244" y="2254330"/>
              <a:ext cx="816189" cy="1060467"/>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n 37">
              <a:extLst>
                <a:ext uri="{FF2B5EF4-FFF2-40B4-BE49-F238E27FC236}">
                  <a16:creationId xmlns:a16="http://schemas.microsoft.com/office/drawing/2014/main" id="{BAAE2ED7-14C5-8BA6-D5F7-761EF682E413}"/>
                </a:ext>
              </a:extLst>
            </p:cNvPr>
            <p:cNvPicPr>
              <a:picLocks noChangeAspect="1"/>
            </p:cNvPicPr>
            <p:nvPr/>
          </p:nvPicPr>
          <p:blipFill rotWithShape="1">
            <a:blip r:embed="rId8"/>
            <a:srcRect b="8274"/>
            <a:stretch/>
          </p:blipFill>
          <p:spPr>
            <a:xfrm>
              <a:off x="7052421" y="2053657"/>
              <a:ext cx="1448856" cy="1328970"/>
            </a:xfrm>
            <a:prstGeom prst="rect">
              <a:avLst/>
            </a:prstGeom>
          </p:spPr>
        </p:pic>
        <p:pic>
          <p:nvPicPr>
            <p:cNvPr id="41" name="Imagen 40">
              <a:extLst>
                <a:ext uri="{FF2B5EF4-FFF2-40B4-BE49-F238E27FC236}">
                  <a16:creationId xmlns:a16="http://schemas.microsoft.com/office/drawing/2014/main" id="{E12F8CE0-BDED-D4F8-6DC6-FB7CCD5340B0}"/>
                </a:ext>
              </a:extLst>
            </p:cNvPr>
            <p:cNvPicPr>
              <a:picLocks noChangeAspect="1"/>
            </p:cNvPicPr>
            <p:nvPr/>
          </p:nvPicPr>
          <p:blipFill>
            <a:blip r:embed="rId9"/>
            <a:stretch>
              <a:fillRect/>
            </a:stretch>
          </p:blipFill>
          <p:spPr>
            <a:xfrm>
              <a:off x="3059832" y="4650784"/>
              <a:ext cx="1450974" cy="1329043"/>
            </a:xfrm>
            <a:prstGeom prst="rect">
              <a:avLst/>
            </a:prstGeom>
          </p:spPr>
        </p:pic>
        <p:sp>
          <p:nvSpPr>
            <p:cNvPr id="42" name="Subtítulo 2">
              <a:extLst>
                <a:ext uri="{FF2B5EF4-FFF2-40B4-BE49-F238E27FC236}">
                  <a16:creationId xmlns:a16="http://schemas.microsoft.com/office/drawing/2014/main" id="{E7975239-9388-DE81-A77B-140DB8E5AF4C}"/>
                </a:ext>
              </a:extLst>
            </p:cNvPr>
            <p:cNvSpPr txBox="1">
              <a:spLocks/>
            </p:cNvSpPr>
            <p:nvPr/>
          </p:nvSpPr>
          <p:spPr>
            <a:xfrm>
              <a:off x="61879" y="6056976"/>
              <a:ext cx="1502469" cy="684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050" dirty="0"/>
                <a:t>Recibe la respuesta a su solicitud en el medio solicitado</a:t>
              </a:r>
              <a:endParaRPr lang="es-MX" sz="1050" dirty="0">
                <a:solidFill>
                  <a:schemeClr val="tx2">
                    <a:lumMod val="60000"/>
                    <a:lumOff val="40000"/>
                  </a:schemeClr>
                </a:solidFill>
              </a:endParaRPr>
            </a:p>
          </p:txBody>
        </p:sp>
        <p:sp>
          <p:nvSpPr>
            <p:cNvPr id="43" name="Subtítulo 2">
              <a:extLst>
                <a:ext uri="{FF2B5EF4-FFF2-40B4-BE49-F238E27FC236}">
                  <a16:creationId xmlns:a16="http://schemas.microsoft.com/office/drawing/2014/main" id="{30CA6913-A7E1-CB96-54CC-939DEADA1DDB}"/>
                </a:ext>
              </a:extLst>
            </p:cNvPr>
            <p:cNvSpPr txBox="1">
              <a:spLocks/>
            </p:cNvSpPr>
            <p:nvPr/>
          </p:nvSpPr>
          <p:spPr>
            <a:xfrm>
              <a:off x="1014969" y="5612213"/>
              <a:ext cx="1426638" cy="5998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25400"/>
              <a:r>
                <a:rPr lang="es-MX" sz="1200" b="1" dirty="0">
                  <a:solidFill>
                    <a:schemeClr val="tx1"/>
                  </a:solidFill>
                  <a:latin typeface="+mn-lt"/>
                </a:rPr>
                <a:t>Persona Solicitante</a:t>
              </a:r>
            </a:p>
          </p:txBody>
        </p:sp>
      </p:grpSp>
    </p:spTree>
    <p:extLst>
      <p:ext uri="{BB962C8B-B14F-4D97-AF65-F5344CB8AC3E}">
        <p14:creationId xmlns:p14="http://schemas.microsoft.com/office/powerpoint/2010/main" val="306120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15349" y="497548"/>
            <a:ext cx="7715200" cy="1241571"/>
          </a:xfrm>
          <a:prstGeom prst="rect">
            <a:avLst/>
          </a:prstGeom>
          <a:noFill/>
        </p:spPr>
        <p:txBody>
          <a:bodyPr wrap="square" lIns="71323" tIns="35662" rIns="71323" bIns="35662">
            <a:spAutoFit/>
          </a:bodyPr>
          <a:lstStyle/>
          <a:p>
            <a:pPr algn="ctr">
              <a:defRPr/>
            </a:pPr>
            <a:endParaRPr lang="es-ES_tradnl" sz="2800" b="1" dirty="0">
              <a:solidFill>
                <a:schemeClr val="accent6">
                  <a:lumMod val="75000"/>
                </a:schemeClr>
              </a:solidFill>
              <a:latin typeface="+mj-lt"/>
            </a:endParaRPr>
          </a:p>
          <a:p>
            <a:pPr algn="ctr">
              <a:defRPr/>
            </a:pPr>
            <a:r>
              <a:rPr lang="es-ES_tradnl" sz="2400" b="1" dirty="0">
                <a:solidFill>
                  <a:schemeClr val="tx2">
                    <a:lumMod val="75000"/>
                  </a:schemeClr>
                </a:solidFill>
                <a:latin typeface="+mj-lt"/>
              </a:rPr>
              <a:t>Cuando el Comité de Transparencia conoce la Solicitud de Información</a:t>
            </a:r>
            <a:endParaRPr lang="es-MX" sz="2400" dirty="0">
              <a:solidFill>
                <a:schemeClr val="tx2">
                  <a:lumMod val="75000"/>
                </a:schemeClr>
              </a:solidFill>
              <a:latin typeface="+mj-lt"/>
            </a:endParaRPr>
          </a:p>
        </p:txBody>
      </p:sp>
      <p:sp>
        <p:nvSpPr>
          <p:cNvPr id="7" name="6 Marcador de contenido"/>
          <p:cNvSpPr>
            <a:spLocks noGrp="1"/>
          </p:cNvSpPr>
          <p:nvPr>
            <p:ph idx="1"/>
          </p:nvPr>
        </p:nvSpPr>
        <p:spPr>
          <a:xfrm>
            <a:off x="303016" y="2133541"/>
            <a:ext cx="8229600" cy="4525963"/>
          </a:xfrm>
        </p:spPr>
        <p:txBody>
          <a:bodyPr/>
          <a:lstStyle/>
          <a:p>
            <a:pPr lvl="0">
              <a:buNone/>
            </a:pPr>
            <a:endParaRPr lang="es-MX" dirty="0"/>
          </a:p>
          <a:p>
            <a:endParaRPr lang="es-MX" dirty="0"/>
          </a:p>
        </p:txBody>
      </p:sp>
      <p:grpSp>
        <p:nvGrpSpPr>
          <p:cNvPr id="5" name="Google Shape;349;p29"/>
          <p:cNvGrpSpPr/>
          <p:nvPr/>
        </p:nvGrpSpPr>
        <p:grpSpPr>
          <a:xfrm>
            <a:off x="1266929" y="1844824"/>
            <a:ext cx="7012039" cy="4325398"/>
            <a:chOff x="-2" y="155971"/>
            <a:chExt cx="7602623" cy="5555456"/>
          </a:xfrm>
        </p:grpSpPr>
        <p:sp>
          <p:nvSpPr>
            <p:cNvPr id="8" name="Google Shape;350;p29"/>
            <p:cNvSpPr/>
            <p:nvPr/>
          </p:nvSpPr>
          <p:spPr>
            <a:xfrm>
              <a:off x="3690937" y="1516856"/>
              <a:ext cx="2619374" cy="623292"/>
            </a:xfrm>
            <a:custGeom>
              <a:avLst/>
              <a:gdLst/>
              <a:ahLst/>
              <a:cxnLst/>
              <a:rect l="l" t="t" r="r" b="b"/>
              <a:pathLst>
                <a:path w="120000" h="120000" extrusionOk="0">
                  <a:moveTo>
                    <a:pt x="0" y="0"/>
                  </a:moveTo>
                  <a:lnTo>
                    <a:pt x="0" y="81776"/>
                  </a:lnTo>
                  <a:lnTo>
                    <a:pt x="120000" y="81776"/>
                  </a:lnTo>
                  <a:lnTo>
                    <a:pt x="120000" y="120000"/>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sp>
        <p:sp>
          <p:nvSpPr>
            <p:cNvPr id="10" name="Google Shape;351;p29"/>
            <p:cNvSpPr/>
            <p:nvPr/>
          </p:nvSpPr>
          <p:spPr>
            <a:xfrm>
              <a:off x="3668456" y="3417515"/>
              <a:ext cx="1332168" cy="706809"/>
            </a:xfrm>
            <a:custGeom>
              <a:avLst/>
              <a:gdLst/>
              <a:ahLst/>
              <a:cxnLst/>
              <a:rect l="l" t="t" r="r" b="b"/>
              <a:pathLst>
                <a:path w="120000" h="120000" extrusionOk="0">
                  <a:moveTo>
                    <a:pt x="0" y="0"/>
                  </a:moveTo>
                  <a:lnTo>
                    <a:pt x="0" y="86293"/>
                  </a:lnTo>
                  <a:lnTo>
                    <a:pt x="120000" y="86293"/>
                  </a:lnTo>
                  <a:lnTo>
                    <a:pt x="120000" y="120000"/>
                  </a:ln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sp>
        <p:sp>
          <p:nvSpPr>
            <p:cNvPr id="11" name="Google Shape;352;p29"/>
            <p:cNvSpPr/>
            <p:nvPr/>
          </p:nvSpPr>
          <p:spPr>
            <a:xfrm>
              <a:off x="2381250" y="3417515"/>
              <a:ext cx="1287206" cy="706809"/>
            </a:xfrm>
            <a:custGeom>
              <a:avLst/>
              <a:gdLst/>
              <a:ahLst/>
              <a:cxnLst/>
              <a:rect l="l" t="t" r="r" b="b"/>
              <a:pathLst>
                <a:path w="120000" h="120000" extrusionOk="0">
                  <a:moveTo>
                    <a:pt x="120000" y="0"/>
                  </a:moveTo>
                  <a:lnTo>
                    <a:pt x="120000" y="86293"/>
                  </a:lnTo>
                  <a:lnTo>
                    <a:pt x="0" y="86293"/>
                  </a:lnTo>
                  <a:lnTo>
                    <a:pt x="0" y="120000"/>
                  </a:ln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sp>
        <p:sp>
          <p:nvSpPr>
            <p:cNvPr id="12" name="Google Shape;354;p29"/>
            <p:cNvSpPr/>
            <p:nvPr/>
          </p:nvSpPr>
          <p:spPr>
            <a:xfrm>
              <a:off x="1071562" y="1516856"/>
              <a:ext cx="2579516" cy="623292"/>
            </a:xfrm>
            <a:custGeom>
              <a:avLst/>
              <a:gdLst/>
              <a:ahLst/>
              <a:cxnLst/>
              <a:rect l="l" t="t" r="r" b="b"/>
              <a:pathLst>
                <a:path w="120000" h="120000" extrusionOk="0">
                  <a:moveTo>
                    <a:pt x="120000" y="0"/>
                  </a:moveTo>
                  <a:lnTo>
                    <a:pt x="120000" y="81776"/>
                  </a:lnTo>
                  <a:lnTo>
                    <a:pt x="0" y="81776"/>
                  </a:lnTo>
                  <a:lnTo>
                    <a:pt x="0" y="120000"/>
                  </a:ln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sp>
        <p:sp>
          <p:nvSpPr>
            <p:cNvPr id="13" name="Google Shape;355;p29"/>
            <p:cNvSpPr/>
            <p:nvPr/>
          </p:nvSpPr>
          <p:spPr>
            <a:xfrm>
              <a:off x="2619374" y="155971"/>
              <a:ext cx="2143125" cy="1360884"/>
            </a:xfrm>
            <a:prstGeom prst="roundRect">
              <a:avLst>
                <a:gd name="adj" fmla="val 18420"/>
              </a:avLst>
            </a:prstGeom>
            <a:solidFill>
              <a:schemeClr val="tx2">
                <a:lumMod val="75000"/>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75000"/>
                  </a:schemeClr>
                </a:solidFill>
              </a:endParaRPr>
            </a:p>
          </p:txBody>
        </p:sp>
        <p:sp>
          <p:nvSpPr>
            <p:cNvPr id="14" name="Google Shape;356;p29"/>
            <p:cNvSpPr/>
            <p:nvPr/>
          </p:nvSpPr>
          <p:spPr>
            <a:xfrm>
              <a:off x="2857499" y="382190"/>
              <a:ext cx="2143125" cy="1360884"/>
            </a:xfrm>
            <a:prstGeom prst="roundRect">
              <a:avLst>
                <a:gd name="adj" fmla="val 10000"/>
              </a:avLst>
            </a:prstGeom>
            <a:solidFill>
              <a:schemeClr val="lt1">
                <a:alpha val="89803"/>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7;p29"/>
            <p:cNvSpPr txBox="1"/>
            <p:nvPr/>
          </p:nvSpPr>
          <p:spPr>
            <a:xfrm>
              <a:off x="2897358" y="422049"/>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342900" marR="0" lvl="0" indent="-342900" rtl="0">
                <a:lnSpc>
                  <a:spcPct val="90000"/>
                </a:lnSpc>
                <a:spcBef>
                  <a:spcPts val="0"/>
                </a:spcBef>
                <a:spcAft>
                  <a:spcPts val="0"/>
                </a:spcAft>
                <a:buClr>
                  <a:schemeClr val="dk1"/>
                </a:buClr>
                <a:buSzPts val="2400"/>
                <a:buFont typeface="Wingdings" panose="05000000000000000000" pitchFamily="2" charset="2"/>
                <a:buChar char="§"/>
              </a:pPr>
              <a:r>
                <a:rPr lang="es-MX" sz="2000" dirty="0">
                  <a:solidFill>
                    <a:schemeClr val="dk1"/>
                  </a:solidFill>
                  <a:effectLst>
                    <a:outerShdw blurRad="38100" dist="38100" dir="2700000" algn="tl">
                      <a:srgbClr val="000000">
                        <a:alpha val="43137"/>
                      </a:srgbClr>
                    </a:outerShdw>
                  </a:effectLst>
                  <a:latin typeface="Calibri"/>
                  <a:ea typeface="Calibri"/>
                  <a:cs typeface="Calibri"/>
                  <a:sym typeface="Calibri"/>
                </a:rPr>
                <a:t>Confirma</a:t>
              </a:r>
            </a:p>
            <a:p>
              <a:pPr marL="342900" marR="0" lvl="0" indent="-342900" rtl="0">
                <a:lnSpc>
                  <a:spcPct val="90000"/>
                </a:lnSpc>
                <a:spcBef>
                  <a:spcPts val="0"/>
                </a:spcBef>
                <a:spcAft>
                  <a:spcPts val="0"/>
                </a:spcAft>
                <a:buClr>
                  <a:schemeClr val="dk1"/>
                </a:buClr>
                <a:buSzPts val="2400"/>
                <a:buFont typeface="Wingdings" panose="05000000000000000000" pitchFamily="2" charset="2"/>
                <a:buChar char="§"/>
              </a:pPr>
              <a:r>
                <a:rPr lang="es-MX" sz="2000" dirty="0">
                  <a:solidFill>
                    <a:schemeClr val="dk1"/>
                  </a:solidFill>
                  <a:effectLst>
                    <a:outerShdw blurRad="38100" dist="38100" dir="2700000" algn="tl">
                      <a:srgbClr val="000000">
                        <a:alpha val="43137"/>
                      </a:srgbClr>
                    </a:outerShdw>
                  </a:effectLst>
                  <a:latin typeface="Calibri"/>
                  <a:ea typeface="Calibri"/>
                  <a:cs typeface="Calibri"/>
                  <a:sym typeface="Calibri"/>
                </a:rPr>
                <a:t>Modifica</a:t>
              </a:r>
            </a:p>
            <a:p>
              <a:pPr marL="342900" marR="0" lvl="0" indent="-342900" rtl="0">
                <a:lnSpc>
                  <a:spcPct val="90000"/>
                </a:lnSpc>
                <a:spcBef>
                  <a:spcPts val="0"/>
                </a:spcBef>
                <a:spcAft>
                  <a:spcPts val="0"/>
                </a:spcAft>
                <a:buClr>
                  <a:schemeClr val="dk1"/>
                </a:buClr>
                <a:buSzPts val="2400"/>
                <a:buFont typeface="Wingdings" panose="05000000000000000000" pitchFamily="2" charset="2"/>
                <a:buChar char="§"/>
              </a:pPr>
              <a:r>
                <a:rPr lang="es-MX" sz="2000" dirty="0">
                  <a:solidFill>
                    <a:schemeClr val="dk1"/>
                  </a:solidFill>
                  <a:effectLst>
                    <a:outerShdw blurRad="38100" dist="38100" dir="2700000" algn="tl">
                      <a:srgbClr val="000000">
                        <a:alpha val="43137"/>
                      </a:srgbClr>
                    </a:outerShdw>
                  </a:effectLst>
                  <a:latin typeface="Calibri"/>
                  <a:ea typeface="Calibri"/>
                  <a:cs typeface="Calibri"/>
                  <a:sym typeface="Calibri"/>
                </a:rPr>
                <a:t>Revoca </a:t>
              </a:r>
              <a:endParaRPr sz="1200" dirty="0">
                <a:effectLst>
                  <a:outerShdw blurRad="38100" dist="38100" dir="2700000" algn="tl">
                    <a:srgbClr val="000000">
                      <a:alpha val="43137"/>
                    </a:srgbClr>
                  </a:outerShdw>
                </a:effectLst>
              </a:endParaRPr>
            </a:p>
          </p:txBody>
        </p:sp>
        <p:sp>
          <p:nvSpPr>
            <p:cNvPr id="16" name="Google Shape;358;p29"/>
            <p:cNvSpPr/>
            <p:nvPr/>
          </p:nvSpPr>
          <p:spPr>
            <a:xfrm>
              <a:off x="-2" y="2082571"/>
              <a:ext cx="2143125" cy="1360884"/>
            </a:xfrm>
            <a:prstGeom prst="roundRect">
              <a:avLst>
                <a:gd name="adj" fmla="val 10000"/>
              </a:avLst>
            </a:prstGeom>
            <a:solidFill>
              <a:srgbClr val="92D050"/>
            </a:solidFill>
            <a:ln>
              <a:solidFill>
                <a:schemeClr val="bg2"/>
              </a:solidFill>
              <a:headEnd type="none" w="sm" len="sm"/>
              <a:tailEnd type="none" w="sm" len="sm"/>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sp>
          <p:nvSpPr>
            <p:cNvPr id="17" name="Google Shape;359;p29"/>
            <p:cNvSpPr/>
            <p:nvPr/>
          </p:nvSpPr>
          <p:spPr>
            <a:xfrm>
              <a:off x="226883" y="2274292"/>
              <a:ext cx="2143125" cy="1360884"/>
            </a:xfrm>
            <a:prstGeom prst="roundRect">
              <a:avLst>
                <a:gd name="adj" fmla="val 10000"/>
              </a:avLst>
            </a:prstGeom>
            <a:solidFill>
              <a:schemeClr val="lt1">
                <a:alpha val="89803"/>
              </a:schemeClr>
            </a:solidFill>
            <a:ln w="25400" cap="flat" cmpd="sng">
              <a:solidFill>
                <a:schemeClr val="bg2">
                  <a:lumMod val="75000"/>
                </a:schemeClr>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0;p29"/>
            <p:cNvSpPr txBox="1"/>
            <p:nvPr/>
          </p:nvSpPr>
          <p:spPr>
            <a:xfrm>
              <a:off x="277983" y="2300057"/>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200" dirty="0">
                  <a:solidFill>
                    <a:schemeClr val="dk1"/>
                  </a:solidFill>
                  <a:effectLst>
                    <a:outerShdw blurRad="38100" dist="38100" dir="2700000" algn="tl">
                      <a:srgbClr val="000000">
                        <a:alpha val="43137"/>
                      </a:srgbClr>
                    </a:outerShdw>
                  </a:effectLst>
                  <a:latin typeface="Calibri"/>
                  <a:ea typeface="Calibri"/>
                  <a:cs typeface="Calibri"/>
                  <a:sym typeface="Calibri"/>
                </a:rPr>
                <a:t>Prórroga</a:t>
              </a:r>
              <a:endParaRPr sz="2200" dirty="0">
                <a:effectLst>
                  <a:outerShdw blurRad="38100" dist="38100" dir="2700000" algn="tl">
                    <a:srgbClr val="000000">
                      <a:alpha val="43137"/>
                    </a:srgbClr>
                  </a:outerShdw>
                </a:effectLst>
              </a:endParaRPr>
            </a:p>
          </p:txBody>
        </p:sp>
        <p:sp>
          <p:nvSpPr>
            <p:cNvPr id="19" name="Google Shape;361;p29"/>
            <p:cNvSpPr/>
            <p:nvPr/>
          </p:nvSpPr>
          <p:spPr>
            <a:xfrm>
              <a:off x="2596893" y="2056630"/>
              <a:ext cx="2143125" cy="1360884"/>
            </a:xfrm>
            <a:prstGeom prst="roundRect">
              <a:avLst>
                <a:gd name="adj" fmla="val 10000"/>
              </a:avLst>
            </a:prstGeom>
            <a:solidFill>
              <a:srgbClr val="92D050"/>
            </a:solidFill>
            <a:ln w="25400" cap="flat" cmpd="sng">
              <a:solidFill>
                <a:schemeClr val="bg2"/>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2;p29"/>
            <p:cNvSpPr/>
            <p:nvPr/>
          </p:nvSpPr>
          <p:spPr>
            <a:xfrm>
              <a:off x="2826330" y="2300139"/>
              <a:ext cx="2143125" cy="1360884"/>
            </a:xfrm>
            <a:prstGeom prst="roundRect">
              <a:avLst>
                <a:gd name="adj" fmla="val 10000"/>
              </a:avLst>
            </a:prstGeom>
            <a:solidFill>
              <a:schemeClr val="lt1">
                <a:alpha val="89803"/>
              </a:schemeClr>
            </a:solidFill>
            <a:ln w="25400" cap="flat" cmpd="sng">
              <a:solidFill>
                <a:schemeClr val="bg2">
                  <a:lumMod val="75000"/>
                </a:schemeClr>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3;p29"/>
            <p:cNvSpPr txBox="1"/>
            <p:nvPr/>
          </p:nvSpPr>
          <p:spPr>
            <a:xfrm>
              <a:off x="2874877" y="2322708"/>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200" dirty="0">
                  <a:solidFill>
                    <a:schemeClr val="dk1"/>
                  </a:solidFill>
                  <a:effectLst>
                    <a:outerShdw blurRad="38100" dist="38100" dir="2700000" algn="tl">
                      <a:srgbClr val="000000">
                        <a:alpha val="43137"/>
                      </a:srgbClr>
                    </a:outerShdw>
                  </a:effectLst>
                  <a:latin typeface="Calibri"/>
                  <a:ea typeface="Calibri"/>
                  <a:cs typeface="Calibri"/>
                  <a:sym typeface="Calibri"/>
                </a:rPr>
                <a:t>Clasificación</a:t>
              </a:r>
              <a:endParaRPr sz="2200" dirty="0">
                <a:effectLst>
                  <a:outerShdw blurRad="38100" dist="38100" dir="2700000" algn="tl">
                    <a:srgbClr val="000000">
                      <a:alpha val="43137"/>
                    </a:srgbClr>
                  </a:outerShdw>
                </a:effectLst>
              </a:endParaRPr>
            </a:p>
          </p:txBody>
        </p:sp>
        <p:sp>
          <p:nvSpPr>
            <p:cNvPr id="22" name="Google Shape;364;p29"/>
            <p:cNvSpPr/>
            <p:nvPr/>
          </p:nvSpPr>
          <p:spPr>
            <a:xfrm>
              <a:off x="1309687" y="4124325"/>
              <a:ext cx="2143125" cy="1360884"/>
            </a:xfrm>
            <a:prstGeom prst="roundRect">
              <a:avLst>
                <a:gd name="adj" fmla="val 10000"/>
              </a:avLst>
            </a:prstGeom>
            <a:solidFill>
              <a:schemeClr val="tx2">
                <a:lumMod val="75000"/>
              </a:schemeClr>
            </a:solidFill>
            <a:ln w="25400" cap="flat" cmpd="sng">
              <a:solidFill>
                <a:schemeClr val="lt1"/>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75000"/>
                  </a:schemeClr>
                </a:solidFill>
              </a:endParaRPr>
            </a:p>
          </p:txBody>
        </p:sp>
        <p:sp>
          <p:nvSpPr>
            <p:cNvPr id="23" name="Google Shape;365;p29"/>
            <p:cNvSpPr/>
            <p:nvPr/>
          </p:nvSpPr>
          <p:spPr>
            <a:xfrm>
              <a:off x="1547812" y="4350543"/>
              <a:ext cx="2143125" cy="1360884"/>
            </a:xfrm>
            <a:prstGeom prst="roundRect">
              <a:avLst>
                <a:gd name="adj" fmla="val 10000"/>
              </a:avLst>
            </a:prstGeom>
            <a:solidFill>
              <a:schemeClr val="lt1">
                <a:alpha val="89803"/>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6;p29"/>
            <p:cNvSpPr txBox="1"/>
            <p:nvPr/>
          </p:nvSpPr>
          <p:spPr>
            <a:xfrm>
              <a:off x="1587671" y="4390402"/>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400">
                  <a:solidFill>
                    <a:schemeClr val="dk1"/>
                  </a:solidFill>
                  <a:effectLst>
                    <a:outerShdw blurRad="38100" dist="38100" dir="2700000" algn="tl">
                      <a:srgbClr val="000000">
                        <a:alpha val="43137"/>
                      </a:srgbClr>
                    </a:outerShdw>
                  </a:effectLst>
                  <a:latin typeface="Calibri"/>
                  <a:ea typeface="Calibri"/>
                  <a:cs typeface="Calibri"/>
                  <a:sym typeface="Calibri"/>
                </a:rPr>
                <a:t>Reservada</a:t>
              </a:r>
              <a:endParaRPr>
                <a:effectLst>
                  <a:outerShdw blurRad="38100" dist="38100" dir="2700000" algn="tl">
                    <a:srgbClr val="000000">
                      <a:alpha val="43137"/>
                    </a:srgbClr>
                  </a:outerShdw>
                </a:effectLst>
              </a:endParaRPr>
            </a:p>
          </p:txBody>
        </p:sp>
        <p:sp>
          <p:nvSpPr>
            <p:cNvPr id="25" name="Google Shape;367;p29"/>
            <p:cNvSpPr/>
            <p:nvPr/>
          </p:nvSpPr>
          <p:spPr>
            <a:xfrm>
              <a:off x="3929062" y="4124325"/>
              <a:ext cx="2143125" cy="1360884"/>
            </a:xfrm>
            <a:prstGeom prst="roundRect">
              <a:avLst>
                <a:gd name="adj" fmla="val 10000"/>
              </a:avLst>
            </a:prstGeom>
            <a:solidFill>
              <a:schemeClr val="tx2">
                <a:lumMod val="75000"/>
              </a:schemeClr>
            </a:solidFill>
            <a:ln w="25400" cap="flat" cmpd="sng">
              <a:solidFill>
                <a:schemeClr val="lt1"/>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8;p29"/>
            <p:cNvSpPr/>
            <p:nvPr/>
          </p:nvSpPr>
          <p:spPr>
            <a:xfrm>
              <a:off x="4167187" y="4350543"/>
              <a:ext cx="2143125" cy="1360884"/>
            </a:xfrm>
            <a:prstGeom prst="roundRect">
              <a:avLst>
                <a:gd name="adj" fmla="val 10000"/>
              </a:avLst>
            </a:prstGeom>
            <a:solidFill>
              <a:schemeClr val="lt1">
                <a:alpha val="89803"/>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9;p29"/>
            <p:cNvSpPr txBox="1"/>
            <p:nvPr/>
          </p:nvSpPr>
          <p:spPr>
            <a:xfrm>
              <a:off x="4207046" y="4390402"/>
              <a:ext cx="2140716"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400" dirty="0">
                  <a:solidFill>
                    <a:schemeClr val="dk1"/>
                  </a:solidFill>
                  <a:effectLst>
                    <a:outerShdw blurRad="38100" dist="38100" dir="2700000" algn="tl">
                      <a:srgbClr val="000000">
                        <a:alpha val="43137"/>
                      </a:srgbClr>
                    </a:outerShdw>
                  </a:effectLst>
                  <a:latin typeface="Calibri"/>
                  <a:ea typeface="Calibri"/>
                  <a:cs typeface="Calibri"/>
                  <a:sym typeface="Calibri"/>
                </a:rPr>
                <a:t>Confidencial</a:t>
              </a:r>
              <a:endParaRPr dirty="0">
                <a:effectLst>
                  <a:outerShdw blurRad="38100" dist="38100" dir="2700000" algn="tl">
                    <a:srgbClr val="000000">
                      <a:alpha val="43137"/>
                    </a:srgbClr>
                  </a:outerShdw>
                </a:effectLst>
              </a:endParaRPr>
            </a:p>
          </p:txBody>
        </p:sp>
        <p:sp>
          <p:nvSpPr>
            <p:cNvPr id="28" name="Google Shape;370;p29"/>
            <p:cNvSpPr/>
            <p:nvPr/>
          </p:nvSpPr>
          <p:spPr>
            <a:xfrm>
              <a:off x="5216267" y="2056630"/>
              <a:ext cx="2143125" cy="1360884"/>
            </a:xfrm>
            <a:prstGeom prst="roundRect">
              <a:avLst>
                <a:gd name="adj" fmla="val 10000"/>
              </a:avLst>
            </a:prstGeom>
            <a:solidFill>
              <a:srgbClr val="92D050"/>
            </a:solidFill>
            <a:ln w="25400" cap="flat" cmpd="sng">
              <a:solidFill>
                <a:schemeClr val="bg2"/>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1;p29"/>
            <p:cNvSpPr/>
            <p:nvPr/>
          </p:nvSpPr>
          <p:spPr>
            <a:xfrm>
              <a:off x="5459496" y="2274292"/>
              <a:ext cx="2143125" cy="1360884"/>
            </a:xfrm>
            <a:prstGeom prst="roundRect">
              <a:avLst>
                <a:gd name="adj" fmla="val 10000"/>
              </a:avLst>
            </a:prstGeom>
            <a:solidFill>
              <a:schemeClr val="lt1">
                <a:alpha val="89803"/>
              </a:schemeClr>
            </a:solidFill>
            <a:ln w="25400" cap="flat" cmpd="sng">
              <a:solidFill>
                <a:schemeClr val="bg2">
                  <a:lumMod val="75000"/>
                </a:schemeClr>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2;p29"/>
            <p:cNvSpPr txBox="1"/>
            <p:nvPr/>
          </p:nvSpPr>
          <p:spPr>
            <a:xfrm>
              <a:off x="5499355" y="2274292"/>
              <a:ext cx="2063407" cy="1281166"/>
            </a:xfrm>
            <a:prstGeom prst="rect">
              <a:avLst/>
            </a:prstGeom>
            <a:noFill/>
            <a:ln>
              <a:solidFill>
                <a:schemeClr val="bg2">
                  <a:lumMod val="75000"/>
                </a:schemeClr>
              </a:solid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200" dirty="0">
                  <a:solidFill>
                    <a:schemeClr val="dk1"/>
                  </a:solidFill>
                  <a:effectLst>
                    <a:outerShdw blurRad="38100" dist="38100" dir="2700000" algn="tl">
                      <a:srgbClr val="000000">
                        <a:alpha val="43137"/>
                      </a:srgbClr>
                    </a:outerShdw>
                  </a:effectLst>
                  <a:latin typeface="Calibri"/>
                  <a:ea typeface="Calibri"/>
                  <a:cs typeface="Calibri"/>
                  <a:sym typeface="Calibri"/>
                </a:rPr>
                <a:t>Inexistencia / Incompetencia</a:t>
              </a:r>
              <a:endParaRPr sz="2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32323667"/>
      </p:ext>
    </p:extLst>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68483055"/>
              </p:ext>
            </p:extLst>
          </p:nvPr>
        </p:nvGraphicFramePr>
        <p:xfrm>
          <a:off x="287524" y="1793798"/>
          <a:ext cx="856895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Título"/>
          <p:cNvSpPr>
            <a:spLocks noGrp="1"/>
          </p:cNvSpPr>
          <p:nvPr>
            <p:ph type="title"/>
          </p:nvPr>
        </p:nvSpPr>
        <p:spPr>
          <a:xfrm>
            <a:off x="233772" y="950259"/>
            <a:ext cx="9036496" cy="307298"/>
          </a:xfrm>
        </p:spPr>
        <p:txBody>
          <a:bodyPr>
            <a:noAutofit/>
          </a:bodyPr>
          <a:lstStyle/>
          <a:p>
            <a:r>
              <a:rPr lang="es-MX" sz="2800" b="1" dirty="0">
                <a:solidFill>
                  <a:schemeClr val="tx2">
                    <a:lumMod val="75000"/>
                  </a:schemeClr>
                </a:solidFill>
              </a:rPr>
              <a:t>REQUISITOS DE LA SOLICITUD</a:t>
            </a:r>
          </a:p>
        </p:txBody>
      </p:sp>
      <p:sp>
        <p:nvSpPr>
          <p:cNvPr id="7" name="6 Proceso"/>
          <p:cNvSpPr/>
          <p:nvPr/>
        </p:nvSpPr>
        <p:spPr>
          <a:xfrm>
            <a:off x="3599892" y="6021288"/>
            <a:ext cx="1944216" cy="622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*Datos opcionales</a:t>
            </a:r>
          </a:p>
        </p:txBody>
      </p:sp>
      <p:cxnSp>
        <p:nvCxnSpPr>
          <p:cNvPr id="10" name="9 Conector recto de flecha"/>
          <p:cNvCxnSpPr/>
          <p:nvPr/>
        </p:nvCxnSpPr>
        <p:spPr>
          <a:xfrm>
            <a:off x="2998974" y="5276139"/>
            <a:ext cx="864096" cy="518458"/>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cxnSp>
        <p:nvCxnSpPr>
          <p:cNvPr id="11" name="10 Conector recto de flecha"/>
          <p:cNvCxnSpPr>
            <a:cxnSpLocks/>
          </p:cNvCxnSpPr>
          <p:nvPr/>
        </p:nvCxnSpPr>
        <p:spPr>
          <a:xfrm flipH="1">
            <a:off x="5466637" y="5412167"/>
            <a:ext cx="699719" cy="494508"/>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6997867"/>
      </p:ext>
    </p:extLst>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71600" y="1052736"/>
            <a:ext cx="2832450" cy="598488"/>
          </a:xfrm>
          <a:ln>
            <a:headEnd/>
            <a:tailEnd/>
          </a:ln>
        </p:spPr>
        <p:style>
          <a:lnRef idx="2">
            <a:schemeClr val="dk1"/>
          </a:lnRef>
          <a:fillRef idx="1">
            <a:schemeClr val="lt1"/>
          </a:fillRef>
          <a:effectRef idx="0">
            <a:schemeClr val="dk1"/>
          </a:effectRef>
          <a:fontRef idx="minor">
            <a:schemeClr val="dk1"/>
          </a:fontRef>
        </p:style>
        <p:txBody>
          <a:bodyPr>
            <a:normAutofit/>
          </a:bodyPr>
          <a:lstStyle/>
          <a:p>
            <a:pPr algn="ctr" eaLnBrk="1" hangingPunct="1"/>
            <a:r>
              <a:rPr lang="es-ES_tradnl" altLang="en-US" sz="2800" dirty="0">
                <a:solidFill>
                  <a:schemeClr val="tx2">
                    <a:lumMod val="75000"/>
                  </a:schemeClr>
                </a:solidFill>
              </a:rPr>
              <a:t>Artículo 150</a:t>
            </a:r>
            <a:endParaRPr lang="es-MX" altLang="en-US" sz="2800" dirty="0">
              <a:solidFill>
                <a:schemeClr val="tx2">
                  <a:lumMod val="75000"/>
                </a:schemeClr>
              </a:solidFill>
            </a:endParaRPr>
          </a:p>
        </p:txBody>
      </p:sp>
      <p:sp>
        <p:nvSpPr>
          <p:cNvPr id="8" name="7 Marcador de contenido"/>
          <p:cNvSpPr>
            <a:spLocks noGrp="1"/>
          </p:cNvSpPr>
          <p:nvPr>
            <p:ph idx="1"/>
          </p:nvPr>
        </p:nvSpPr>
        <p:spPr>
          <a:xfrm>
            <a:off x="3927875" y="1051449"/>
            <a:ext cx="4824533" cy="2520280"/>
          </a:xfrm>
          <a:ln>
            <a:headEnd/>
            <a:tailEnd/>
          </a:ln>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algn="just" eaLnBrk="1" hangingPunct="1">
              <a:buFont typeface="Arial" charset="0"/>
              <a:buNone/>
              <a:defRPr/>
            </a:pPr>
            <a:endParaRPr lang="es-MX" dirty="0"/>
          </a:p>
          <a:p>
            <a:pPr algn="just" eaLnBrk="1" hangingPunct="1">
              <a:buNone/>
              <a:defRPr/>
            </a:pPr>
            <a:r>
              <a:rPr lang="es-ES_tradnl" dirty="0">
                <a:solidFill>
                  <a:schemeClr val="tx1"/>
                </a:solidFill>
              </a:rPr>
              <a:t>	</a:t>
            </a:r>
            <a:r>
              <a:rPr lang="es-ES_tradnl" sz="8000" dirty="0">
                <a:solidFill>
                  <a:schemeClr val="tx1"/>
                </a:solidFill>
              </a:rPr>
              <a:t>En el caso de solicitudes recibidas en otros medios, en las que los solicitantes no proporcionen un domicilio o medio para recibir la información o, en su defecto, no haya sido posible practicar la notificación, se notificará por </a:t>
            </a:r>
            <a:r>
              <a:rPr lang="es-ES_tradnl" sz="8000" b="1" dirty="0">
                <a:solidFill>
                  <a:schemeClr val="tx2">
                    <a:lumMod val="75000"/>
                  </a:schemeClr>
                </a:solidFill>
              </a:rPr>
              <a:t>estrados</a:t>
            </a:r>
            <a:r>
              <a:rPr lang="es-ES_tradnl" sz="8000" b="1" dirty="0">
                <a:solidFill>
                  <a:schemeClr val="tx1"/>
                </a:solidFill>
              </a:rPr>
              <a:t> </a:t>
            </a:r>
            <a:r>
              <a:rPr lang="es-ES_tradnl" sz="8000" dirty="0">
                <a:solidFill>
                  <a:schemeClr val="tx1"/>
                </a:solidFill>
              </a:rPr>
              <a:t>en la oficina de la </a:t>
            </a:r>
            <a:r>
              <a:rPr lang="es-ES_tradnl" sz="8000" b="1" dirty="0">
                <a:solidFill>
                  <a:schemeClr val="tx2">
                    <a:lumMod val="75000"/>
                  </a:schemeClr>
                </a:solidFill>
              </a:rPr>
              <a:t>Unidad de Transparencia.</a:t>
            </a:r>
            <a:endParaRPr lang="es-MX" sz="8000" b="1" dirty="0">
              <a:solidFill>
                <a:schemeClr val="tx2">
                  <a:lumMod val="75000"/>
                </a:schemeClr>
              </a:solidFill>
            </a:endParaRPr>
          </a:p>
          <a:p>
            <a:pPr algn="just" eaLnBrk="1" hangingPunct="1">
              <a:defRPr/>
            </a:pPr>
            <a:endParaRPr lang="es-MX" dirty="0"/>
          </a:p>
        </p:txBody>
      </p:sp>
      <p:sp>
        <p:nvSpPr>
          <p:cNvPr id="6" name="5 Marcador de texto"/>
          <p:cNvSpPr>
            <a:spLocks noGrp="1"/>
          </p:cNvSpPr>
          <p:nvPr>
            <p:ph type="body" sz="half" idx="2"/>
          </p:nvPr>
        </p:nvSpPr>
        <p:spPr>
          <a:xfrm>
            <a:off x="971600" y="1700809"/>
            <a:ext cx="2832303" cy="4680865"/>
          </a:xfrm>
          <a:ln>
            <a:headEnd/>
            <a:tailEnd/>
          </a:ln>
        </p:spPr>
        <p:style>
          <a:lnRef idx="2">
            <a:schemeClr val="accent3"/>
          </a:lnRef>
          <a:fillRef idx="1">
            <a:schemeClr val="lt1"/>
          </a:fillRef>
          <a:effectRef idx="0">
            <a:schemeClr val="accent3"/>
          </a:effectRef>
          <a:fontRef idx="minor">
            <a:schemeClr val="dk1"/>
          </a:fontRef>
        </p:style>
        <p:txBody>
          <a:bodyPr>
            <a:normAutofit/>
          </a:bodyPr>
          <a:lstStyle/>
          <a:p>
            <a:pPr algn="just" eaLnBrk="1" hangingPunct="1">
              <a:defRPr/>
            </a:pPr>
            <a:r>
              <a:rPr lang="es-ES_tradnl" sz="2000" dirty="0">
                <a:solidFill>
                  <a:schemeClr val="tx1"/>
                </a:solidFill>
              </a:rPr>
              <a:t>Cuando el particular presente su solicitud por medios electrónicos a través de la </a:t>
            </a:r>
            <a:r>
              <a:rPr lang="es-ES_tradnl" sz="2000" b="1" dirty="0">
                <a:solidFill>
                  <a:schemeClr val="tx2">
                    <a:lumMod val="75000"/>
                  </a:schemeClr>
                </a:solidFill>
              </a:rPr>
              <a:t>Plataforma Nacional de Transparencia</a:t>
            </a:r>
            <a:r>
              <a:rPr lang="es-ES_tradnl" sz="2000" dirty="0">
                <a:solidFill>
                  <a:schemeClr val="tx2">
                    <a:lumMod val="75000"/>
                  </a:schemeClr>
                </a:solidFill>
              </a:rPr>
              <a:t>, </a:t>
            </a:r>
            <a:r>
              <a:rPr lang="es-ES_tradnl" sz="2000" dirty="0">
                <a:solidFill>
                  <a:schemeClr val="tx1"/>
                </a:solidFill>
              </a:rPr>
              <a:t>se entenderá que acepta que las notificaciones le sean efectuadas por dicho sistema, salvo que señale un medio distinto para efectos de las notificaciones.</a:t>
            </a:r>
            <a:endParaRPr lang="es-MX" sz="2000" dirty="0">
              <a:solidFill>
                <a:schemeClr val="tx1"/>
              </a:solidFill>
            </a:endParaRPr>
          </a:p>
          <a:p>
            <a:pPr algn="just" eaLnBrk="1" hangingPunct="1">
              <a:defRPr/>
            </a:pPr>
            <a:endParaRPr lang="es-MX" sz="1600" dirty="0"/>
          </a:p>
        </p:txBody>
      </p:sp>
      <p:pic>
        <p:nvPicPr>
          <p:cNvPr id="58380" name="Picture 2" descr="http://definicion.mx/wp-content/uploads/2014/08/Domicilio-fis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012166"/>
            <a:ext cx="3096344"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049064"/>
      </p:ext>
    </p:extLst>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43608" y="3140968"/>
            <a:ext cx="7772400" cy="1470025"/>
          </a:xfrm>
        </p:spPr>
        <p:txBody>
          <a:bodyPr>
            <a:normAutofit fontScale="90000"/>
          </a:bodyPr>
          <a:lstStyle/>
          <a:p>
            <a:pPr>
              <a:lnSpc>
                <a:spcPct val="150000"/>
              </a:lnSpc>
            </a:pPr>
            <a:r>
              <a:rPr lang="es-MX" b="1" dirty="0">
                <a:solidFill>
                  <a:schemeClr val="tx2">
                    <a:lumMod val="75000"/>
                  </a:schemeClr>
                </a:solidFill>
              </a:rPr>
              <a:t>TÉRMINOS Y PLAZOS PARA EL ESTADO DE NUEVO LEÓN </a:t>
            </a:r>
            <a:br>
              <a:rPr lang="es-MX" dirty="0">
                <a:solidFill>
                  <a:schemeClr val="tx2">
                    <a:lumMod val="75000"/>
                  </a:schemeClr>
                </a:solidFill>
              </a:rPr>
            </a:br>
            <a:endParaRPr lang="es-MX" dirty="0">
              <a:solidFill>
                <a:schemeClr val="tx2">
                  <a:lumMod val="75000"/>
                </a:schemeClr>
              </a:solidFill>
            </a:endParaRPr>
          </a:p>
        </p:txBody>
      </p:sp>
    </p:spTree>
    <p:extLst>
      <p:ext uri="{BB962C8B-B14F-4D97-AF65-F5344CB8AC3E}">
        <p14:creationId xmlns:p14="http://schemas.microsoft.com/office/powerpoint/2010/main" val="429020590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99592" y="1988840"/>
            <a:ext cx="7200800" cy="369332"/>
          </a:xfrm>
          <a:prstGeom prst="rect">
            <a:avLst/>
          </a:prstGeom>
          <a:noFill/>
        </p:spPr>
        <p:txBody>
          <a:bodyPr wrap="square" rtlCol="0">
            <a:spAutoFit/>
          </a:bodyPr>
          <a:lstStyle/>
          <a:p>
            <a:endParaRPr lang="es-MX" dirty="0"/>
          </a:p>
        </p:txBody>
      </p:sp>
      <p:sp>
        <p:nvSpPr>
          <p:cNvPr id="2" name="1 Título"/>
          <p:cNvSpPr>
            <a:spLocks noGrp="1"/>
          </p:cNvSpPr>
          <p:nvPr>
            <p:ph type="title"/>
          </p:nvPr>
        </p:nvSpPr>
        <p:spPr>
          <a:xfrm>
            <a:off x="1475656" y="269776"/>
            <a:ext cx="8229600" cy="494928"/>
          </a:xfrm>
        </p:spPr>
        <p:txBody>
          <a:bodyPr>
            <a:noAutofit/>
          </a:bodyPr>
          <a:lstStyle/>
          <a:p>
            <a:r>
              <a:rPr lang="es-MX" sz="2000" b="1" dirty="0">
                <a:solidFill>
                  <a:schemeClr val="bg1"/>
                </a:solidFill>
              </a:rPr>
              <a:t>TÉRMINOS Y PLAZOS PARA EL ESTADO DE N.L. </a:t>
            </a:r>
          </a:p>
        </p:txBody>
      </p:sp>
      <p:graphicFrame>
        <p:nvGraphicFramePr>
          <p:cNvPr id="8" name="3 Marcador de contenido"/>
          <p:cNvGraphicFramePr>
            <a:graphicFrameLocks/>
          </p:cNvGraphicFramePr>
          <p:nvPr>
            <p:extLst>
              <p:ext uri="{D42A27DB-BD31-4B8C-83A1-F6EECF244321}">
                <p14:modId xmlns:p14="http://schemas.microsoft.com/office/powerpoint/2010/main" val="2128875183"/>
              </p:ext>
            </p:extLst>
          </p:nvPr>
        </p:nvGraphicFramePr>
        <p:xfrm>
          <a:off x="0" y="0"/>
          <a:ext cx="9144000" cy="6083151"/>
        </p:xfrm>
        <a:graphic>
          <a:graphicData uri="http://schemas.openxmlformats.org/drawingml/2006/table">
            <a:tbl>
              <a:tblPr firstRow="1" bandRow="1">
                <a:tableStyleId>{2A488322-F2BA-4B5B-9748-0D474271808F}</a:tableStyleId>
              </a:tblPr>
              <a:tblGrid>
                <a:gridCol w="5029202">
                  <a:extLst>
                    <a:ext uri="{9D8B030D-6E8A-4147-A177-3AD203B41FA5}">
                      <a16:colId xmlns:a16="http://schemas.microsoft.com/office/drawing/2014/main" val="20000"/>
                    </a:ext>
                  </a:extLst>
                </a:gridCol>
                <a:gridCol w="1828801">
                  <a:extLst>
                    <a:ext uri="{9D8B030D-6E8A-4147-A177-3AD203B41FA5}">
                      <a16:colId xmlns:a16="http://schemas.microsoft.com/office/drawing/2014/main" val="20001"/>
                    </a:ext>
                  </a:extLst>
                </a:gridCol>
                <a:gridCol w="2285997">
                  <a:extLst>
                    <a:ext uri="{9D8B030D-6E8A-4147-A177-3AD203B41FA5}">
                      <a16:colId xmlns:a16="http://schemas.microsoft.com/office/drawing/2014/main" val="20002"/>
                    </a:ext>
                  </a:extLst>
                </a:gridCol>
              </a:tblGrid>
              <a:tr h="573891">
                <a:tc>
                  <a:txBody>
                    <a:bodyPr/>
                    <a:lstStyle/>
                    <a:p>
                      <a:pPr algn="ctr"/>
                      <a:r>
                        <a:rPr lang="es-MX" dirty="0"/>
                        <a:t>CONCEPTO</a:t>
                      </a:r>
                    </a:p>
                  </a:txBody>
                  <a:tcPr anchor="ctr">
                    <a:solidFill>
                      <a:srgbClr val="15223C"/>
                    </a:solidFill>
                  </a:tcPr>
                </a:tc>
                <a:tc>
                  <a:txBody>
                    <a:bodyPr/>
                    <a:lstStyle/>
                    <a:p>
                      <a:pPr algn="ctr"/>
                      <a:r>
                        <a:rPr lang="es-MX" dirty="0">
                          <a:solidFill>
                            <a:schemeClr val="tx1"/>
                          </a:solidFill>
                        </a:rPr>
                        <a:t>PLAZO</a:t>
                      </a:r>
                      <a:r>
                        <a:rPr lang="es-MX" baseline="0" dirty="0">
                          <a:solidFill>
                            <a:schemeClr val="tx1"/>
                          </a:solidFill>
                        </a:rPr>
                        <a:t> SO</a:t>
                      </a:r>
                      <a:endParaRPr lang="es-MX" dirty="0">
                        <a:solidFill>
                          <a:schemeClr val="tx1"/>
                        </a:solidFill>
                      </a:endParaRPr>
                    </a:p>
                  </a:txBody>
                  <a:tcPr anchor="ctr">
                    <a:solidFill>
                      <a:srgbClr val="D1FF00"/>
                    </a:solidFill>
                  </a:tcPr>
                </a:tc>
                <a:tc>
                  <a:txBody>
                    <a:bodyPr/>
                    <a:lstStyle/>
                    <a:p>
                      <a:pPr algn="ctr"/>
                      <a:r>
                        <a:rPr lang="es-MX" dirty="0"/>
                        <a:t>PLAZO CIUDADANO</a:t>
                      </a:r>
                    </a:p>
                  </a:txBody>
                  <a:tcPr anchor="ctr">
                    <a:solidFill>
                      <a:srgbClr val="15223C"/>
                    </a:solidFill>
                  </a:tcPr>
                </a:tc>
                <a:extLst>
                  <a:ext uri="{0D108BD9-81ED-4DB2-BD59-A6C34878D82A}">
                    <a16:rowId xmlns:a16="http://schemas.microsoft.com/office/drawing/2014/main" val="10000"/>
                  </a:ext>
                </a:extLst>
              </a:tr>
              <a:tr h="942821">
                <a:tc>
                  <a:txBody>
                    <a:bodyPr/>
                    <a:lstStyle/>
                    <a:p>
                      <a:r>
                        <a:rPr lang="es-MX" dirty="0"/>
                        <a:t>General</a:t>
                      </a:r>
                    </a:p>
                  </a:txBody>
                  <a:tcPr anchor="ctr"/>
                </a:tc>
                <a:tc>
                  <a:txBody>
                    <a:bodyPr/>
                    <a:lstStyle/>
                    <a:p>
                      <a:pPr algn="ctr"/>
                      <a:r>
                        <a:rPr lang="es-MX" dirty="0"/>
                        <a:t>10 días</a:t>
                      </a:r>
                    </a:p>
                  </a:txBody>
                  <a:tcPr anchor="ctr"/>
                </a:tc>
                <a:tc>
                  <a:txBody>
                    <a:bodyPr/>
                    <a:lstStyle/>
                    <a:p>
                      <a:pPr algn="ctr"/>
                      <a:r>
                        <a:rPr lang="es-MX" sz="1050" b="1" dirty="0"/>
                        <a:t>Tiene 15 días siguientes a la fecha de la notificación de la respuesta</a:t>
                      </a:r>
                      <a:r>
                        <a:rPr lang="es-MX" sz="1050" dirty="0"/>
                        <a:t>, o del vencimiento del plazo para su notificación un </a:t>
                      </a:r>
                      <a:r>
                        <a:rPr lang="es-MX" sz="1050" b="1" dirty="0"/>
                        <a:t>recurso de revisión ante el INFONL</a:t>
                      </a:r>
                    </a:p>
                  </a:txBody>
                  <a:tcPr anchor="ctr"/>
                </a:tc>
                <a:extLst>
                  <a:ext uri="{0D108BD9-81ED-4DB2-BD59-A6C34878D82A}">
                    <a16:rowId xmlns:a16="http://schemas.microsoft.com/office/drawing/2014/main" val="10001"/>
                  </a:ext>
                </a:extLst>
              </a:tr>
              <a:tr h="327938">
                <a:tc>
                  <a:txBody>
                    <a:bodyPr/>
                    <a:lstStyle/>
                    <a:p>
                      <a:r>
                        <a:rPr lang="es-MX" dirty="0"/>
                        <a:t>Notoria incompetencia</a:t>
                      </a:r>
                    </a:p>
                  </a:txBody>
                  <a:tcPr/>
                </a:tc>
                <a:tc>
                  <a:txBody>
                    <a:bodyPr/>
                    <a:lstStyle/>
                    <a:p>
                      <a:pPr algn="ctr"/>
                      <a:r>
                        <a:rPr lang="es-MX" dirty="0"/>
                        <a:t>3 días</a:t>
                      </a:r>
                    </a:p>
                  </a:txBody>
                  <a:tcPr anchor="ctr"/>
                </a:tc>
                <a:tc>
                  <a:txBody>
                    <a:bodyPr/>
                    <a:lstStyle/>
                    <a:p>
                      <a:pPr algn="ctr"/>
                      <a:endParaRPr lang="es-MX" dirty="0"/>
                    </a:p>
                  </a:txBody>
                  <a:tcPr anchor="ctr"/>
                </a:tc>
                <a:extLst>
                  <a:ext uri="{0D108BD9-81ED-4DB2-BD59-A6C34878D82A}">
                    <a16:rowId xmlns:a16="http://schemas.microsoft.com/office/drawing/2014/main" val="10002"/>
                  </a:ext>
                </a:extLst>
              </a:tr>
              <a:tr h="573891">
                <a:tc>
                  <a:txBody>
                    <a:bodyPr/>
                    <a:lstStyle/>
                    <a:p>
                      <a:r>
                        <a:rPr lang="es-MX" dirty="0"/>
                        <a:t>Solicitar aclaraciones</a:t>
                      </a:r>
                    </a:p>
                  </a:txBody>
                  <a:tcPr/>
                </a:tc>
                <a:tc>
                  <a:txBody>
                    <a:bodyPr/>
                    <a:lstStyle/>
                    <a:p>
                      <a:pPr algn="ctr"/>
                      <a:r>
                        <a:rPr lang="es-MX" b="1" dirty="0">
                          <a:solidFill>
                            <a:schemeClr val="accent6">
                              <a:lumMod val="75000"/>
                            </a:schemeClr>
                          </a:solidFill>
                        </a:rPr>
                        <a:t>5 días*</a:t>
                      </a:r>
                    </a:p>
                  </a:txBody>
                  <a:tcPr anchor="ctr"/>
                </a:tc>
                <a:tc>
                  <a:txBody>
                    <a:bodyPr/>
                    <a:lstStyle/>
                    <a:p>
                      <a:pPr algn="ctr"/>
                      <a:r>
                        <a:rPr lang="es-MX" dirty="0"/>
                        <a:t>10 días para aclarar</a:t>
                      </a:r>
                    </a:p>
                  </a:txBody>
                  <a:tcPr anchor="ctr"/>
                </a:tc>
                <a:extLst>
                  <a:ext uri="{0D108BD9-81ED-4DB2-BD59-A6C34878D82A}">
                    <a16:rowId xmlns:a16="http://schemas.microsoft.com/office/drawing/2014/main" val="10003"/>
                  </a:ext>
                </a:extLst>
              </a:tr>
              <a:tr h="778852">
                <a:tc>
                  <a:txBody>
                    <a:bodyPr/>
                    <a:lstStyle/>
                    <a:p>
                      <a:pPr algn="just"/>
                      <a:r>
                        <a:rPr lang="es-MX" sz="1800" kern="1200" dirty="0">
                          <a:solidFill>
                            <a:schemeClr val="dk1"/>
                          </a:solidFill>
                          <a:latin typeface="+mn-lt"/>
                          <a:ea typeface="+mn-ea"/>
                          <a:cs typeface="+mn-cs"/>
                        </a:rPr>
                        <a:t>Información disponible al público</a:t>
                      </a:r>
                      <a:r>
                        <a:rPr lang="es-MX" sz="1100" b="1" dirty="0"/>
                        <a:t> *</a:t>
                      </a:r>
                    </a:p>
                    <a:p>
                      <a:pPr algn="just"/>
                      <a:r>
                        <a:rPr lang="es-MX" sz="1100" b="0" dirty="0"/>
                        <a:t>en medios impresos, tales como libros, compendios, trípticos, registros públicos, en formatos electrónicos disponibles en Internet o en cualquier otro medio.</a:t>
                      </a:r>
                    </a:p>
                  </a:txBody>
                  <a:tcPr/>
                </a:tc>
                <a:tc>
                  <a:txBody>
                    <a:bodyPr/>
                    <a:lstStyle/>
                    <a:p>
                      <a:pPr algn="ctr"/>
                      <a:r>
                        <a:rPr lang="es-MX" b="0" dirty="0">
                          <a:solidFill>
                            <a:schemeClr val="tx1"/>
                          </a:solidFill>
                        </a:rPr>
                        <a:t>5 días</a:t>
                      </a:r>
                    </a:p>
                  </a:txBody>
                  <a:tcPr anchor="ctr"/>
                </a:tc>
                <a:tc>
                  <a:txBody>
                    <a:bodyPr/>
                    <a:lstStyle/>
                    <a:p>
                      <a:pPr algn="ctr"/>
                      <a:endParaRPr lang="es-MX" dirty="0"/>
                    </a:p>
                  </a:txBody>
                  <a:tcPr anchor="ctr"/>
                </a:tc>
                <a:extLst>
                  <a:ext uri="{0D108BD9-81ED-4DB2-BD59-A6C34878D82A}">
                    <a16:rowId xmlns:a16="http://schemas.microsoft.com/office/drawing/2014/main" val="10004"/>
                  </a:ext>
                </a:extLst>
              </a:tr>
              <a:tr h="758356">
                <a:tc>
                  <a:txBody>
                    <a:bodyPr/>
                    <a:lstStyle/>
                    <a:p>
                      <a:r>
                        <a:rPr lang="es-MX" dirty="0"/>
                        <a:t>Prórroga por</a:t>
                      </a:r>
                      <a:r>
                        <a:rPr lang="es-MX" baseline="0" dirty="0"/>
                        <a:t> 10 días</a:t>
                      </a:r>
                    </a:p>
                    <a:p>
                      <a:pPr algn="just"/>
                      <a:r>
                        <a:rPr lang="es-MX" sz="1050" dirty="0"/>
                        <a:t>Siempre y cuando existan razones fundadas y motivadas, las cuales deberán ser aprobadas por el Comité de Transparencia, mediante la emisión de una resolución que deberá notificarse al solicitante, antes de su vencimiento.</a:t>
                      </a:r>
                    </a:p>
                  </a:txBody>
                  <a:tcPr/>
                </a:tc>
                <a:tc>
                  <a:txBody>
                    <a:bodyPr/>
                    <a:lstStyle/>
                    <a:p>
                      <a:pPr algn="ctr"/>
                      <a:r>
                        <a:rPr lang="es-MX" baseline="0" dirty="0"/>
                        <a:t>Hasta </a:t>
                      </a:r>
                      <a:r>
                        <a:rPr lang="es-MX" dirty="0"/>
                        <a:t> su vencimiento</a:t>
                      </a:r>
                    </a:p>
                  </a:txBody>
                  <a:tcPr anchor="ctr"/>
                </a:tc>
                <a:tc>
                  <a:txBody>
                    <a:bodyPr/>
                    <a:lstStyle/>
                    <a:p>
                      <a:pPr algn="ctr"/>
                      <a:endParaRPr lang="es-MX" dirty="0"/>
                    </a:p>
                  </a:txBody>
                  <a:tcPr anchor="ctr"/>
                </a:tc>
                <a:extLst>
                  <a:ext uri="{0D108BD9-81ED-4DB2-BD59-A6C34878D82A}">
                    <a16:rowId xmlns:a16="http://schemas.microsoft.com/office/drawing/2014/main" val="10005"/>
                  </a:ext>
                </a:extLst>
              </a:tr>
              <a:tr h="628547">
                <a:tc>
                  <a:txBody>
                    <a:bodyPr/>
                    <a:lstStyle/>
                    <a:p>
                      <a:r>
                        <a:rPr lang="es-MX" dirty="0"/>
                        <a:t>Pago </a:t>
                      </a:r>
                      <a:r>
                        <a:rPr lang="es-MX" sz="1800" kern="1200" dirty="0">
                          <a:solidFill>
                            <a:schemeClr val="dk1"/>
                          </a:solidFill>
                          <a:latin typeface="+mn-lt"/>
                          <a:ea typeface="+mn-ea"/>
                          <a:cs typeface="+mn-cs"/>
                        </a:rPr>
                        <a:t>por reproducción </a:t>
                      </a:r>
                    </a:p>
                    <a:p>
                      <a:pPr algn="just"/>
                      <a:r>
                        <a:rPr lang="es-MX" sz="1100" dirty="0"/>
                        <a:t>cuando la modalidad de reproducción o envío tenga un costo, procederá una vez que se acredite el pago respectivo. </a:t>
                      </a:r>
                      <a:endParaRPr lang="es-MX" dirty="0"/>
                    </a:p>
                  </a:txBody>
                  <a:tcPr/>
                </a:tc>
                <a:tc>
                  <a:txBody>
                    <a:bodyPr/>
                    <a:lstStyle/>
                    <a:p>
                      <a:pPr algn="ctr"/>
                      <a:endParaRPr lang="es-MX" dirty="0"/>
                    </a:p>
                  </a:txBody>
                  <a:tcPr anchor="ctr"/>
                </a:tc>
                <a:tc>
                  <a:txBody>
                    <a:bodyPr/>
                    <a:lstStyle/>
                    <a:p>
                      <a:pPr algn="ctr"/>
                      <a:r>
                        <a:rPr lang="es-MX" dirty="0"/>
                        <a:t>30 días</a:t>
                      </a:r>
                    </a:p>
                  </a:txBody>
                  <a:tcPr anchor="ctr"/>
                </a:tc>
                <a:extLst>
                  <a:ext uri="{0D108BD9-81ED-4DB2-BD59-A6C34878D82A}">
                    <a16:rowId xmlns:a16="http://schemas.microsoft.com/office/drawing/2014/main" val="10006"/>
                  </a:ext>
                </a:extLst>
              </a:tr>
              <a:tr h="929157">
                <a:tc>
                  <a:txBody>
                    <a:bodyPr/>
                    <a:lstStyle/>
                    <a:p>
                      <a:r>
                        <a:rPr lang="es-MX" dirty="0"/>
                        <a:t>Conservar la información</a:t>
                      </a:r>
                    </a:p>
                    <a:p>
                      <a:pPr algn="just"/>
                      <a:r>
                        <a:rPr lang="es-MX" sz="1100" dirty="0"/>
                        <a:t>La Unidad de Transparencia tendrá disponible la información solicitada, durante un plazo mínimo de sesenta días, contado a partir de que el solicitante hubiere realizado, en su caso, el pago respectivo, el cual deberá efectuarse en un plazo no mayor a treinta días. </a:t>
                      </a:r>
                    </a:p>
                  </a:txBody>
                  <a:tcPr/>
                </a:tc>
                <a:tc>
                  <a:txBody>
                    <a:bodyPr/>
                    <a:lstStyle/>
                    <a:p>
                      <a:pPr algn="ctr"/>
                      <a:r>
                        <a:rPr lang="es-MX" dirty="0"/>
                        <a:t>60</a:t>
                      </a:r>
                      <a:r>
                        <a:rPr lang="es-MX" baseline="0" dirty="0"/>
                        <a:t> días</a:t>
                      </a:r>
                      <a:endParaRPr lang="es-MX" dirty="0"/>
                    </a:p>
                  </a:txBody>
                  <a:tcPr anchor="ctr"/>
                </a:tc>
                <a:tc>
                  <a:txBody>
                    <a:bodyPr/>
                    <a:lstStyle/>
                    <a:p>
                      <a:endParaRPr lang="es-MX" dirty="0"/>
                    </a:p>
                  </a:txBody>
                  <a:tcPr anchor="ctr"/>
                </a:tc>
                <a:extLst>
                  <a:ext uri="{0D108BD9-81ED-4DB2-BD59-A6C34878D82A}">
                    <a16:rowId xmlns:a16="http://schemas.microsoft.com/office/drawing/2014/main" val="10007"/>
                  </a:ext>
                </a:extLst>
              </a:tr>
            </a:tbl>
          </a:graphicData>
        </a:graphic>
      </p:graphicFrame>
      <p:sp>
        <p:nvSpPr>
          <p:cNvPr id="3" name="2 CuadroTexto"/>
          <p:cNvSpPr txBox="1"/>
          <p:nvPr/>
        </p:nvSpPr>
        <p:spPr>
          <a:xfrm>
            <a:off x="179512" y="6095781"/>
            <a:ext cx="8640960" cy="492443"/>
          </a:xfrm>
          <a:prstGeom prst="rect">
            <a:avLst/>
          </a:prstGeom>
          <a:noFill/>
        </p:spPr>
        <p:txBody>
          <a:bodyPr wrap="square" rtlCol="0">
            <a:spAutoFit/>
          </a:bodyPr>
          <a:lstStyle/>
          <a:p>
            <a:pPr algn="ctr"/>
            <a:r>
              <a:rPr lang="es-MX" sz="1200" b="1" dirty="0"/>
              <a:t>Artículo 151. </a:t>
            </a:r>
            <a:r>
              <a:rPr lang="es-MX" sz="1200" dirty="0"/>
              <a:t>Los términos de todas las notificaciones previstas en esta Ley, </a:t>
            </a:r>
            <a:r>
              <a:rPr lang="es-MX" sz="1200" b="1" dirty="0"/>
              <a:t>empezarán a correr al día siguiente al que se practiquen.</a:t>
            </a:r>
            <a:r>
              <a:rPr lang="es-MX" sz="1200" dirty="0"/>
              <a:t> Cuando los plazos fijados por esta Ley sean en </a:t>
            </a:r>
            <a:r>
              <a:rPr lang="es-MX" sz="1200" b="1" dirty="0"/>
              <a:t>días</a:t>
            </a:r>
            <a:r>
              <a:rPr lang="es-MX" sz="1200" dirty="0"/>
              <a:t>, éstos se </a:t>
            </a:r>
            <a:r>
              <a:rPr lang="es-MX" sz="1400" dirty="0"/>
              <a:t>entenderán como </a:t>
            </a:r>
            <a:r>
              <a:rPr lang="es-MX" sz="1400" b="1" dirty="0"/>
              <a:t>hábiles</a:t>
            </a:r>
            <a:r>
              <a:rPr lang="es-MX" sz="14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04056" y="2391023"/>
            <a:ext cx="7772400" cy="1470025"/>
          </a:xfrm>
        </p:spPr>
        <p:txBody>
          <a:bodyPr>
            <a:normAutofit/>
          </a:bodyPr>
          <a:lstStyle/>
          <a:p>
            <a:r>
              <a:rPr lang="es-MX" b="1" dirty="0">
                <a:solidFill>
                  <a:schemeClr val="tx2">
                    <a:lumMod val="75000"/>
                  </a:schemeClr>
                </a:solidFill>
              </a:rPr>
              <a:t>RECURSO DE REVISIÓN</a:t>
            </a:r>
            <a:endParaRPr lang="es-MX" dirty="0">
              <a:solidFill>
                <a:schemeClr val="tx2">
                  <a:lumMod val="75000"/>
                </a:schemeClr>
              </a:solidFill>
            </a:endParaRPr>
          </a:p>
        </p:txBody>
      </p:sp>
      <p:sp>
        <p:nvSpPr>
          <p:cNvPr id="5" name="3 Título">
            <a:extLst>
              <a:ext uri="{FF2B5EF4-FFF2-40B4-BE49-F238E27FC236}">
                <a16:creationId xmlns:a16="http://schemas.microsoft.com/office/drawing/2014/main" id="{2D37B72B-B843-EBF4-194C-AF6E8B31216E}"/>
              </a:ext>
            </a:extLst>
          </p:cNvPr>
          <p:cNvSpPr txBox="1">
            <a:spLocks/>
          </p:cNvSpPr>
          <p:nvPr/>
        </p:nvSpPr>
        <p:spPr>
          <a:xfrm>
            <a:off x="685800" y="312603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s-MX">
                <a:solidFill>
                  <a:schemeClr val="tx2">
                    <a:lumMod val="75000"/>
                  </a:schemeClr>
                </a:solidFill>
              </a:rPr>
            </a:br>
            <a:r>
              <a:rPr lang="es-MX" sz="4000" b="1">
                <a:solidFill>
                  <a:schemeClr val="tx2">
                    <a:lumMod val="75000"/>
                  </a:schemeClr>
                </a:solidFill>
              </a:rPr>
              <a:t> </a:t>
            </a:r>
            <a:r>
              <a:rPr lang="es-MX" b="1">
                <a:solidFill>
                  <a:schemeClr val="tx2">
                    <a:lumMod val="75000"/>
                  </a:schemeClr>
                </a:solidFill>
              </a:rPr>
              <a:t>Artículo 167</a:t>
            </a:r>
            <a:endParaRPr lang="es-MX" b="1" dirty="0">
              <a:solidFill>
                <a:schemeClr val="tx2">
                  <a:lumMod val="75000"/>
                </a:schemeClr>
              </a:solidFill>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72392" y="1628800"/>
            <a:ext cx="7799215" cy="37856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defRPr/>
            </a:pPr>
            <a:r>
              <a:rPr lang="es-MX" sz="2400" dirty="0"/>
              <a:t>El recurso de revisión es el </a:t>
            </a:r>
            <a:r>
              <a:rPr lang="es-MX" sz="2400" b="1" dirty="0"/>
              <a:t>medio de defensa </a:t>
            </a:r>
            <a:r>
              <a:rPr lang="es-MX" sz="2400" dirty="0"/>
              <a:t>que puede hacer valer la persona solicitante de información pública o de acceso, rectificación, corrección u oposición en el tratamiento de sus datos personales, en </a:t>
            </a:r>
            <a:r>
              <a:rPr lang="es-MX" sz="2400" b="1" dirty="0"/>
              <a:t>contra de los actos u omisiones </a:t>
            </a:r>
            <a:r>
              <a:rPr lang="es-MX" sz="2400" dirty="0"/>
              <a:t>realizados por los </a:t>
            </a:r>
            <a:r>
              <a:rPr lang="es-MX" sz="2400" u="sng" dirty="0"/>
              <a:t>Sujetos Obligados</a:t>
            </a:r>
            <a:r>
              <a:rPr lang="es-MX" sz="2400" dirty="0"/>
              <a:t>, al momento de tramitar la solicitud o bien sobre la calidad de la entrega de la información que se solicita y también en caso de que se considere que se violan derechos de acceso a la información y de protección de datos personales.</a:t>
            </a:r>
            <a:endParaRPr lang="es-MX" sz="2400" dirty="0">
              <a:solidFill>
                <a:schemeClr val="tx1"/>
              </a:solidFill>
            </a:endParaRPr>
          </a:p>
        </p:txBody>
      </p:sp>
      <p:sp>
        <p:nvSpPr>
          <p:cNvPr id="10" name="9 Título"/>
          <p:cNvSpPr>
            <a:spLocks noGrp="1"/>
          </p:cNvSpPr>
          <p:nvPr>
            <p:ph type="title"/>
          </p:nvPr>
        </p:nvSpPr>
        <p:spPr>
          <a:xfrm>
            <a:off x="633871" y="217649"/>
            <a:ext cx="8229600" cy="1143000"/>
          </a:xfrm>
        </p:spPr>
        <p:txBody>
          <a:bodyPr>
            <a:normAutofit fontScale="90000"/>
          </a:bodyPr>
          <a:lstStyle/>
          <a:p>
            <a:br>
              <a:rPr lang="es-MX" sz="3600" b="1" dirty="0">
                <a:solidFill>
                  <a:schemeClr val="tx2">
                    <a:lumMod val="75000"/>
                  </a:schemeClr>
                </a:solidFill>
              </a:rPr>
            </a:br>
            <a:br>
              <a:rPr lang="es-MX" sz="3600" b="1" dirty="0">
                <a:solidFill>
                  <a:schemeClr val="tx2">
                    <a:lumMod val="75000"/>
                  </a:schemeClr>
                </a:solidFill>
              </a:rPr>
            </a:br>
            <a:br>
              <a:rPr lang="es-MX" sz="3600" b="1" dirty="0">
                <a:solidFill>
                  <a:schemeClr val="tx2">
                    <a:lumMod val="75000"/>
                  </a:schemeClr>
                </a:solidFill>
              </a:rPr>
            </a:br>
            <a:r>
              <a:rPr lang="es-MX" sz="3100" b="1" dirty="0">
                <a:solidFill>
                  <a:schemeClr val="tx2">
                    <a:lumMod val="75000"/>
                  </a:schemeClr>
                </a:solidFill>
              </a:rPr>
              <a:t>¿QUÉ ES EL RECURSO DE REVISIÓN?</a:t>
            </a:r>
            <a:br>
              <a:rPr lang="es-MX" dirty="0">
                <a:solidFill>
                  <a:schemeClr val="tx2">
                    <a:lumMod val="75000"/>
                  </a:schemeClr>
                </a:solidFill>
              </a:rPr>
            </a:br>
            <a:endParaRPr lang="es-MX" dirty="0">
              <a:solidFill>
                <a:schemeClr val="tx2">
                  <a:lumMod val="75000"/>
                </a:schemeClr>
              </a:solidFill>
            </a:endParaRPr>
          </a:p>
        </p:txBody>
      </p:sp>
      <p:pic>
        <p:nvPicPr>
          <p:cNvPr id="2050" name="Picture 2" descr="Resultado de imagen para recurso de revision"/>
          <p:cNvPicPr>
            <a:picLocks noChangeAspect="1" noChangeArrowheads="1"/>
          </p:cNvPicPr>
          <p:nvPr/>
        </p:nvPicPr>
        <p:blipFill>
          <a:blip r:embed="rId2" cstate="print"/>
          <a:srcRect/>
          <a:stretch>
            <a:fillRect/>
          </a:stretch>
        </p:blipFill>
        <p:spPr bwMode="auto">
          <a:xfrm>
            <a:off x="6876256" y="4987984"/>
            <a:ext cx="1843199" cy="18431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85306" y="1628801"/>
            <a:ext cx="6835165"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defRPr/>
            </a:pPr>
            <a:r>
              <a:rPr lang="es-ES_tradnl" sz="2400" dirty="0">
                <a:solidFill>
                  <a:schemeClr val="tx1"/>
                </a:solidFill>
              </a:rPr>
              <a:t>La persona </a:t>
            </a:r>
            <a:r>
              <a:rPr lang="es-ES_tradnl" sz="2400" b="1" dirty="0">
                <a:solidFill>
                  <a:schemeClr val="tx2">
                    <a:lumMod val="75000"/>
                  </a:schemeClr>
                </a:solidFill>
              </a:rPr>
              <a:t>solicitante</a:t>
            </a:r>
            <a:r>
              <a:rPr lang="es-ES_tradnl" sz="2400" dirty="0">
                <a:solidFill>
                  <a:schemeClr val="tx1"/>
                </a:solidFill>
              </a:rPr>
              <a:t> podrá interponer, por sí mismo o a través de su</a:t>
            </a:r>
            <a:r>
              <a:rPr lang="es-ES_tradnl" sz="2400" b="1" dirty="0">
                <a:solidFill>
                  <a:schemeClr val="tx1"/>
                </a:solidFill>
              </a:rPr>
              <a:t> </a:t>
            </a:r>
            <a:r>
              <a:rPr lang="es-ES_tradnl" sz="2400" b="1" dirty="0">
                <a:solidFill>
                  <a:schemeClr val="tx2">
                    <a:lumMod val="75000"/>
                  </a:schemeClr>
                </a:solidFill>
              </a:rPr>
              <a:t>representante</a:t>
            </a:r>
            <a:r>
              <a:rPr lang="es-ES_tradnl" sz="2400" dirty="0">
                <a:solidFill>
                  <a:schemeClr val="tx1"/>
                </a:solidFill>
              </a:rPr>
              <a:t>, de manera directa o por medios electrónicos, recurso de revisión ante el INFONL o ante la Unidad de Transparencia que haya conocido de la solicitud dentro de los </a:t>
            </a:r>
            <a:r>
              <a:rPr lang="es-ES_tradnl" sz="2400" b="1" dirty="0">
                <a:solidFill>
                  <a:schemeClr val="tx2">
                    <a:lumMod val="75000"/>
                  </a:schemeClr>
                </a:solidFill>
              </a:rPr>
              <a:t>quince días siguientes </a:t>
            </a:r>
            <a:r>
              <a:rPr lang="es-ES_tradnl" sz="2400" dirty="0">
                <a:solidFill>
                  <a:schemeClr val="tx1"/>
                </a:solidFill>
              </a:rPr>
              <a:t>a la fecha de la notificación de la respuesta o del vencimiento del plazo para su notificación.</a:t>
            </a:r>
            <a:endParaRPr lang="es-MX" sz="2400" dirty="0">
              <a:solidFill>
                <a:schemeClr val="tx1"/>
              </a:solidFill>
            </a:endParaRPr>
          </a:p>
        </p:txBody>
      </p:sp>
      <p:pic>
        <p:nvPicPr>
          <p:cNvPr id="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l="6021" t="3221" r="7874" b="3937"/>
          <a:stretch>
            <a:fillRect/>
          </a:stretch>
        </p:blipFill>
        <p:spPr bwMode="auto">
          <a:xfrm>
            <a:off x="104120" y="3524537"/>
            <a:ext cx="1881187" cy="302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Título"/>
          <p:cNvSpPr>
            <a:spLocks noGrp="1"/>
          </p:cNvSpPr>
          <p:nvPr>
            <p:ph type="title"/>
          </p:nvPr>
        </p:nvSpPr>
        <p:spPr>
          <a:xfrm>
            <a:off x="323528" y="404664"/>
            <a:ext cx="8229600" cy="1143000"/>
          </a:xfrm>
        </p:spPr>
        <p:txBody>
          <a:bodyPr>
            <a:noAutofit/>
          </a:bodyPr>
          <a:lstStyle/>
          <a:p>
            <a:pPr algn="l"/>
            <a:br>
              <a:rPr lang="es-MX" dirty="0">
                <a:solidFill>
                  <a:schemeClr val="accent6">
                    <a:lumMod val="75000"/>
                  </a:schemeClr>
                </a:solidFill>
              </a:rPr>
            </a:br>
            <a:r>
              <a:rPr lang="es-MX" dirty="0">
                <a:solidFill>
                  <a:schemeClr val="tx2">
                    <a:lumMod val="75000"/>
                  </a:schemeClr>
                </a:solidFill>
              </a:rPr>
              <a:t>               </a:t>
            </a:r>
            <a:r>
              <a:rPr lang="es-MX" sz="2800" b="1" dirty="0">
                <a:solidFill>
                  <a:schemeClr val="tx2">
                    <a:lumMod val="75000"/>
                  </a:schemeClr>
                </a:solidFill>
                <a:latin typeface="+mn-lt"/>
              </a:rPr>
              <a:t>RECURSO DE REVISIÓN</a:t>
            </a:r>
            <a:br>
              <a:rPr lang="es-MX" sz="2800" dirty="0"/>
            </a:br>
            <a:endParaRPr lang="es-MX"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b="1" dirty="0">
                <a:solidFill>
                  <a:schemeClr val="tx2">
                    <a:lumMod val="75000"/>
                  </a:schemeClr>
                </a:solidFill>
              </a:rPr>
              <a:t>Artículo 168</a:t>
            </a:r>
          </a:p>
        </p:txBody>
      </p:sp>
      <p:sp>
        <p:nvSpPr>
          <p:cNvPr id="3" name="2 Subtítulo"/>
          <p:cNvSpPr>
            <a:spLocks noGrp="1"/>
          </p:cNvSpPr>
          <p:nvPr>
            <p:ph type="subTitle" idx="1"/>
          </p:nvPr>
        </p:nvSpPr>
        <p:spPr/>
        <p:txBody>
          <a:bodyPr/>
          <a:lstStyle/>
          <a:p>
            <a:r>
              <a:rPr lang="es-MX" dirty="0"/>
              <a:t>(</a:t>
            </a:r>
            <a:r>
              <a:rPr lang="es-MX" b="1" dirty="0"/>
              <a:t>Nos explica cuándo se puede interponer dicho recurso)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780928"/>
            <a:ext cx="8229600" cy="1143000"/>
          </a:xfrm>
        </p:spPr>
        <p:txBody>
          <a:bodyPr>
            <a:noAutofit/>
          </a:bodyPr>
          <a:lstStyle/>
          <a:p>
            <a:r>
              <a:rPr lang="es-MX" sz="3200" b="1" dirty="0">
                <a:solidFill>
                  <a:schemeClr val="tx2">
                    <a:lumMod val="75000"/>
                  </a:schemeClr>
                </a:solidFill>
                <a:effectLst>
                  <a:outerShdw blurRad="38100" dist="38100" dir="2700000" algn="tl">
                    <a:srgbClr val="000000">
                      <a:alpha val="43137"/>
                    </a:srgbClr>
                  </a:outerShdw>
                </a:effectLst>
              </a:rPr>
              <a:t>SOLICITUDES DE INFORMACIÓN Y RECURSO DE REVISIÓN</a:t>
            </a:r>
          </a:p>
        </p:txBody>
      </p:sp>
    </p:spTree>
    <p:extLst>
      <p:ext uri="{BB962C8B-B14F-4D97-AF65-F5344CB8AC3E}">
        <p14:creationId xmlns:p14="http://schemas.microsoft.com/office/powerpoint/2010/main" val="360852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071" y="2492896"/>
            <a:ext cx="9142784" cy="1470025"/>
          </a:xfrm>
        </p:spPr>
        <p:txBody>
          <a:bodyPr>
            <a:normAutofit fontScale="90000"/>
          </a:bodyPr>
          <a:lstStyle/>
          <a:p>
            <a:r>
              <a:rPr lang="es-MX" sz="3600" b="1" dirty="0">
                <a:solidFill>
                  <a:schemeClr val="tx2">
                    <a:lumMod val="75000"/>
                  </a:schemeClr>
                </a:solidFill>
              </a:rPr>
              <a:t>FRACCIÓN I: LA CLASIFICACIÓN DE LA INFORMACIÓN </a:t>
            </a:r>
            <a:br>
              <a:rPr lang="es-MX" dirty="0">
                <a:solidFill>
                  <a:schemeClr val="tx2">
                    <a:lumMod val="75000"/>
                  </a:schemeClr>
                </a:solidFill>
              </a:rPr>
            </a:br>
            <a:endParaRPr lang="es-MX" dirty="0">
              <a:solidFill>
                <a:schemeClr val="tx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09256" y="2090172"/>
            <a:ext cx="7525487" cy="2677656"/>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t>El </a:t>
            </a:r>
            <a:r>
              <a:rPr lang="es-MX" sz="2400" b="1" u="sng" dirty="0">
                <a:solidFill>
                  <a:schemeClr val="tx2">
                    <a:lumMod val="75000"/>
                  </a:schemeClr>
                </a:solidFill>
              </a:rPr>
              <a:t>art. 138</a:t>
            </a:r>
            <a:r>
              <a:rPr lang="es-MX" sz="2400" dirty="0"/>
              <a:t>de la Ley de Transparencia y Acceso a la Información Pública del Estado de Nuevo León, nos establece 10 fracciones de las cuales podemos destacar las siguientes:</a:t>
            </a:r>
          </a:p>
          <a:p>
            <a:pPr marL="514350" indent="-514350" algn="just">
              <a:buFont typeface="+mj-lt"/>
              <a:buAutoNum type="alphaLcParenR"/>
            </a:pPr>
            <a:r>
              <a:rPr lang="es-MX" sz="2400" dirty="0"/>
              <a:t>Comprometa la seguridad </a:t>
            </a:r>
          </a:p>
          <a:p>
            <a:pPr marL="514350" indent="-514350" algn="just">
              <a:buFont typeface="+mj-lt"/>
              <a:buAutoNum type="alphaLcParenR"/>
            </a:pPr>
            <a:r>
              <a:rPr lang="es-MX" sz="2400" dirty="0"/>
              <a:t>Ponga en riesgo la vida </a:t>
            </a:r>
          </a:p>
          <a:p>
            <a:pPr marL="514350" indent="-514350" algn="just">
              <a:buFont typeface="+mj-lt"/>
              <a:buAutoNum type="alphaLcParenR"/>
            </a:pPr>
            <a:r>
              <a:rPr lang="es-MX" sz="2400" dirty="0"/>
              <a:t>Obstruya la prevención o persecución de delitos</a:t>
            </a:r>
          </a:p>
        </p:txBody>
      </p:sp>
      <p:sp>
        <p:nvSpPr>
          <p:cNvPr id="10" name="9 Título"/>
          <p:cNvSpPr>
            <a:spLocks noGrp="1"/>
          </p:cNvSpPr>
          <p:nvPr>
            <p:ph type="title"/>
          </p:nvPr>
        </p:nvSpPr>
        <p:spPr>
          <a:xfrm>
            <a:off x="656952" y="1268760"/>
            <a:ext cx="8307802" cy="936104"/>
          </a:xfrm>
        </p:spPr>
        <p:txBody>
          <a:bodyPr>
            <a:normAutofit fontScale="90000"/>
          </a:bodyPr>
          <a:lstStyle/>
          <a:p>
            <a:r>
              <a:rPr lang="es-MX" sz="3100" b="1" dirty="0">
                <a:solidFill>
                  <a:schemeClr val="tx2">
                    <a:lumMod val="75000"/>
                  </a:schemeClr>
                </a:solidFill>
              </a:rPr>
              <a:t>¿CUÁNDO SE CLASIFICARÁ COMO RESERVADA LA INFORMACIÓN?</a:t>
            </a:r>
            <a:br>
              <a:rPr lang="es-MX" dirty="0">
                <a:solidFill>
                  <a:schemeClr val="tx2">
                    <a:lumMod val="75000"/>
                  </a:schemeClr>
                </a:solidFill>
              </a:rPr>
            </a:br>
            <a:endParaRPr lang="es-MX" dirty="0">
              <a:solidFill>
                <a:schemeClr val="tx2">
                  <a:lumMod val="75000"/>
                </a:schemeClr>
              </a:solidFill>
            </a:endParaRPr>
          </a:p>
        </p:txBody>
      </p:sp>
      <p:pic>
        <p:nvPicPr>
          <p:cNvPr id="19458" name="Picture 2" descr="Resultado de imagen para informacion reservada"/>
          <p:cNvPicPr>
            <a:picLocks noChangeAspect="1" noChangeArrowheads="1"/>
          </p:cNvPicPr>
          <p:nvPr/>
        </p:nvPicPr>
        <p:blipFill>
          <a:blip r:embed="rId2" cstate="print"/>
          <a:srcRect/>
          <a:stretch>
            <a:fillRect/>
          </a:stretch>
        </p:blipFill>
        <p:spPr bwMode="auto">
          <a:xfrm>
            <a:off x="3275856" y="4653136"/>
            <a:ext cx="2821680" cy="234200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5616" y="2795444"/>
            <a:ext cx="7056784" cy="156966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t>Esta información estará sujeta a un período de reserva por </a:t>
            </a:r>
            <a:r>
              <a:rPr lang="es-MX" sz="2400" b="1" u="sng" dirty="0">
                <a:solidFill>
                  <a:schemeClr val="tx2">
                    <a:lumMod val="75000"/>
                  </a:schemeClr>
                </a:solidFill>
              </a:rPr>
              <a:t>HASTA 5 años</a:t>
            </a:r>
            <a:r>
              <a:rPr lang="es-MX" sz="2400" dirty="0"/>
              <a:t>, misma que se podrá prorrogar por 5 más, siempre y cuando continúe la causa que originó la reserva.</a:t>
            </a:r>
          </a:p>
        </p:txBody>
      </p:sp>
      <p:sp>
        <p:nvSpPr>
          <p:cNvPr id="10" name="9 Título"/>
          <p:cNvSpPr>
            <a:spLocks noGrp="1"/>
          </p:cNvSpPr>
          <p:nvPr>
            <p:ph type="title"/>
          </p:nvPr>
        </p:nvSpPr>
        <p:spPr>
          <a:xfrm>
            <a:off x="1115616" y="1443198"/>
            <a:ext cx="6912768" cy="864096"/>
          </a:xfrm>
        </p:spPr>
        <p:txBody>
          <a:bodyPr>
            <a:normAutofit fontScale="90000"/>
          </a:bodyPr>
          <a:lstStyle/>
          <a:p>
            <a:r>
              <a:rPr lang="es-MX" sz="3100" b="1" dirty="0">
                <a:solidFill>
                  <a:schemeClr val="tx2">
                    <a:lumMod val="75000"/>
                  </a:schemeClr>
                </a:solidFill>
              </a:rPr>
              <a:t>¿CUÁNTO TIEMPO DURARÁ LA RESERVA DE ESTA INFORMACIÓN?</a:t>
            </a:r>
            <a:br>
              <a:rPr lang="es-MX" dirty="0"/>
            </a:br>
            <a:endParaRPr lang="es-MX" dirty="0"/>
          </a:p>
        </p:txBody>
      </p:sp>
      <p:pic>
        <p:nvPicPr>
          <p:cNvPr id="19458" name="Picture 2" descr="Resultado de imagen para informacion reservada"/>
          <p:cNvPicPr>
            <a:picLocks noChangeAspect="1" noChangeArrowheads="1"/>
          </p:cNvPicPr>
          <p:nvPr/>
        </p:nvPicPr>
        <p:blipFill>
          <a:blip r:embed="rId2" cstate="print"/>
          <a:srcRect/>
          <a:stretch>
            <a:fillRect/>
          </a:stretch>
        </p:blipFill>
        <p:spPr bwMode="auto">
          <a:xfrm>
            <a:off x="3275856" y="4365104"/>
            <a:ext cx="3123226" cy="25922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2204864"/>
            <a:ext cx="7920880" cy="19442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El grado de blindaje de los chalecos antibalas de los elementos de seguridad pública.</a:t>
            </a:r>
          </a:p>
          <a:p>
            <a:pPr algn="just">
              <a:buClr>
                <a:srgbClr val="92D050"/>
              </a:buClr>
              <a:buFont typeface="Wingdings" pitchFamily="2" charset="2"/>
              <a:buChar char="ü"/>
            </a:pPr>
            <a:endParaRPr lang="es-MX" sz="2400" dirty="0"/>
          </a:p>
          <a:p>
            <a:pPr marL="514350" indent="-514350" algn="just">
              <a:buClr>
                <a:schemeClr val="accent2"/>
              </a:buClr>
              <a:buFont typeface="Calibri" pitchFamily="34" charset="0"/>
              <a:buChar char="ꭙ"/>
            </a:pPr>
            <a:r>
              <a:rPr lang="es-MX" sz="2400" dirty="0"/>
              <a:t>El precio pagado con recurso público por la flotilla de automóviles correspondientes al Sujeto Obligado.   </a:t>
            </a:r>
          </a:p>
        </p:txBody>
      </p:sp>
      <p:sp>
        <p:nvSpPr>
          <p:cNvPr id="10" name="9 Título"/>
          <p:cNvSpPr>
            <a:spLocks noGrp="1"/>
          </p:cNvSpPr>
          <p:nvPr>
            <p:ph type="title"/>
          </p:nvPr>
        </p:nvSpPr>
        <p:spPr>
          <a:xfrm>
            <a:off x="1043608" y="1556792"/>
            <a:ext cx="7200800" cy="288032"/>
          </a:xfrm>
        </p:spPr>
        <p:txBody>
          <a:bodyPr>
            <a:normAutofit fontScale="90000"/>
          </a:bodyPr>
          <a:lstStyle/>
          <a:p>
            <a:pPr algn="l"/>
            <a:r>
              <a:rPr lang="es-MX" sz="3100" b="1" dirty="0">
                <a:solidFill>
                  <a:schemeClr val="tx2">
                    <a:lumMod val="75000"/>
                  </a:schemeClr>
                </a:solidFill>
              </a:rPr>
              <a:t>EJEMPLOS INFORMACIÓN RESERVADA </a:t>
            </a:r>
            <a:br>
              <a:rPr lang="es-MX" dirty="0">
                <a:solidFill>
                  <a:schemeClr val="tx2">
                    <a:lumMod val="75000"/>
                  </a:schemeClr>
                </a:solidFill>
              </a:rPr>
            </a:br>
            <a:endParaRPr lang="es-MX" dirty="0">
              <a:solidFill>
                <a:schemeClr val="tx2">
                  <a:lumMod val="75000"/>
                </a:schemeClr>
              </a:solidFill>
            </a:endParaRPr>
          </a:p>
        </p:txBody>
      </p:sp>
      <p:pic>
        <p:nvPicPr>
          <p:cNvPr id="34818" name="Picture 2" descr="Imagen relacionada"/>
          <p:cNvPicPr>
            <a:picLocks noChangeAspect="1" noChangeArrowheads="1"/>
          </p:cNvPicPr>
          <p:nvPr/>
        </p:nvPicPr>
        <p:blipFill>
          <a:blip r:embed="rId2" cstate="print"/>
          <a:srcRect/>
          <a:stretch>
            <a:fillRect/>
          </a:stretch>
        </p:blipFill>
        <p:spPr bwMode="auto">
          <a:xfrm>
            <a:off x="2771800" y="4293096"/>
            <a:ext cx="3960430" cy="225335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9194" y="2976913"/>
            <a:ext cx="7773246"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Arial" pitchFamily="34" charset="0"/>
              <a:buChar char="•"/>
            </a:pPr>
            <a:r>
              <a:rPr lang="es-MX" sz="2400" dirty="0"/>
              <a:t> El art. 116 de la Ley General de Transparencia y Acceso a la Información Pública, considera como información confidencial toda aquella que contiene datos personales concernientes a una persona identificada o identificable. </a:t>
            </a:r>
          </a:p>
          <a:p>
            <a:pPr algn="just">
              <a:buFont typeface="Arial" pitchFamily="34" charset="0"/>
              <a:buChar char="•"/>
            </a:pPr>
            <a:r>
              <a:rPr lang="es-MX" sz="2400" dirty="0"/>
              <a:t> Así como también los secretos bancarios, fiduciarios, industriales, fiscales, bursátiles, etc. </a:t>
            </a:r>
          </a:p>
        </p:txBody>
      </p:sp>
      <p:sp>
        <p:nvSpPr>
          <p:cNvPr id="10" name="9 Título"/>
          <p:cNvSpPr>
            <a:spLocks noGrp="1"/>
          </p:cNvSpPr>
          <p:nvPr>
            <p:ph type="title"/>
          </p:nvPr>
        </p:nvSpPr>
        <p:spPr>
          <a:xfrm>
            <a:off x="971600" y="1606156"/>
            <a:ext cx="7560840" cy="936104"/>
          </a:xfrm>
        </p:spPr>
        <p:txBody>
          <a:bodyPr>
            <a:normAutofit fontScale="90000"/>
          </a:bodyPr>
          <a:lstStyle/>
          <a:p>
            <a:r>
              <a:rPr lang="es-MX" sz="3100" b="1" dirty="0">
                <a:solidFill>
                  <a:schemeClr val="tx2">
                    <a:lumMod val="75000"/>
                  </a:schemeClr>
                </a:solidFill>
              </a:rPr>
              <a:t>¿CUÁNDO SE CLASIFICARÁ COMO CONFIDENCIAL LA INFORMACIÓN? </a:t>
            </a:r>
            <a:br>
              <a:rPr lang="es-MX" dirty="0">
                <a:solidFill>
                  <a:schemeClr val="tx2">
                    <a:lumMod val="75000"/>
                  </a:schemeClr>
                </a:solidFill>
              </a:rPr>
            </a:br>
            <a:endParaRPr lang="es-MX" dirty="0">
              <a:solidFill>
                <a:schemeClr val="tx2">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75036" y="2644170"/>
            <a:ext cx="7930409"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Arial" pitchFamily="34" charset="0"/>
              <a:buChar char="•"/>
            </a:pPr>
            <a:r>
              <a:rPr lang="es-MX" sz="2400" dirty="0"/>
              <a:t> A diferencia de la información reservada, ésta no queda sujeta a temporalidad alguna y sólo podrán tener acceso a ella los titulares de la misma,  sus representantes y los servidores públicos facultados para ello. </a:t>
            </a:r>
          </a:p>
        </p:txBody>
      </p:sp>
      <p:sp>
        <p:nvSpPr>
          <p:cNvPr id="10" name="9 Título"/>
          <p:cNvSpPr>
            <a:spLocks noGrp="1"/>
          </p:cNvSpPr>
          <p:nvPr>
            <p:ph type="title"/>
          </p:nvPr>
        </p:nvSpPr>
        <p:spPr>
          <a:xfrm>
            <a:off x="67733" y="1652685"/>
            <a:ext cx="9145016" cy="648072"/>
          </a:xfrm>
        </p:spPr>
        <p:txBody>
          <a:bodyPr>
            <a:normAutofit fontScale="90000"/>
          </a:bodyPr>
          <a:lstStyle/>
          <a:p>
            <a:r>
              <a:rPr lang="es-MX" sz="3100" b="1" dirty="0">
                <a:solidFill>
                  <a:schemeClr val="tx2">
                    <a:lumMod val="75000"/>
                  </a:schemeClr>
                </a:solidFill>
              </a:rPr>
              <a:t>¿CUÁNTO TIEMPO DURARÁ LA CONFIDENCIALIDAD DE ESTA INFORMACIÓN? </a:t>
            </a:r>
            <a:br>
              <a:rPr lang="es-MX" dirty="0">
                <a:solidFill>
                  <a:schemeClr val="tx2">
                    <a:lumMod val="75000"/>
                  </a:schemeClr>
                </a:solidFill>
              </a:rPr>
            </a:br>
            <a:endParaRPr lang="es-MX" dirty="0">
              <a:solidFill>
                <a:schemeClr val="tx2">
                  <a:lumMod val="75000"/>
                </a:schemeClr>
              </a:solidFill>
            </a:endParaRPr>
          </a:p>
        </p:txBody>
      </p:sp>
      <p:pic>
        <p:nvPicPr>
          <p:cNvPr id="36866" name="Picture 2" descr="Imagen relacionada"/>
          <p:cNvPicPr>
            <a:picLocks noChangeAspect="1" noChangeArrowheads="1"/>
          </p:cNvPicPr>
          <p:nvPr/>
        </p:nvPicPr>
        <p:blipFill>
          <a:blip r:embed="rId2" cstate="print"/>
          <a:srcRect/>
          <a:stretch>
            <a:fillRect/>
          </a:stretch>
        </p:blipFill>
        <p:spPr bwMode="auto">
          <a:xfrm>
            <a:off x="3740140" y="4797152"/>
            <a:ext cx="1800200" cy="150033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5556" y="2220769"/>
            <a:ext cx="7992888"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La lista de nombres de ciudadanos que padecen VIH en el Estado. </a:t>
            </a:r>
          </a:p>
          <a:p>
            <a:pPr algn="just">
              <a:buClr>
                <a:srgbClr val="92D050"/>
              </a:buClr>
              <a:buFont typeface="Wingdings" pitchFamily="2" charset="2"/>
              <a:buChar char="ü"/>
            </a:pPr>
            <a:endParaRPr lang="es-MX" sz="2400" dirty="0"/>
          </a:p>
          <a:p>
            <a:pPr algn="just">
              <a:buClr>
                <a:schemeClr val="accent2"/>
              </a:buClr>
              <a:buFont typeface="Calibri" pitchFamily="34" charset="0"/>
              <a:buChar char="ꭙ"/>
            </a:pPr>
            <a:r>
              <a:rPr lang="es-MX" sz="2400" dirty="0"/>
              <a:t> La nómina de los Servidores Públicos del Sujeto Obligado.</a:t>
            </a:r>
          </a:p>
        </p:txBody>
      </p:sp>
      <p:sp>
        <p:nvSpPr>
          <p:cNvPr id="10" name="9 Título"/>
          <p:cNvSpPr>
            <a:spLocks noGrp="1"/>
          </p:cNvSpPr>
          <p:nvPr>
            <p:ph type="title"/>
          </p:nvPr>
        </p:nvSpPr>
        <p:spPr>
          <a:xfrm>
            <a:off x="899592" y="908720"/>
            <a:ext cx="7848872" cy="1368152"/>
          </a:xfrm>
        </p:spPr>
        <p:txBody>
          <a:bodyPr>
            <a:normAutofit fontScale="90000"/>
          </a:bodyPr>
          <a:lstStyle/>
          <a:p>
            <a:pPr algn="l"/>
            <a:r>
              <a:rPr lang="es-MX" sz="3100" b="1" dirty="0">
                <a:solidFill>
                  <a:schemeClr val="tx2">
                    <a:lumMod val="75000"/>
                  </a:schemeClr>
                </a:solidFill>
              </a:rPr>
              <a:t>EJEMPLOS INFORMACIÓN CONFIDENCIAL </a:t>
            </a:r>
            <a:br>
              <a:rPr lang="es-MX" dirty="0">
                <a:solidFill>
                  <a:schemeClr val="tx2">
                    <a:lumMod val="75000"/>
                  </a:schemeClr>
                </a:solidFill>
              </a:rPr>
            </a:br>
            <a:endParaRPr lang="es-MX" dirty="0">
              <a:solidFill>
                <a:schemeClr val="tx2">
                  <a:lumMod val="75000"/>
                </a:schemeClr>
              </a:solidFill>
            </a:endParaRPr>
          </a:p>
        </p:txBody>
      </p:sp>
      <p:pic>
        <p:nvPicPr>
          <p:cNvPr id="1026" name="Picture 2" descr="Resultado de imagen para informacion confidencial"/>
          <p:cNvPicPr>
            <a:picLocks noChangeAspect="1" noChangeArrowheads="1"/>
          </p:cNvPicPr>
          <p:nvPr/>
        </p:nvPicPr>
        <p:blipFill>
          <a:blip r:embed="rId2" cstate="print"/>
          <a:srcRect/>
          <a:stretch>
            <a:fillRect/>
          </a:stretch>
        </p:blipFill>
        <p:spPr bwMode="auto">
          <a:xfrm>
            <a:off x="2483768" y="4509120"/>
            <a:ext cx="3888432" cy="223259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924944"/>
            <a:ext cx="7772400" cy="1470025"/>
          </a:xfrm>
        </p:spPr>
        <p:txBody>
          <a:bodyPr>
            <a:normAutofit fontScale="90000"/>
          </a:bodyPr>
          <a:lstStyle/>
          <a:p>
            <a:r>
              <a:rPr lang="es-MX" sz="3100" b="1" dirty="0">
                <a:solidFill>
                  <a:schemeClr val="tx2">
                    <a:lumMod val="75000"/>
                  </a:schemeClr>
                </a:solidFill>
              </a:rPr>
              <a:t>FRACCIÓN II: LA DECLARACIÓN DE INEXISTENCIA DE LA INFORMACIÓN </a:t>
            </a:r>
            <a:br>
              <a:rPr lang="es-MX" dirty="0">
                <a:solidFill>
                  <a:schemeClr val="tx2">
                    <a:lumMod val="75000"/>
                  </a:schemeClr>
                </a:solidFill>
              </a:rPr>
            </a:br>
            <a:br>
              <a:rPr lang="es-MX" dirty="0">
                <a:solidFill>
                  <a:schemeClr val="tx2">
                    <a:lumMod val="75000"/>
                  </a:schemeClr>
                </a:solidFill>
              </a:rPr>
            </a:br>
            <a:endParaRPr lang="es-MX" dirty="0">
              <a:solidFill>
                <a:schemeClr val="tx2">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91579" y="2636912"/>
            <a:ext cx="756084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t>Cuando la acción de que la que solicita documento, no se deriva de las atribuciones, funciones y obligaciones que la Ley establece al Sujeto Obligado.</a:t>
            </a:r>
          </a:p>
        </p:txBody>
      </p:sp>
      <p:sp>
        <p:nvSpPr>
          <p:cNvPr id="10" name="9 Título"/>
          <p:cNvSpPr>
            <a:spLocks noGrp="1"/>
          </p:cNvSpPr>
          <p:nvPr>
            <p:ph type="title"/>
          </p:nvPr>
        </p:nvSpPr>
        <p:spPr>
          <a:xfrm>
            <a:off x="971600" y="1412776"/>
            <a:ext cx="6912760" cy="992737"/>
          </a:xfrm>
        </p:spPr>
        <p:txBody>
          <a:bodyPr>
            <a:normAutofit fontScale="90000"/>
          </a:bodyPr>
          <a:lstStyle/>
          <a:p>
            <a:r>
              <a:rPr lang="es-MX" sz="3100" b="1" dirty="0">
                <a:solidFill>
                  <a:schemeClr val="tx2">
                    <a:lumMod val="75000"/>
                  </a:schemeClr>
                </a:solidFill>
              </a:rPr>
              <a:t>¿QUÉ ES LA INEXISTENCIA?</a:t>
            </a:r>
            <a:br>
              <a:rPr lang="es-MX" dirty="0">
                <a:solidFill>
                  <a:schemeClr val="tx2">
                    <a:lumMod val="75000"/>
                  </a:schemeClr>
                </a:solidFill>
              </a:rPr>
            </a:br>
            <a:endParaRPr lang="es-MX" dirty="0">
              <a:solidFill>
                <a:schemeClr val="tx2">
                  <a:lumMod val="75000"/>
                </a:schemeClr>
              </a:solidFill>
            </a:endParaRPr>
          </a:p>
        </p:txBody>
      </p:sp>
      <p:sp>
        <p:nvSpPr>
          <p:cNvPr id="37894" name="AutoShape 6" descr="Resultado de imagen para 404 not f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7896" name="AutoShape 8" descr="Resultado de imagen para 404 not f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7898" name="AutoShape 10" descr="Resultado de imagen para 404 not f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6082" name="AutoShape 2" descr="Resultado de imagen para error docu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6084" name="AutoShape 4" descr="Resultado de imagen para error docu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6086" name="AutoShape 6" descr="Resultado de imagen para error docu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6088" name="Picture 8" descr="Resultado de imagen para error documento"/>
          <p:cNvPicPr>
            <a:picLocks noChangeAspect="1" noChangeArrowheads="1"/>
          </p:cNvPicPr>
          <p:nvPr/>
        </p:nvPicPr>
        <p:blipFill>
          <a:blip r:embed="rId2" cstate="print"/>
          <a:srcRect/>
          <a:stretch>
            <a:fillRect/>
          </a:stretch>
        </p:blipFill>
        <p:spPr bwMode="auto">
          <a:xfrm flipH="1">
            <a:off x="3761660" y="4644361"/>
            <a:ext cx="1620679" cy="1800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02688" y="2650728"/>
            <a:ext cx="7938624"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Cuando se solicita a un Partido Político la nómina del 2001 y este se fundó en el 2010</a:t>
            </a:r>
          </a:p>
          <a:p>
            <a:pPr algn="just">
              <a:buClr>
                <a:srgbClr val="92D050"/>
              </a:buClr>
              <a:buFont typeface="Wingdings" pitchFamily="2" charset="2"/>
              <a:buChar char="ü"/>
            </a:pPr>
            <a:endParaRPr lang="es-MX" sz="2400" dirty="0"/>
          </a:p>
          <a:p>
            <a:pPr algn="just">
              <a:buClr>
                <a:srgbClr val="FF0000"/>
              </a:buClr>
              <a:buFont typeface="Calibri" pitchFamily="34" charset="0"/>
              <a:buChar char="ꭙ"/>
            </a:pPr>
            <a:r>
              <a:rPr lang="es-MX" sz="2400" dirty="0"/>
              <a:t> El costo total de la repavimentación de la avenida en algún municipio </a:t>
            </a:r>
          </a:p>
        </p:txBody>
      </p:sp>
      <p:sp>
        <p:nvSpPr>
          <p:cNvPr id="10" name="9 Título"/>
          <p:cNvSpPr>
            <a:spLocks noGrp="1"/>
          </p:cNvSpPr>
          <p:nvPr>
            <p:ph type="title"/>
          </p:nvPr>
        </p:nvSpPr>
        <p:spPr>
          <a:xfrm>
            <a:off x="1007608" y="1805685"/>
            <a:ext cx="7938624" cy="432048"/>
          </a:xfrm>
        </p:spPr>
        <p:txBody>
          <a:bodyPr>
            <a:noAutofit/>
          </a:bodyPr>
          <a:lstStyle/>
          <a:p>
            <a:pPr algn="l"/>
            <a:r>
              <a:rPr lang="es-MX" sz="2800" b="1" dirty="0">
                <a:solidFill>
                  <a:schemeClr val="tx2">
                    <a:lumMod val="75000"/>
                  </a:schemeClr>
                </a:solidFill>
              </a:rPr>
              <a:t>EJEMPLOS DE INFORMACIÓN INEXISTENTE</a:t>
            </a:r>
            <a:br>
              <a:rPr lang="es-MX" sz="3200" dirty="0">
                <a:solidFill>
                  <a:schemeClr val="tx2">
                    <a:lumMod val="75000"/>
                  </a:schemeClr>
                </a:solidFill>
              </a:rPr>
            </a:br>
            <a:endParaRPr lang="es-MX" sz="3200" dirty="0">
              <a:solidFill>
                <a:schemeClr val="tx2">
                  <a:lumMod val="75000"/>
                </a:schemeClr>
              </a:solidFill>
            </a:endParaRPr>
          </a:p>
        </p:txBody>
      </p:sp>
      <p:sp>
        <p:nvSpPr>
          <p:cNvPr id="37894" name="AutoShape 6" descr="Resultado de imagen para 404 not f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7896" name="AutoShape 8" descr="Resultado de imagen para 404 not f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7898" name="AutoShape 10" descr="Resultado de imagen para 404 not f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 name="Picture 8" descr="Resultado de imagen para error documento"/>
          <p:cNvPicPr>
            <a:picLocks noChangeAspect="1" noChangeArrowheads="1"/>
          </p:cNvPicPr>
          <p:nvPr/>
        </p:nvPicPr>
        <p:blipFill>
          <a:blip r:embed="rId2" cstate="print"/>
          <a:srcRect/>
          <a:stretch>
            <a:fillRect/>
          </a:stretch>
        </p:blipFill>
        <p:spPr bwMode="auto">
          <a:xfrm flipH="1">
            <a:off x="3761660" y="4725144"/>
            <a:ext cx="1620679" cy="1800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3"/>
          <p:cNvSpPr txBox="1"/>
          <p:nvPr/>
        </p:nvSpPr>
        <p:spPr>
          <a:xfrm>
            <a:off x="238969" y="2301214"/>
            <a:ext cx="8562605" cy="2677616"/>
          </a:xfrm>
          <a:prstGeom prst="rect">
            <a:avLst/>
          </a:prstGeom>
        </p:spPr>
        <p:txBody>
          <a:bodyPr vert="horz" lIns="91440" tIns="45720" rIns="91440" bIns="45720" rtlCol="0">
            <a:normAutofit/>
          </a:bodyPr>
          <a:lstStyle>
            <a:lvl1pPr marL="342900" indent="-342900" algn="just">
              <a:spcBef>
                <a:spcPct val="20000"/>
              </a:spcBef>
              <a:buFont typeface="Arial" pitchFamily="34" charset="0"/>
              <a:buChar char="•"/>
              <a:defRPr sz="28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ES" dirty="0"/>
              <a:t>Al concluir la capacitación, las personas servidoras públicas de los sujetos obligados podrán reconocer las acciones para dar trámite y responder una solicitud de información, así como las etapas de los recursos de revisión y las sanciones, señaladas en la Ley de Transparencia en vigor en el Estado.</a:t>
            </a:r>
          </a:p>
        </p:txBody>
      </p:sp>
      <p:sp>
        <p:nvSpPr>
          <p:cNvPr id="103" name="Google Shape;103;p3"/>
          <p:cNvSpPr txBox="1"/>
          <p:nvPr/>
        </p:nvSpPr>
        <p:spPr>
          <a:xfrm>
            <a:off x="571974" y="1008173"/>
            <a:ext cx="8229600" cy="1143000"/>
          </a:xfrm>
          <a:prstGeom prst="rect">
            <a:avLst/>
          </a:prstGeom>
        </p:spPr>
        <p:txBody>
          <a:bodyPr vert="horz" lIns="91440" tIns="45720" rIns="91440" bIns="45720" rtlCol="0" anchor="ctr">
            <a:noAutofit/>
          </a:bodyPr>
          <a:lstStyle>
            <a:lvl1pPr algn="ctr">
              <a:spcBef>
                <a:spcPct val="0"/>
              </a:spcBef>
              <a:buNone/>
              <a:defRPr sz="2800" b="1">
                <a:solidFill>
                  <a:schemeClr val="tx2">
                    <a:lumMod val="75000"/>
                  </a:schemeClr>
                </a:solidFill>
                <a:latin typeface="+mj-lt"/>
                <a:ea typeface="+mj-ea"/>
                <a:cs typeface="+mj-cs"/>
              </a:defRPr>
            </a:lvl1pPr>
          </a:lstStyle>
          <a:p>
            <a:r>
              <a:rPr lang="es-MX" dirty="0">
                <a:sym typeface="Calibri"/>
              </a:rPr>
              <a:t>OBJETIVO GENERAL</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8591" y="2924944"/>
            <a:ext cx="8640960" cy="2232248"/>
          </a:xfrm>
        </p:spPr>
        <p:txBody>
          <a:bodyPr>
            <a:normAutofit fontScale="90000"/>
          </a:bodyPr>
          <a:lstStyle/>
          <a:p>
            <a:r>
              <a:rPr lang="es-MX" sz="3600" b="1" dirty="0">
                <a:solidFill>
                  <a:schemeClr val="tx2">
                    <a:lumMod val="75000"/>
                  </a:schemeClr>
                </a:solidFill>
              </a:rPr>
              <a:t>FRACCIÓN III: LA DECLARACIÓN DE INCOMPETENCIA POR EL SUJETO OBLIGADO </a:t>
            </a:r>
            <a:br>
              <a:rPr lang="es-MX" dirty="0">
                <a:solidFill>
                  <a:schemeClr val="tx2">
                    <a:lumMod val="75000"/>
                  </a:schemeClr>
                </a:solidFill>
              </a:rPr>
            </a:br>
            <a:br>
              <a:rPr lang="es-MX" dirty="0">
                <a:solidFill>
                  <a:schemeClr val="tx2">
                    <a:lumMod val="75000"/>
                  </a:schemeClr>
                </a:solidFill>
              </a:rPr>
            </a:br>
            <a:br>
              <a:rPr lang="es-MX" dirty="0">
                <a:solidFill>
                  <a:schemeClr val="tx2">
                    <a:lumMod val="75000"/>
                  </a:schemeClr>
                </a:solidFill>
              </a:rPr>
            </a:br>
            <a:endParaRPr lang="es-MX" dirty="0">
              <a:solidFill>
                <a:schemeClr val="tx2">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91579" y="2644170"/>
            <a:ext cx="7830616"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400" dirty="0"/>
              <a:t> </a:t>
            </a:r>
            <a:r>
              <a:rPr lang="es-MX" sz="3200" dirty="0"/>
              <a:t>La incompetencia es la falta de personalidad de la autoridad, para conocer de cierto acto. </a:t>
            </a:r>
          </a:p>
        </p:txBody>
      </p:sp>
      <p:sp>
        <p:nvSpPr>
          <p:cNvPr id="10" name="9 Título"/>
          <p:cNvSpPr>
            <a:spLocks noGrp="1"/>
          </p:cNvSpPr>
          <p:nvPr>
            <p:ph type="title"/>
          </p:nvPr>
        </p:nvSpPr>
        <p:spPr>
          <a:xfrm>
            <a:off x="1403648" y="1405518"/>
            <a:ext cx="6606479" cy="936104"/>
          </a:xfrm>
        </p:spPr>
        <p:txBody>
          <a:bodyPr>
            <a:normAutofit fontScale="90000"/>
          </a:bodyPr>
          <a:lstStyle/>
          <a:p>
            <a:r>
              <a:rPr lang="es-MX" sz="3100" b="1" dirty="0">
                <a:solidFill>
                  <a:schemeClr val="tx2">
                    <a:lumMod val="75000"/>
                  </a:schemeClr>
                </a:solidFill>
              </a:rPr>
              <a:t>¿QUÉ ES LA INCOMPETENCIA?</a:t>
            </a:r>
            <a:br>
              <a:rPr lang="es-MX" dirty="0">
                <a:solidFill>
                  <a:schemeClr val="tx2">
                    <a:lumMod val="75000"/>
                  </a:schemeClr>
                </a:solidFill>
              </a:rPr>
            </a:br>
            <a:endParaRPr lang="es-MX" dirty="0">
              <a:solidFill>
                <a:schemeClr val="tx2">
                  <a:lumMod val="75000"/>
                </a:schemeClr>
              </a:solidFill>
            </a:endParaRPr>
          </a:p>
        </p:txBody>
      </p:sp>
      <p:pic>
        <p:nvPicPr>
          <p:cNvPr id="8" name="Picture 2" descr="Resultado de imagen para incompetencia"/>
          <p:cNvPicPr>
            <a:picLocks noChangeAspect="1" noChangeArrowheads="1"/>
          </p:cNvPicPr>
          <p:nvPr/>
        </p:nvPicPr>
        <p:blipFill>
          <a:blip r:embed="rId2" cstate="print"/>
          <a:srcRect/>
          <a:stretch>
            <a:fillRect/>
          </a:stretch>
        </p:blipFill>
        <p:spPr bwMode="auto">
          <a:xfrm>
            <a:off x="3347864" y="4386054"/>
            <a:ext cx="2132856" cy="213285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2204865"/>
            <a:ext cx="7995427" cy="24314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Solicitar el número de personas inscritas en el padrón electoral al Poder Legislativo.</a:t>
            </a:r>
          </a:p>
          <a:p>
            <a:pPr algn="just"/>
            <a:endParaRPr lang="es-MX" sz="2400" dirty="0"/>
          </a:p>
          <a:p>
            <a:pPr algn="just">
              <a:buClr>
                <a:srgbClr val="FF0000"/>
              </a:buClr>
              <a:buFont typeface="Calibri" pitchFamily="34" charset="0"/>
              <a:buChar char="ꭙ"/>
            </a:pPr>
            <a:r>
              <a:rPr lang="es-MX" sz="2400" dirty="0"/>
              <a:t>Solicitar el número de obras públicas realizadas en el año 2017 a la Secretaría de Obras Públicas.</a:t>
            </a:r>
          </a:p>
          <a:p>
            <a:pPr algn="just"/>
            <a:endParaRPr lang="es-MX" sz="3200" dirty="0"/>
          </a:p>
        </p:txBody>
      </p:sp>
      <p:sp>
        <p:nvSpPr>
          <p:cNvPr id="10" name="9 Título"/>
          <p:cNvSpPr>
            <a:spLocks noGrp="1"/>
          </p:cNvSpPr>
          <p:nvPr>
            <p:ph type="title"/>
          </p:nvPr>
        </p:nvSpPr>
        <p:spPr>
          <a:xfrm>
            <a:off x="1547664" y="1079719"/>
            <a:ext cx="7773821" cy="1152128"/>
          </a:xfrm>
        </p:spPr>
        <p:txBody>
          <a:bodyPr>
            <a:normAutofit fontScale="90000"/>
          </a:bodyPr>
          <a:lstStyle/>
          <a:p>
            <a:pPr algn="l"/>
            <a:r>
              <a:rPr lang="es-MX" sz="2700" b="1" dirty="0">
                <a:solidFill>
                  <a:schemeClr val="tx2">
                    <a:lumMod val="75000"/>
                  </a:schemeClr>
                </a:solidFill>
              </a:rPr>
              <a:t>EJEMPLO DE INCOMPETENCIA</a:t>
            </a:r>
            <a:br>
              <a:rPr lang="es-MX" dirty="0">
                <a:solidFill>
                  <a:schemeClr val="tx2">
                    <a:lumMod val="75000"/>
                  </a:schemeClr>
                </a:solidFill>
              </a:rPr>
            </a:br>
            <a:endParaRPr lang="es-MX" dirty="0">
              <a:solidFill>
                <a:schemeClr val="tx2">
                  <a:lumMod val="75000"/>
                </a:schemeClr>
              </a:solidFill>
            </a:endParaRPr>
          </a:p>
        </p:txBody>
      </p:sp>
      <p:pic>
        <p:nvPicPr>
          <p:cNvPr id="44034" name="Picture 2" descr="Resultado de imagen para incompetencia"/>
          <p:cNvPicPr>
            <a:picLocks noChangeAspect="1" noChangeArrowheads="1"/>
          </p:cNvPicPr>
          <p:nvPr/>
        </p:nvPicPr>
        <p:blipFill>
          <a:blip r:embed="rId2" cstate="print"/>
          <a:srcRect/>
          <a:stretch>
            <a:fillRect/>
          </a:stretch>
        </p:blipFill>
        <p:spPr bwMode="auto">
          <a:xfrm>
            <a:off x="4067944" y="4653135"/>
            <a:ext cx="1890191" cy="189019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3212976"/>
            <a:ext cx="7772400" cy="2232248"/>
          </a:xfrm>
        </p:spPr>
        <p:txBody>
          <a:bodyPr>
            <a:normAutofit fontScale="90000"/>
          </a:bodyPr>
          <a:lstStyle/>
          <a:p>
            <a:r>
              <a:rPr lang="es-MX" sz="3600" b="1" dirty="0">
                <a:solidFill>
                  <a:schemeClr val="tx2">
                    <a:lumMod val="75000"/>
                  </a:schemeClr>
                </a:solidFill>
              </a:rPr>
              <a:t>FRACCIÓN IV: LA ENTREGA DE INFORMACIÓN INCOMPLETA </a:t>
            </a:r>
            <a:br>
              <a:rPr lang="es-MX" b="1" dirty="0">
                <a:solidFill>
                  <a:schemeClr val="tx2">
                    <a:lumMod val="75000"/>
                  </a:schemeClr>
                </a:solidFill>
              </a:rPr>
            </a:br>
            <a:br>
              <a:rPr lang="es-MX" b="1" dirty="0">
                <a:solidFill>
                  <a:schemeClr val="tx2">
                    <a:lumMod val="75000"/>
                  </a:schemeClr>
                </a:solidFill>
              </a:rPr>
            </a:br>
            <a:br>
              <a:rPr lang="es-MX" b="1" dirty="0">
                <a:solidFill>
                  <a:schemeClr val="tx2">
                    <a:lumMod val="75000"/>
                  </a:schemeClr>
                </a:solidFill>
              </a:rPr>
            </a:br>
            <a:br>
              <a:rPr lang="es-MX" b="1" dirty="0">
                <a:solidFill>
                  <a:schemeClr val="tx2">
                    <a:lumMod val="75000"/>
                  </a:schemeClr>
                </a:solidFill>
              </a:rPr>
            </a:br>
            <a:endParaRPr lang="es-MX" b="1" dirty="0">
              <a:solidFill>
                <a:schemeClr val="tx2">
                  <a:lumMod val="7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63588" y="2636912"/>
            <a:ext cx="7416824" cy="18774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sz="2000" dirty="0"/>
              <a:t> </a:t>
            </a:r>
            <a:r>
              <a:rPr lang="es-MX" sz="2800" dirty="0"/>
              <a:t>Ésta se da cuando la autoridad no responde en su totalidad, la información que le fue solicitada.</a:t>
            </a:r>
          </a:p>
          <a:p>
            <a:pPr algn="just"/>
            <a:endParaRPr lang="es-MX" sz="3200" dirty="0"/>
          </a:p>
        </p:txBody>
      </p:sp>
      <p:sp>
        <p:nvSpPr>
          <p:cNvPr id="10" name="9 Título"/>
          <p:cNvSpPr>
            <a:spLocks noGrp="1"/>
          </p:cNvSpPr>
          <p:nvPr>
            <p:ph type="title"/>
          </p:nvPr>
        </p:nvSpPr>
        <p:spPr>
          <a:xfrm>
            <a:off x="1007604" y="548680"/>
            <a:ext cx="7740860" cy="936104"/>
          </a:xfrm>
        </p:spPr>
        <p:txBody>
          <a:bodyPr>
            <a:normAutofit fontScale="90000"/>
          </a:bodyPr>
          <a:lstStyle/>
          <a:p>
            <a:br>
              <a:rPr lang="es-MX" sz="3600" dirty="0">
                <a:solidFill>
                  <a:schemeClr val="accent6">
                    <a:lumMod val="75000"/>
                  </a:schemeClr>
                </a:solidFill>
              </a:rPr>
            </a:br>
            <a:br>
              <a:rPr lang="es-MX" sz="3600" dirty="0">
                <a:solidFill>
                  <a:schemeClr val="accent6">
                    <a:lumMod val="75000"/>
                  </a:schemeClr>
                </a:solidFill>
              </a:rPr>
            </a:br>
            <a:br>
              <a:rPr lang="es-MX" sz="3600" dirty="0">
                <a:solidFill>
                  <a:schemeClr val="accent6">
                    <a:lumMod val="75000"/>
                  </a:schemeClr>
                </a:solidFill>
              </a:rPr>
            </a:br>
            <a:br>
              <a:rPr lang="es-MX" sz="3100" dirty="0">
                <a:solidFill>
                  <a:schemeClr val="accent6">
                    <a:lumMod val="75000"/>
                  </a:schemeClr>
                </a:solidFill>
              </a:rPr>
            </a:br>
            <a:r>
              <a:rPr lang="es-MX" sz="3100" b="1" dirty="0">
                <a:solidFill>
                  <a:schemeClr val="tx2">
                    <a:lumMod val="75000"/>
                  </a:schemeClr>
                </a:solidFill>
              </a:rPr>
              <a:t>¿CUÁNDO SE DA LA ENTREGA DE INFORMACIÓN INCOMPLETA?</a:t>
            </a:r>
            <a:br>
              <a:rPr lang="es-MX" dirty="0"/>
            </a:br>
            <a:endParaRPr lang="es-MX" dirty="0"/>
          </a:p>
        </p:txBody>
      </p:sp>
      <p:pic>
        <p:nvPicPr>
          <p:cNvPr id="1026" name="Picture 2" descr="https://media.istockphoto.com/photos/jigsaw-puzzle-complete-except-for-one-missing-piece-picture-id1408710643?b=1&amp;k=20&amp;m=1408710643&amp;s=170667a&amp;w=0&amp;h=G8baadD4P8YHLWYbMOBvZOTLCZKDfAwLNi4UfJ6CT3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9133"/>
            <a:ext cx="2184177" cy="1454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5556" y="2348880"/>
            <a:ext cx="7992888"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a:t>
            </a:r>
            <a:r>
              <a:rPr lang="es-MX" sz="3200" dirty="0"/>
              <a:t>Cuando se solicita la nómina de los servidores públicos de algún municipio correspondientes a los periodos 2014-2015, 2015-2016 y 2016-2017,  pero no se nos entrega la totalidad de los períodos solicitados. </a:t>
            </a:r>
          </a:p>
          <a:p>
            <a:pPr algn="just">
              <a:buClr>
                <a:srgbClr val="92D050"/>
              </a:buClr>
            </a:pPr>
            <a:endParaRPr lang="es-MX" sz="3200" dirty="0"/>
          </a:p>
        </p:txBody>
      </p:sp>
      <p:sp>
        <p:nvSpPr>
          <p:cNvPr id="10" name="9 Título"/>
          <p:cNvSpPr>
            <a:spLocks noGrp="1"/>
          </p:cNvSpPr>
          <p:nvPr>
            <p:ph type="title"/>
          </p:nvPr>
        </p:nvSpPr>
        <p:spPr>
          <a:xfrm>
            <a:off x="1028553" y="1268760"/>
            <a:ext cx="6696744" cy="936104"/>
          </a:xfrm>
        </p:spPr>
        <p:txBody>
          <a:bodyPr>
            <a:normAutofit fontScale="90000"/>
          </a:bodyPr>
          <a:lstStyle/>
          <a:p>
            <a:r>
              <a:rPr lang="es-MX" sz="3100" b="1" dirty="0">
                <a:solidFill>
                  <a:schemeClr val="tx2">
                    <a:lumMod val="75000"/>
                  </a:schemeClr>
                </a:solidFill>
              </a:rPr>
              <a:t>EJEMPLO DE ENTREGA DE INFORMACIÓN INCOMPLETA</a:t>
            </a:r>
            <a:br>
              <a:rPr lang="es-MX" dirty="0"/>
            </a:br>
            <a:endParaRPr lang="es-MX"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3573016"/>
            <a:ext cx="7772400" cy="2232248"/>
          </a:xfrm>
        </p:spPr>
        <p:txBody>
          <a:bodyPr>
            <a:normAutofit fontScale="90000"/>
          </a:bodyPr>
          <a:lstStyle/>
          <a:p>
            <a:r>
              <a:rPr lang="es-MX" sz="3600" b="1" dirty="0">
                <a:solidFill>
                  <a:schemeClr val="tx2">
                    <a:lumMod val="75000"/>
                  </a:schemeClr>
                </a:solidFill>
              </a:rPr>
              <a:t>FRACCIÓN V: LA ENTREGA DE INFORMACIÓN QUE NO CORRESPONDA CON LO SOLICITADO </a:t>
            </a:r>
            <a:br>
              <a:rPr lang="es-MX" dirty="0"/>
            </a:br>
            <a:br>
              <a:rPr lang="es-MX" dirty="0"/>
            </a:br>
            <a:br>
              <a:rPr lang="es-MX" dirty="0"/>
            </a:br>
            <a:br>
              <a:rPr lang="es-MX" dirty="0"/>
            </a:br>
            <a:br>
              <a:rPr lang="es-MX" dirty="0"/>
            </a:br>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9592" y="2918665"/>
            <a:ext cx="7632848"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dirty="0"/>
              <a:t> </a:t>
            </a:r>
            <a:r>
              <a:rPr lang="es-MX" sz="2400" dirty="0"/>
              <a:t>Se solicita la nómina correspondiente al periodo marzo-abril, de los funcionarios del Sujeto Obligado y se responde con un período distinto al solicitado. </a:t>
            </a:r>
          </a:p>
          <a:p>
            <a:pPr algn="just"/>
            <a:endParaRPr lang="es-MX" sz="2400" dirty="0"/>
          </a:p>
        </p:txBody>
      </p:sp>
      <p:sp>
        <p:nvSpPr>
          <p:cNvPr id="10" name="9 Título"/>
          <p:cNvSpPr>
            <a:spLocks noGrp="1"/>
          </p:cNvSpPr>
          <p:nvPr>
            <p:ph type="title"/>
          </p:nvPr>
        </p:nvSpPr>
        <p:spPr>
          <a:xfrm>
            <a:off x="971600" y="1564050"/>
            <a:ext cx="7560840" cy="936104"/>
          </a:xfrm>
        </p:spPr>
        <p:txBody>
          <a:bodyPr>
            <a:normAutofit fontScale="90000"/>
          </a:bodyPr>
          <a:lstStyle/>
          <a:p>
            <a:pPr algn="l"/>
            <a:r>
              <a:rPr lang="es-MX" sz="3100" b="1" dirty="0">
                <a:solidFill>
                  <a:schemeClr val="tx2">
                    <a:lumMod val="75000"/>
                  </a:schemeClr>
                </a:solidFill>
              </a:rPr>
              <a:t>EJEMPLO DE ENTREGA DE INFORMACIÓN QUE NO CORRESPONDA CON LO SOLICITADO</a:t>
            </a:r>
            <a:br>
              <a:rPr lang="es-MX" dirty="0"/>
            </a:br>
            <a:endParaRPr lang="es-MX" dirty="0"/>
          </a:p>
        </p:txBody>
      </p:sp>
      <p:pic>
        <p:nvPicPr>
          <p:cNvPr id="47106" name="Picture 2" descr="Imagen relacionada"/>
          <p:cNvPicPr>
            <a:picLocks noChangeAspect="1" noChangeArrowheads="1"/>
          </p:cNvPicPr>
          <p:nvPr/>
        </p:nvPicPr>
        <p:blipFill>
          <a:blip r:embed="rId2" cstate="print"/>
          <a:srcRect/>
          <a:stretch>
            <a:fillRect/>
          </a:stretch>
        </p:blipFill>
        <p:spPr bwMode="auto">
          <a:xfrm>
            <a:off x="3779912" y="4892512"/>
            <a:ext cx="1584176" cy="158417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852936"/>
            <a:ext cx="8352928" cy="1143000"/>
          </a:xfrm>
        </p:spPr>
        <p:txBody>
          <a:bodyPr>
            <a:noAutofit/>
          </a:bodyPr>
          <a:lstStyle/>
          <a:p>
            <a:r>
              <a:rPr lang="es-MX" sz="2400" b="1" dirty="0">
                <a:solidFill>
                  <a:schemeClr val="tx2">
                    <a:lumMod val="75000"/>
                  </a:schemeClr>
                </a:solidFill>
              </a:rPr>
              <a:t>FRACCIÓN VI: LA FALTA DE RESPUESTA A UNA SOLICITUD DE ACCESO A LA INFORMACIÓN DENTRO DE LOS PLAZOS ESTABLECIDOS EN LA LEY, SIEMPRE Y CUANDO SE INCONFORME CON EL CONTENIDO DE LA RESPUESTA;      </a:t>
            </a:r>
            <a:br>
              <a:rPr lang="es-MX" sz="2400" b="1" dirty="0">
                <a:solidFill>
                  <a:schemeClr val="tx2">
                    <a:lumMod val="75000"/>
                  </a:schemeClr>
                </a:solidFill>
              </a:rPr>
            </a:br>
            <a:r>
              <a:rPr lang="pt-BR" sz="2000" b="1" dirty="0">
                <a:solidFill>
                  <a:schemeClr val="tx2">
                    <a:lumMod val="75000"/>
                  </a:schemeClr>
                </a:solidFill>
              </a:rPr>
              <a:t>(REFORMADA, P.O. 20 DE AGOSTO DE 2021)</a:t>
            </a:r>
            <a:endParaRPr lang="es-MX" sz="2000" b="1" dirty="0">
              <a:solidFill>
                <a:schemeClr val="tx2">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492896"/>
            <a:ext cx="8229600" cy="1143000"/>
          </a:xfrm>
        </p:spPr>
        <p:txBody>
          <a:bodyPr>
            <a:normAutofit fontScale="90000"/>
          </a:bodyPr>
          <a:lstStyle/>
          <a:p>
            <a:br>
              <a:rPr lang="es-MX" dirty="0">
                <a:solidFill>
                  <a:schemeClr val="tx2">
                    <a:lumMod val="75000"/>
                  </a:schemeClr>
                </a:solidFill>
              </a:rPr>
            </a:br>
            <a:r>
              <a:rPr lang="es-MX" b="1" dirty="0">
                <a:solidFill>
                  <a:schemeClr val="tx2">
                    <a:lumMod val="75000"/>
                  </a:schemeClr>
                </a:solidFill>
              </a:rPr>
              <a:t>FRACCIÓN VII: LA NOTIFICACIÓN, ENTREGA O PUESTA A DISPOSICIÓN DE INFORMACIÓN EN UNA MODALIDAD O FORMATO DISTINTO AL SOLICITADO.</a:t>
            </a:r>
            <a:endParaRPr lang="es-MX" dirty="0">
              <a:solidFill>
                <a:schemeClr val="tx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980728"/>
            <a:ext cx="9145016" cy="1234677"/>
          </a:xfrm>
        </p:spPr>
        <p:txBody>
          <a:bodyPr>
            <a:noAutofit/>
          </a:bodyPr>
          <a:lstStyle/>
          <a:p>
            <a:r>
              <a:rPr lang="es-MX" sz="2800" b="1" dirty="0">
                <a:solidFill>
                  <a:schemeClr val="tx2">
                    <a:lumMod val="75000"/>
                  </a:schemeClr>
                </a:solidFill>
              </a:rPr>
              <a:t>¿QUÉ ES UNA SOLICITUD DE INFORMACIÓN?</a:t>
            </a:r>
          </a:p>
        </p:txBody>
      </p:sp>
      <p:sp>
        <p:nvSpPr>
          <p:cNvPr id="3" name="2 Marcador de contenido"/>
          <p:cNvSpPr>
            <a:spLocks noGrp="1"/>
          </p:cNvSpPr>
          <p:nvPr>
            <p:ph idx="1"/>
          </p:nvPr>
        </p:nvSpPr>
        <p:spPr>
          <a:xfrm>
            <a:off x="457200" y="2451623"/>
            <a:ext cx="8229600" cy="3713682"/>
          </a:xfrm>
        </p:spPr>
        <p:txBody>
          <a:bodyPr>
            <a:normAutofit/>
          </a:bodyPr>
          <a:lstStyle/>
          <a:p>
            <a:pPr algn="just"/>
            <a:r>
              <a:rPr lang="es-MX" sz="2800" dirty="0"/>
              <a:t>Una solicitud de información es la</a:t>
            </a:r>
            <a:r>
              <a:rPr lang="es-MX" sz="2800" dirty="0">
                <a:solidFill>
                  <a:schemeClr val="tx2">
                    <a:lumMod val="75000"/>
                  </a:schemeClr>
                </a:solidFill>
              </a:rPr>
              <a:t> </a:t>
            </a:r>
            <a:r>
              <a:rPr lang="es-MX" sz="2800" b="1" dirty="0">
                <a:solidFill>
                  <a:schemeClr val="tx2">
                    <a:lumMod val="75000"/>
                  </a:schemeClr>
                </a:solidFill>
              </a:rPr>
              <a:t>petición formulada por una persona solicitante para tener acceso a la información pública </a:t>
            </a:r>
            <a:r>
              <a:rPr lang="es-MX" sz="2800" dirty="0"/>
              <a:t>en posesión de los Sujetos Obligados, esto, sin necesidad de que los solicitantes acrediten su personalidad, el tipo de interés, las causas por las cuales presentan su solicitud o los fines a los cuales habrán de destinar los datos solicitados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27584" y="3080863"/>
            <a:ext cx="7848872"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indent="-457200" algn="just">
              <a:buClr>
                <a:srgbClr val="92D050"/>
              </a:buClr>
              <a:buFont typeface="Wingdings" pitchFamily="2" charset="2"/>
              <a:buChar char="ü"/>
            </a:pPr>
            <a:r>
              <a:rPr lang="es-MX" sz="2400" dirty="0"/>
              <a:t>Se solicita que la información sea entregada en el domicilio del interesado. Sin embargo se le notifica por estrados en la Unidad de Transparencia. </a:t>
            </a:r>
          </a:p>
        </p:txBody>
      </p:sp>
      <p:sp>
        <p:nvSpPr>
          <p:cNvPr id="10" name="9 Título"/>
          <p:cNvSpPr>
            <a:spLocks noGrp="1"/>
          </p:cNvSpPr>
          <p:nvPr>
            <p:ph type="title"/>
          </p:nvPr>
        </p:nvSpPr>
        <p:spPr>
          <a:xfrm>
            <a:off x="1094030" y="1427737"/>
            <a:ext cx="7560840" cy="1008112"/>
          </a:xfrm>
        </p:spPr>
        <p:txBody>
          <a:bodyPr>
            <a:normAutofit fontScale="90000"/>
          </a:bodyPr>
          <a:lstStyle/>
          <a:p>
            <a:pPr algn="l"/>
            <a:r>
              <a:rPr lang="es-MX" sz="2700" b="1" dirty="0">
                <a:solidFill>
                  <a:schemeClr val="tx2">
                    <a:lumMod val="75000"/>
                  </a:schemeClr>
                </a:solidFill>
              </a:rPr>
              <a:t>EJEMPLO DE ENTREGA O NOTIFICACIÓN DE INFORMACIÓN EN UNA MODALIDAD DISTINTA</a:t>
            </a:r>
            <a:br>
              <a:rPr lang="es-MX" dirty="0">
                <a:solidFill>
                  <a:schemeClr val="tx2">
                    <a:lumMod val="75000"/>
                  </a:schemeClr>
                </a:solidFill>
              </a:rPr>
            </a:br>
            <a:endParaRPr lang="es-MX" dirty="0">
              <a:solidFill>
                <a:schemeClr val="tx2">
                  <a:lumMod val="75000"/>
                </a:schemeClr>
              </a:solidFill>
            </a:endParaRPr>
          </a:p>
        </p:txBody>
      </p:sp>
      <p:pic>
        <p:nvPicPr>
          <p:cNvPr id="52228" name="Picture 4" descr="Resultado de imagen para notificacion"/>
          <p:cNvPicPr>
            <a:picLocks noChangeAspect="1" noChangeArrowheads="1"/>
          </p:cNvPicPr>
          <p:nvPr/>
        </p:nvPicPr>
        <p:blipFill>
          <a:blip r:embed="rId2" cstate="print"/>
          <a:srcRect/>
          <a:stretch>
            <a:fillRect/>
          </a:stretch>
        </p:blipFill>
        <p:spPr bwMode="auto">
          <a:xfrm>
            <a:off x="3923928" y="4581128"/>
            <a:ext cx="2093455" cy="209345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852936"/>
            <a:ext cx="8229600" cy="1143000"/>
          </a:xfrm>
        </p:spPr>
        <p:txBody>
          <a:bodyPr>
            <a:noAutofit/>
          </a:bodyPr>
          <a:lstStyle/>
          <a:p>
            <a:r>
              <a:rPr lang="es-MX" sz="3200" b="1" dirty="0">
                <a:solidFill>
                  <a:schemeClr val="tx2">
                    <a:lumMod val="75000"/>
                  </a:schemeClr>
                </a:solidFill>
              </a:rPr>
              <a:t>FRACCIÓN VIII: LA ENTREGA DE INFORMACIÓN EN UN FORMATO INCOMPRENSIBLE Y/O NO ACCESIBLE PARA EL SOLICITANTE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2276872"/>
            <a:ext cx="7961761"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La información es peticionada en un formato PDF. Sin embargo, el Sujeto Obligado hace entrega de esta en un formato encriptado para evitar que el ciudadano visualice la información. </a:t>
            </a:r>
            <a:endParaRPr lang="es-MX" sz="3200" dirty="0"/>
          </a:p>
        </p:txBody>
      </p:sp>
      <p:sp>
        <p:nvSpPr>
          <p:cNvPr id="10" name="9 Título"/>
          <p:cNvSpPr>
            <a:spLocks noGrp="1"/>
          </p:cNvSpPr>
          <p:nvPr>
            <p:ph type="title"/>
          </p:nvPr>
        </p:nvSpPr>
        <p:spPr>
          <a:xfrm>
            <a:off x="1074735" y="1462146"/>
            <a:ext cx="8784976" cy="936104"/>
          </a:xfrm>
        </p:spPr>
        <p:txBody>
          <a:bodyPr>
            <a:noAutofit/>
          </a:bodyPr>
          <a:lstStyle/>
          <a:p>
            <a:pPr algn="l"/>
            <a:r>
              <a:rPr lang="es-MX" sz="2800" b="1" dirty="0">
                <a:solidFill>
                  <a:schemeClr val="tx2">
                    <a:lumMod val="75000"/>
                  </a:schemeClr>
                </a:solidFill>
              </a:rPr>
              <a:t>EJEMPLO DE FORMATO INCOMPRENSIBLE</a:t>
            </a:r>
            <a:br>
              <a:rPr lang="es-MX" sz="3200" dirty="0">
                <a:solidFill>
                  <a:schemeClr val="tx2">
                    <a:lumMod val="75000"/>
                  </a:schemeClr>
                </a:solidFill>
              </a:rPr>
            </a:br>
            <a:endParaRPr lang="es-MX" sz="3200" dirty="0">
              <a:solidFill>
                <a:schemeClr val="tx2">
                  <a:lumMod val="75000"/>
                </a:schemeClr>
              </a:solidFill>
            </a:endParaRPr>
          </a:p>
        </p:txBody>
      </p:sp>
      <p:pic>
        <p:nvPicPr>
          <p:cNvPr id="54274" name="Picture 2" descr="Resultado de imagen para incompatible"/>
          <p:cNvPicPr>
            <a:picLocks noChangeAspect="1" noChangeArrowheads="1"/>
          </p:cNvPicPr>
          <p:nvPr/>
        </p:nvPicPr>
        <p:blipFill>
          <a:blip r:embed="rId2" cstate="print"/>
          <a:srcRect/>
          <a:stretch>
            <a:fillRect/>
          </a:stretch>
        </p:blipFill>
        <p:spPr bwMode="auto">
          <a:xfrm>
            <a:off x="2483768" y="4293096"/>
            <a:ext cx="4680520" cy="171619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08920"/>
            <a:ext cx="8229600" cy="1143000"/>
          </a:xfrm>
        </p:spPr>
        <p:txBody>
          <a:bodyPr>
            <a:normAutofit fontScale="90000"/>
          </a:bodyPr>
          <a:lstStyle/>
          <a:p>
            <a:r>
              <a:rPr lang="es-MX" sz="3600" b="1" dirty="0">
                <a:solidFill>
                  <a:schemeClr val="tx2">
                    <a:lumMod val="75000"/>
                  </a:schemeClr>
                </a:solidFill>
              </a:rPr>
              <a:t>FRACCIÓN IX: LOS COSTOS O TIEMPOS DE ENTREGA DE LA INFORMACIÓN </a:t>
            </a:r>
            <a:br>
              <a:rPr lang="es-MX" dirty="0">
                <a:solidFill>
                  <a:schemeClr val="tx2">
                    <a:lumMod val="75000"/>
                  </a:schemeClr>
                </a:solidFill>
              </a:rPr>
            </a:br>
            <a:endParaRPr lang="es-MX" dirty="0">
              <a:solidFill>
                <a:schemeClr val="tx2">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1412776"/>
            <a:ext cx="7560840" cy="3046988"/>
          </a:xfrm>
          <a:prstGeom prst="rect">
            <a:avLst/>
          </a:prstGeom>
          <a:noFill/>
        </p:spPr>
        <p:txBody>
          <a:bodyPr wrap="square" rtlCol="0">
            <a:spAutoFit/>
          </a:bodyPr>
          <a:lstStyle/>
          <a:p>
            <a:pPr algn="just"/>
            <a:r>
              <a:rPr lang="es-MX" sz="2400" dirty="0"/>
              <a:t>Cabe recalcar, que si bien la información es gratuita, sólo podrá requerirse el cobro correspondiente (pago de derechos) a la modalidad de reproducción y entrega solicitada de la información.</a:t>
            </a:r>
          </a:p>
          <a:p>
            <a:pPr algn="just"/>
            <a:endParaRPr lang="es-MX" sz="2400" dirty="0"/>
          </a:p>
          <a:p>
            <a:pPr algn="just"/>
            <a:r>
              <a:rPr lang="es-MX" sz="2400" dirty="0"/>
              <a:t>Los costos establecidos para su reproducción se encuentran tanto en la </a:t>
            </a:r>
            <a:r>
              <a:rPr lang="es-MX" sz="2400" b="1" dirty="0">
                <a:solidFill>
                  <a:schemeClr val="tx2">
                    <a:lumMod val="75000"/>
                  </a:schemeClr>
                </a:solidFill>
              </a:rPr>
              <a:t>Ley de Hacienda del Estado</a:t>
            </a:r>
            <a:r>
              <a:rPr lang="es-MX" sz="2400" b="1" dirty="0"/>
              <a:t>, </a:t>
            </a:r>
            <a:r>
              <a:rPr lang="es-MX" sz="2400" dirty="0"/>
              <a:t>como en la </a:t>
            </a:r>
            <a:r>
              <a:rPr lang="es-MX" sz="2400" b="1" dirty="0">
                <a:solidFill>
                  <a:schemeClr val="tx2">
                    <a:lumMod val="75000"/>
                  </a:schemeClr>
                </a:solidFill>
              </a:rPr>
              <a:t>Ley Federal de Derechos</a:t>
            </a:r>
            <a:r>
              <a:rPr lang="es-MX" sz="2400" b="1"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2586673"/>
            <a:ext cx="792088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pPr>
            <a:r>
              <a:rPr lang="es-MX" sz="2800" dirty="0"/>
              <a:t>Si se cobrara la reproducción de la información solicitada en 20 pesos por hoja y no por .018 UMA como lo marca la Ley de Hacienda del Estado. </a:t>
            </a:r>
          </a:p>
        </p:txBody>
      </p:sp>
      <p:sp>
        <p:nvSpPr>
          <p:cNvPr id="10" name="9 Título"/>
          <p:cNvSpPr>
            <a:spLocks noGrp="1"/>
          </p:cNvSpPr>
          <p:nvPr>
            <p:ph type="title"/>
          </p:nvPr>
        </p:nvSpPr>
        <p:spPr>
          <a:xfrm>
            <a:off x="937603" y="1519342"/>
            <a:ext cx="8116689" cy="936104"/>
          </a:xfrm>
        </p:spPr>
        <p:txBody>
          <a:bodyPr>
            <a:normAutofit fontScale="90000"/>
          </a:bodyPr>
          <a:lstStyle/>
          <a:p>
            <a:pPr algn="l"/>
            <a:br>
              <a:rPr lang="es-MX" dirty="0">
                <a:solidFill>
                  <a:schemeClr val="tx2">
                    <a:lumMod val="75000"/>
                  </a:schemeClr>
                </a:solidFill>
              </a:rPr>
            </a:br>
            <a:endParaRPr lang="es-MX" dirty="0">
              <a:solidFill>
                <a:schemeClr val="tx2">
                  <a:lumMod val="75000"/>
                </a:schemeClr>
              </a:solidFill>
            </a:endParaRPr>
          </a:p>
        </p:txBody>
      </p:sp>
      <p:pic>
        <p:nvPicPr>
          <p:cNvPr id="58370" name="Picture 2" descr="Imagen relacionada"/>
          <p:cNvPicPr>
            <a:picLocks noChangeAspect="1" noChangeArrowheads="1"/>
          </p:cNvPicPr>
          <p:nvPr/>
        </p:nvPicPr>
        <p:blipFill>
          <a:blip r:embed="rId2" cstate="print"/>
          <a:srcRect/>
          <a:stretch>
            <a:fillRect/>
          </a:stretch>
        </p:blipFill>
        <p:spPr bwMode="auto">
          <a:xfrm rot="7814602" flipH="1">
            <a:off x="3832536" y="4489736"/>
            <a:ext cx="2016224" cy="2016224"/>
          </a:xfrm>
          <a:prstGeom prst="rect">
            <a:avLst/>
          </a:prstGeom>
          <a:noFill/>
        </p:spPr>
      </p:pic>
      <p:sp>
        <p:nvSpPr>
          <p:cNvPr id="2" name="CuadroTexto 1">
            <a:extLst>
              <a:ext uri="{FF2B5EF4-FFF2-40B4-BE49-F238E27FC236}">
                <a16:creationId xmlns:a16="http://schemas.microsoft.com/office/drawing/2014/main" id="{7C5ED057-BAB9-4C4B-10F1-B3F9AFAA1C24}"/>
              </a:ext>
            </a:extLst>
          </p:cNvPr>
          <p:cNvSpPr txBox="1"/>
          <p:nvPr/>
        </p:nvSpPr>
        <p:spPr>
          <a:xfrm>
            <a:off x="614876" y="1754994"/>
            <a:ext cx="4225772" cy="523220"/>
          </a:xfrm>
          <a:prstGeom prst="rect">
            <a:avLst/>
          </a:prstGeom>
          <a:noFill/>
        </p:spPr>
        <p:txBody>
          <a:bodyPr wrap="none" rtlCol="0">
            <a:spAutoFit/>
          </a:bodyPr>
          <a:lstStyle/>
          <a:p>
            <a:r>
              <a:rPr lang="es-ES" sz="2800" b="1" dirty="0">
                <a:solidFill>
                  <a:srgbClr val="15223C"/>
                </a:solidFill>
              </a:rPr>
              <a:t>EJEMPLO DE COSTOS:</a:t>
            </a:r>
            <a:endParaRPr lang="es-MX" sz="2800" b="1" dirty="0">
              <a:solidFill>
                <a:srgbClr val="15223C"/>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852936"/>
            <a:ext cx="8229600" cy="1143000"/>
          </a:xfrm>
        </p:spPr>
        <p:txBody>
          <a:bodyPr>
            <a:normAutofit fontScale="90000"/>
          </a:bodyPr>
          <a:lstStyle/>
          <a:p>
            <a:r>
              <a:rPr lang="es-MX" sz="3600" b="1" dirty="0">
                <a:solidFill>
                  <a:schemeClr val="tx2">
                    <a:lumMod val="75000"/>
                  </a:schemeClr>
                </a:solidFill>
              </a:rPr>
              <a:t>FRACCIÓN X: LA FALTA DE TRÁMITE A UNA SOLICITUD </a:t>
            </a:r>
            <a:br>
              <a:rPr lang="es-MX" dirty="0">
                <a:solidFill>
                  <a:schemeClr val="tx2">
                    <a:lumMod val="75000"/>
                  </a:schemeClr>
                </a:solidFill>
              </a:rPr>
            </a:br>
            <a:endParaRPr lang="es-MX" dirty="0">
              <a:solidFill>
                <a:schemeClr val="tx2">
                  <a:lumMod val="7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2462192"/>
            <a:ext cx="7776864" cy="200054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La persona solicitante, interpone la solicitud de información, pero la Unidad de Transparencia, no le hizo llegar la solicitud al funcionario o área administrativa competente de atender la solicitud.</a:t>
            </a:r>
          </a:p>
          <a:p>
            <a:pPr>
              <a:buClr>
                <a:srgbClr val="92D050"/>
              </a:buClr>
              <a:buFont typeface="Wingdings" pitchFamily="2" charset="2"/>
              <a:buChar char="ü"/>
            </a:pPr>
            <a:endParaRPr lang="es-MX" sz="2800" dirty="0"/>
          </a:p>
        </p:txBody>
      </p:sp>
      <p:sp>
        <p:nvSpPr>
          <p:cNvPr id="10" name="9 Título"/>
          <p:cNvSpPr>
            <a:spLocks noGrp="1"/>
          </p:cNvSpPr>
          <p:nvPr>
            <p:ph type="title"/>
          </p:nvPr>
        </p:nvSpPr>
        <p:spPr>
          <a:xfrm>
            <a:off x="971600" y="1556792"/>
            <a:ext cx="7920880" cy="936104"/>
          </a:xfrm>
        </p:spPr>
        <p:txBody>
          <a:bodyPr>
            <a:normAutofit fontScale="90000"/>
          </a:bodyPr>
          <a:lstStyle/>
          <a:p>
            <a:pPr algn="l"/>
            <a:r>
              <a:rPr lang="es-MX" sz="3100" b="1" dirty="0">
                <a:solidFill>
                  <a:schemeClr val="tx2">
                    <a:lumMod val="75000"/>
                  </a:schemeClr>
                </a:solidFill>
              </a:rPr>
              <a:t>EJEMPLO DE FALTA DE TRÁMITE A UNA SOLICITUD</a:t>
            </a:r>
            <a:br>
              <a:rPr lang="es-MX" dirty="0">
                <a:solidFill>
                  <a:schemeClr val="tx2">
                    <a:lumMod val="75000"/>
                  </a:schemeClr>
                </a:solidFill>
              </a:rPr>
            </a:br>
            <a:endParaRPr lang="es-MX" dirty="0">
              <a:solidFill>
                <a:schemeClr val="tx2">
                  <a:lumMod val="75000"/>
                </a:schemeClr>
              </a:solidFill>
            </a:endParaRPr>
          </a:p>
        </p:txBody>
      </p:sp>
      <p:pic>
        <p:nvPicPr>
          <p:cNvPr id="60418" name="Picture 2" descr="Imagen relacionada"/>
          <p:cNvPicPr>
            <a:picLocks noChangeAspect="1" noChangeArrowheads="1"/>
          </p:cNvPicPr>
          <p:nvPr/>
        </p:nvPicPr>
        <p:blipFill>
          <a:blip r:embed="rId2" cstate="print"/>
          <a:srcRect/>
          <a:stretch>
            <a:fillRect/>
          </a:stretch>
        </p:blipFill>
        <p:spPr bwMode="auto">
          <a:xfrm>
            <a:off x="3131840" y="3886540"/>
            <a:ext cx="3312368" cy="324036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564904"/>
            <a:ext cx="7632848" cy="1143000"/>
          </a:xfrm>
        </p:spPr>
        <p:txBody>
          <a:bodyPr>
            <a:normAutofit fontScale="90000"/>
          </a:bodyPr>
          <a:lstStyle/>
          <a:p>
            <a:r>
              <a:rPr lang="es-MX" sz="3200" b="1" dirty="0">
                <a:solidFill>
                  <a:schemeClr val="tx2">
                    <a:lumMod val="75000"/>
                  </a:schemeClr>
                </a:solidFill>
              </a:rPr>
              <a:t>FRACCIÓN XI: LA NEGATIVA A PERMITIR LA CONSULTA DIRECTA DE LA INFORMACIÓN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2759372"/>
            <a:ext cx="7920880" cy="163121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Cuando el ciudadano quiere consultar la información directamente del archivo físico del Sujeto Obligado, pero éste se niega a darle acceso. </a:t>
            </a:r>
          </a:p>
          <a:p>
            <a:pPr algn="just">
              <a:buClr>
                <a:srgbClr val="92D050"/>
              </a:buClr>
              <a:buFont typeface="Wingdings" pitchFamily="2" charset="2"/>
              <a:buChar char="ü"/>
            </a:pPr>
            <a:endParaRPr lang="es-MX" sz="2800" dirty="0"/>
          </a:p>
        </p:txBody>
      </p:sp>
      <p:sp>
        <p:nvSpPr>
          <p:cNvPr id="10" name="9 Título"/>
          <p:cNvSpPr>
            <a:spLocks noGrp="1"/>
          </p:cNvSpPr>
          <p:nvPr>
            <p:ph type="title"/>
          </p:nvPr>
        </p:nvSpPr>
        <p:spPr>
          <a:xfrm>
            <a:off x="971600" y="1776745"/>
            <a:ext cx="8172400" cy="936104"/>
          </a:xfrm>
        </p:spPr>
        <p:txBody>
          <a:bodyPr>
            <a:normAutofit fontScale="90000"/>
          </a:bodyPr>
          <a:lstStyle/>
          <a:p>
            <a:pPr algn="l"/>
            <a:r>
              <a:rPr lang="es-MX" sz="3100" b="1" dirty="0">
                <a:solidFill>
                  <a:schemeClr val="tx2">
                    <a:lumMod val="75000"/>
                  </a:schemeClr>
                </a:solidFill>
              </a:rPr>
              <a:t>EJEMPLO DE NEGATIVA A CONSULTA DIRECTA DE INFORMACIÓN</a:t>
            </a:r>
            <a:br>
              <a:rPr lang="es-MX" dirty="0">
                <a:solidFill>
                  <a:schemeClr val="tx2">
                    <a:lumMod val="75000"/>
                  </a:schemeClr>
                </a:solidFill>
              </a:rPr>
            </a:br>
            <a:endParaRPr lang="es-MX" dirty="0">
              <a:solidFill>
                <a:schemeClr val="tx2">
                  <a:lumMod val="75000"/>
                </a:schemeClr>
              </a:solidFill>
            </a:endParaRPr>
          </a:p>
        </p:txBody>
      </p:sp>
      <p:pic>
        <p:nvPicPr>
          <p:cNvPr id="86018" name="Picture 2" descr="Resultado de imagen para solo personal autorizado png"/>
          <p:cNvPicPr>
            <a:picLocks noChangeAspect="1" noChangeArrowheads="1"/>
          </p:cNvPicPr>
          <p:nvPr/>
        </p:nvPicPr>
        <p:blipFill>
          <a:blip r:embed="rId2" cstate="print"/>
          <a:srcRect/>
          <a:stretch>
            <a:fillRect/>
          </a:stretch>
        </p:blipFill>
        <p:spPr bwMode="auto">
          <a:xfrm>
            <a:off x="3707904" y="4581128"/>
            <a:ext cx="1968307" cy="19683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143000"/>
          </a:xfrm>
        </p:spPr>
        <p:txBody>
          <a:bodyPr>
            <a:normAutofit/>
          </a:bodyPr>
          <a:lstStyle/>
          <a:p>
            <a:r>
              <a:rPr lang="es-MX" sz="2800" b="1" dirty="0">
                <a:solidFill>
                  <a:schemeClr val="tx2">
                    <a:lumMod val="75000"/>
                  </a:schemeClr>
                </a:solidFill>
              </a:rPr>
              <a:t>¿QUIÉN LA PUEDE PRESENTAR?</a:t>
            </a:r>
          </a:p>
        </p:txBody>
      </p:sp>
      <p:sp>
        <p:nvSpPr>
          <p:cNvPr id="3" name="2 Marcador de contenido"/>
          <p:cNvSpPr>
            <a:spLocks noGrp="1"/>
          </p:cNvSpPr>
          <p:nvPr>
            <p:ph idx="1"/>
          </p:nvPr>
        </p:nvSpPr>
        <p:spPr>
          <a:xfrm>
            <a:off x="467544" y="2132856"/>
            <a:ext cx="8229600" cy="4525963"/>
          </a:xfrm>
        </p:spPr>
        <p:txBody>
          <a:bodyPr>
            <a:normAutofit/>
          </a:bodyPr>
          <a:lstStyle/>
          <a:p>
            <a:pPr algn="just">
              <a:buNone/>
            </a:pPr>
            <a:endParaRPr lang="es-MX" sz="3600" dirty="0"/>
          </a:p>
          <a:p>
            <a:pPr algn="just">
              <a:buNone/>
            </a:pPr>
            <a:r>
              <a:rPr lang="es-MX" sz="2800" dirty="0"/>
              <a:t>    Art.-147 “</a:t>
            </a:r>
            <a:r>
              <a:rPr lang="es-MX" sz="2800" b="1" u="sng" dirty="0"/>
              <a:t>Cualquier persona</a:t>
            </a:r>
            <a:r>
              <a:rPr lang="es-MX" sz="2800" b="1" dirty="0"/>
              <a:t> </a:t>
            </a:r>
            <a:r>
              <a:rPr lang="es-MX" sz="2800" dirty="0"/>
              <a:t>por sí misma o a través de su representante, podrá presentar solicitud de acceso a información”</a:t>
            </a:r>
          </a:p>
        </p:txBody>
      </p:sp>
      <p:pic>
        <p:nvPicPr>
          <p:cNvPr id="64514" name="Picture 2" descr="https://www.brickfieldidiomas.com/wp-content/uploads/2015/04/Solicitud_Informacion.jpg"/>
          <p:cNvPicPr>
            <a:picLocks noChangeAspect="1" noChangeArrowheads="1"/>
          </p:cNvPicPr>
          <p:nvPr/>
        </p:nvPicPr>
        <p:blipFill>
          <a:blip r:embed="rId2" cstate="print"/>
          <a:srcRect/>
          <a:stretch>
            <a:fillRect/>
          </a:stretch>
        </p:blipFill>
        <p:spPr bwMode="auto">
          <a:xfrm>
            <a:off x="3383868" y="4348562"/>
            <a:ext cx="2376264" cy="231025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564904"/>
            <a:ext cx="8229600" cy="1143000"/>
          </a:xfrm>
        </p:spPr>
        <p:txBody>
          <a:bodyPr>
            <a:noAutofit/>
          </a:bodyPr>
          <a:lstStyle/>
          <a:p>
            <a:r>
              <a:rPr lang="es-MX" sz="2800" b="1" dirty="0">
                <a:solidFill>
                  <a:schemeClr val="tx2">
                    <a:lumMod val="75000"/>
                  </a:schemeClr>
                </a:solidFill>
              </a:rPr>
              <a:t>FRACCIÓN XII: LA FALTA, DEFICIENCIA O INSUFICIENCIA DE LA FUNDAMENTACIÓN Y/O MOTIVACIÓN EN LA RESPUESTA </a:t>
            </a:r>
            <a:br>
              <a:rPr lang="es-MX" sz="2800" b="1" dirty="0">
                <a:solidFill>
                  <a:schemeClr val="tx2">
                    <a:lumMod val="75000"/>
                  </a:schemeClr>
                </a:solidFill>
              </a:rPr>
            </a:br>
            <a:r>
              <a:rPr lang="pt-BR" sz="2800" b="1" dirty="0">
                <a:solidFill>
                  <a:schemeClr val="tx2">
                    <a:lumMod val="75000"/>
                  </a:schemeClr>
                </a:solidFill>
              </a:rPr>
              <a:t>(REFORMADA, P.O. 20 DE AGOSTO DE 2021)</a:t>
            </a:r>
            <a:endParaRPr lang="es-MX" sz="2800" b="1"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43608" y="2607610"/>
            <a:ext cx="7902624"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 Cuando en la respuesta a una solicitud, es notoria la falta, deficiencia o insuficiencia de la fundamentación y/o motivación.</a:t>
            </a:r>
          </a:p>
          <a:p>
            <a:pPr>
              <a:buClr>
                <a:srgbClr val="92D050"/>
              </a:buClr>
            </a:pPr>
            <a:endParaRPr lang="es-MX" sz="2400" dirty="0"/>
          </a:p>
        </p:txBody>
      </p:sp>
      <p:sp>
        <p:nvSpPr>
          <p:cNvPr id="10" name="9 Título"/>
          <p:cNvSpPr>
            <a:spLocks noGrp="1"/>
          </p:cNvSpPr>
          <p:nvPr>
            <p:ph type="title"/>
          </p:nvPr>
        </p:nvSpPr>
        <p:spPr>
          <a:xfrm>
            <a:off x="1043608" y="1601818"/>
            <a:ext cx="7560840" cy="936104"/>
          </a:xfrm>
        </p:spPr>
        <p:txBody>
          <a:bodyPr>
            <a:normAutofit fontScale="90000"/>
          </a:bodyPr>
          <a:lstStyle/>
          <a:p>
            <a:pPr algn="l"/>
            <a:r>
              <a:rPr lang="es-MX" sz="2700" b="1" dirty="0">
                <a:solidFill>
                  <a:schemeClr val="tx2">
                    <a:lumMod val="75000"/>
                  </a:schemeClr>
                </a:solidFill>
              </a:rPr>
              <a:t>EJEMPLO FALTA DE FUNDAMENTACIÓN EN LA RESPUESTA</a:t>
            </a:r>
            <a:br>
              <a:rPr lang="es-MX" dirty="0">
                <a:solidFill>
                  <a:schemeClr val="tx2">
                    <a:lumMod val="75000"/>
                  </a:schemeClr>
                </a:solidFill>
              </a:rPr>
            </a:br>
            <a:endParaRPr lang="es-MX" dirty="0">
              <a:solidFill>
                <a:schemeClr val="tx2">
                  <a:lumMod val="75000"/>
                </a:schemeClr>
              </a:solidFill>
            </a:endParaRPr>
          </a:p>
        </p:txBody>
      </p:sp>
      <p:pic>
        <p:nvPicPr>
          <p:cNvPr id="62466" name="Picture 2" descr="Imagen relacionada"/>
          <p:cNvPicPr>
            <a:picLocks noChangeAspect="1" noChangeArrowheads="1"/>
          </p:cNvPicPr>
          <p:nvPr/>
        </p:nvPicPr>
        <p:blipFill>
          <a:blip r:embed="rId2" cstate="print"/>
          <a:srcRect/>
          <a:stretch>
            <a:fillRect/>
          </a:stretch>
        </p:blipFill>
        <p:spPr bwMode="auto">
          <a:xfrm>
            <a:off x="3726160" y="4938774"/>
            <a:ext cx="2195736" cy="144040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420888"/>
            <a:ext cx="8229600" cy="1143000"/>
          </a:xfrm>
        </p:spPr>
        <p:txBody>
          <a:bodyPr>
            <a:noAutofit/>
          </a:bodyPr>
          <a:lstStyle/>
          <a:p>
            <a:r>
              <a:rPr lang="es-MX" sz="3200" b="1" dirty="0">
                <a:solidFill>
                  <a:schemeClr val="tx2">
                    <a:lumMod val="75000"/>
                  </a:schemeClr>
                </a:solidFill>
              </a:rPr>
              <a:t>FRACCIÓN XIII: LA ORIENTACIÓN A UN TRAMITE ESPECÍFICO</a:t>
            </a:r>
            <a:br>
              <a:rPr lang="es-MX" sz="3200" b="1" dirty="0">
                <a:solidFill>
                  <a:schemeClr val="tx2">
                    <a:lumMod val="75000"/>
                  </a:schemeClr>
                </a:solidFill>
              </a:rPr>
            </a:br>
            <a:r>
              <a:rPr lang="pt-BR" sz="2800" b="1" dirty="0">
                <a:solidFill>
                  <a:schemeClr val="tx2">
                    <a:lumMod val="75000"/>
                  </a:schemeClr>
                </a:solidFill>
              </a:rPr>
              <a:t>(REFORMADA, P.O. 20 DE AGOSTO DE 2021)</a:t>
            </a:r>
            <a:endParaRPr lang="es-MX" sz="2800" b="1" dirty="0">
              <a:solidFill>
                <a:schemeClr val="tx2">
                  <a:lumMod val="7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2613078"/>
            <a:ext cx="7974632" cy="27392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400" dirty="0"/>
              <a:t>Cuando como respuesta a tu solicitud, un sujeto obligado argumenta incompetencia para conocer, generar y dar respuesta a lo solicitado.</a:t>
            </a:r>
          </a:p>
          <a:p>
            <a:pPr algn="just">
              <a:buClr>
                <a:srgbClr val="92D050"/>
              </a:buClr>
              <a:buFont typeface="Wingdings" pitchFamily="2" charset="2"/>
              <a:buChar char="ü"/>
            </a:pPr>
            <a:r>
              <a:rPr lang="es-MX" sz="2400" dirty="0"/>
              <a:t>Se abstiene de brindar asesoría sobre el sujeto obligado que pueda ser competente para dar trámite a dicha solicitud.</a:t>
            </a:r>
          </a:p>
          <a:p>
            <a:pPr>
              <a:buClr>
                <a:srgbClr val="92D050"/>
              </a:buClr>
              <a:buFont typeface="Wingdings" pitchFamily="2" charset="2"/>
              <a:buChar char="ü"/>
            </a:pPr>
            <a:endParaRPr lang="es-MX" sz="2800" dirty="0"/>
          </a:p>
        </p:txBody>
      </p:sp>
      <p:sp>
        <p:nvSpPr>
          <p:cNvPr id="10" name="9 Título"/>
          <p:cNvSpPr>
            <a:spLocks noGrp="1"/>
          </p:cNvSpPr>
          <p:nvPr>
            <p:ph type="title"/>
          </p:nvPr>
        </p:nvSpPr>
        <p:spPr>
          <a:xfrm>
            <a:off x="1043608" y="1268760"/>
            <a:ext cx="8019764" cy="936104"/>
          </a:xfrm>
        </p:spPr>
        <p:txBody>
          <a:bodyPr>
            <a:noAutofit/>
          </a:bodyPr>
          <a:lstStyle/>
          <a:p>
            <a:pPr algn="l"/>
            <a:r>
              <a:rPr lang="es-MX" sz="2800" b="1" dirty="0">
                <a:solidFill>
                  <a:schemeClr val="tx2">
                    <a:lumMod val="75000"/>
                  </a:schemeClr>
                </a:solidFill>
              </a:rPr>
              <a:t>EJEMPLO DE FALTA DE ORIENTACIÓN A UN TRÁMITE ESPECÍFICO</a:t>
            </a:r>
            <a:endParaRPr lang="es-MX" sz="2800" dirty="0">
              <a:solidFill>
                <a:schemeClr val="tx2">
                  <a:lumMod val="75000"/>
                </a:schemeClr>
              </a:solidFill>
            </a:endParaRPr>
          </a:p>
        </p:txBody>
      </p:sp>
      <p:pic>
        <p:nvPicPr>
          <p:cNvPr id="64514" name="Picture 2" descr="Resultado de imagen para orientacion"/>
          <p:cNvPicPr>
            <a:picLocks noChangeAspect="1" noChangeArrowheads="1"/>
          </p:cNvPicPr>
          <p:nvPr/>
        </p:nvPicPr>
        <p:blipFill>
          <a:blip r:embed="rId2" cstate="print"/>
          <a:srcRect/>
          <a:stretch>
            <a:fillRect/>
          </a:stretch>
        </p:blipFill>
        <p:spPr bwMode="auto">
          <a:xfrm>
            <a:off x="3851920" y="5013176"/>
            <a:ext cx="2024330" cy="146651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852936"/>
            <a:ext cx="8229600" cy="1143000"/>
          </a:xfrm>
        </p:spPr>
        <p:txBody>
          <a:bodyPr>
            <a:noAutofit/>
          </a:bodyPr>
          <a:lstStyle/>
          <a:p>
            <a:r>
              <a:rPr lang="es-MX" sz="3200" b="1" dirty="0">
                <a:solidFill>
                  <a:schemeClr val="tx2">
                    <a:lumMod val="75000"/>
                  </a:schemeClr>
                </a:solidFill>
              </a:rPr>
              <a:t>FRACCIÓN XIV. LA FALTA DE RESPUESTA A UNA SOLICITUD DE ACCESO A LA INFORMACIÓN. </a:t>
            </a:r>
            <a:br>
              <a:rPr lang="es-MX" sz="3200" b="1" dirty="0">
                <a:solidFill>
                  <a:schemeClr val="tx2">
                    <a:lumMod val="75000"/>
                  </a:schemeClr>
                </a:solidFill>
              </a:rPr>
            </a:br>
            <a:r>
              <a:rPr lang="pt-BR" sz="2800" b="1" dirty="0">
                <a:solidFill>
                  <a:schemeClr val="tx2">
                    <a:lumMod val="75000"/>
                  </a:schemeClr>
                </a:solidFill>
              </a:rPr>
              <a:t>(ADICIONADA, P.O. 20 DE AGOSTO DE 2021)</a:t>
            </a:r>
            <a:endParaRPr lang="es-MX" sz="2800" b="1" dirty="0">
              <a:solidFill>
                <a:schemeClr val="tx2">
                  <a:lumMod val="75000"/>
                </a:schemeClr>
              </a:solidFill>
            </a:endParaRPr>
          </a:p>
        </p:txBody>
      </p:sp>
    </p:spTree>
    <p:extLst>
      <p:ext uri="{BB962C8B-B14F-4D97-AF65-F5344CB8AC3E}">
        <p14:creationId xmlns:p14="http://schemas.microsoft.com/office/powerpoint/2010/main" val="3783698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1600" y="975494"/>
            <a:ext cx="7632848" cy="569386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92D050"/>
              </a:buClr>
              <a:buFont typeface="Wingdings" pitchFamily="2" charset="2"/>
              <a:buChar char="ü"/>
            </a:pPr>
            <a:r>
              <a:rPr lang="es-MX" sz="2800" dirty="0"/>
              <a:t> La respuesta que den los sujetos obligados derivada de la resolución a un recurso de revisión que proceda por las causales señaladas en las fracciones III (Incompetencia), VI (Falta de respuesta dentro de los plazos establecidos), VIII (Formato incomprensible), IX (Costos o tiempos de entrega de información), X (Falta de trámite a una solicitud y XI (Negativa consulta directa) es susceptible de ser impugnada de nueva cuenta, mediante recurso de revisión, ante el INFONL. </a:t>
            </a:r>
          </a:p>
          <a:p>
            <a:pPr>
              <a:buClr>
                <a:srgbClr val="92D050"/>
              </a:buClr>
              <a:buFont typeface="Wingdings" pitchFamily="2" charset="2"/>
              <a:buChar char="ü"/>
            </a:pPr>
            <a:endParaRPr lang="es-MX" sz="2800" dirty="0"/>
          </a:p>
        </p:txBody>
      </p:sp>
    </p:spTree>
    <p:extLst>
      <p:ext uri="{BB962C8B-B14F-4D97-AF65-F5344CB8AC3E}">
        <p14:creationId xmlns:p14="http://schemas.microsoft.com/office/powerpoint/2010/main" val="2025532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556792"/>
            <a:ext cx="7776864" cy="5184576"/>
          </a:xfrm>
        </p:spPr>
        <p:txBody>
          <a:bodyPr>
            <a:noAutofit/>
          </a:bodyPr>
          <a:lstStyle/>
          <a:p>
            <a:pPr algn="just">
              <a:buNone/>
            </a:pPr>
            <a:endParaRPr lang="es-MX" sz="2000" dirty="0"/>
          </a:p>
          <a:p>
            <a:pPr algn="just">
              <a:buNone/>
            </a:pPr>
            <a:r>
              <a:rPr lang="es-MX" sz="1800" b="1" dirty="0">
                <a:solidFill>
                  <a:schemeClr val="tx2">
                    <a:lumMod val="75000"/>
                  </a:schemeClr>
                </a:solidFill>
              </a:rPr>
              <a:t>      Artículo 191</a:t>
            </a:r>
            <a:r>
              <a:rPr lang="es-MX" sz="1800" dirty="0">
                <a:solidFill>
                  <a:schemeClr val="tx2">
                    <a:lumMod val="75000"/>
                  </a:schemeClr>
                </a:solidFill>
              </a:rPr>
              <a:t>. </a:t>
            </a:r>
            <a:r>
              <a:rPr lang="es-MX" sz="1800" dirty="0"/>
              <a:t>La Comisión podrá imponer al servidor público encargado de cumplir con la resolución, o a quien fungía con el carácter de servidor público al momento de cometer la infracción, o a los miembros de los sindicatos, partidos políticos o a la persona física o moral responsable, las siguientes medidas de apremio para asegurar el cumplimiento de sus determinaciones: </a:t>
            </a:r>
          </a:p>
          <a:p>
            <a:pPr marL="357188" indent="0" algn="just">
              <a:buNone/>
            </a:pPr>
            <a:r>
              <a:rPr lang="es-MX" sz="1800" dirty="0"/>
              <a:t>I. Apercibimiento; </a:t>
            </a:r>
          </a:p>
          <a:p>
            <a:pPr marL="357188" indent="0" algn="just">
              <a:buNone/>
            </a:pPr>
            <a:r>
              <a:rPr lang="es-MX" sz="1800" dirty="0"/>
              <a:t>II. Amonestación pública; </a:t>
            </a:r>
          </a:p>
          <a:p>
            <a:pPr marL="357188" indent="0" algn="just">
              <a:buNone/>
            </a:pPr>
            <a:r>
              <a:rPr lang="es-MX" sz="1800" dirty="0"/>
              <a:t>III. Multa, de ciento cincuenta hasta mil quinientas cuotas; </a:t>
            </a:r>
          </a:p>
          <a:p>
            <a:pPr marL="357188" indent="0" algn="just">
              <a:buNone/>
            </a:pPr>
            <a:r>
              <a:rPr lang="es-MX" sz="1800" dirty="0"/>
              <a:t>IV. El auxilio de la fuerza pública o de otras Autoridades Públicas; y </a:t>
            </a:r>
          </a:p>
          <a:p>
            <a:pPr marL="357188" indent="0" algn="just">
              <a:buNone/>
            </a:pPr>
            <a:r>
              <a:rPr lang="es-MX" sz="1800" dirty="0"/>
              <a:t>V. Arresto administrativo hasta por 36 horas.</a:t>
            </a:r>
          </a:p>
          <a:p>
            <a:pPr marL="357188" indent="0" algn="just">
              <a:buNone/>
            </a:pPr>
            <a:endParaRPr lang="es-MX" sz="1800" dirty="0">
              <a:solidFill>
                <a:srgbClr val="FF0000"/>
              </a:solidFill>
            </a:endParaRPr>
          </a:p>
          <a:p>
            <a:pPr marL="0" indent="0" algn="ctr">
              <a:buNone/>
            </a:pPr>
            <a:r>
              <a:rPr lang="es-MX" sz="1800" b="1" dirty="0">
                <a:solidFill>
                  <a:srgbClr val="FF0000"/>
                </a:solidFill>
              </a:rPr>
              <a:t>Las medidas de apremio de carácter económico no podrán ser cubiertas con recursos públicos.</a:t>
            </a:r>
          </a:p>
        </p:txBody>
      </p:sp>
      <p:sp>
        <p:nvSpPr>
          <p:cNvPr id="2" name="CuadroTexto 1">
            <a:extLst>
              <a:ext uri="{FF2B5EF4-FFF2-40B4-BE49-F238E27FC236}">
                <a16:creationId xmlns:a16="http://schemas.microsoft.com/office/drawing/2014/main" id="{E623FEE5-AB68-D8DF-7931-272E4FC34B12}"/>
              </a:ext>
            </a:extLst>
          </p:cNvPr>
          <p:cNvSpPr txBox="1"/>
          <p:nvPr/>
        </p:nvSpPr>
        <p:spPr>
          <a:xfrm>
            <a:off x="1835696" y="941239"/>
            <a:ext cx="5688631" cy="1231106"/>
          </a:xfrm>
          <a:prstGeom prst="rect">
            <a:avLst/>
          </a:prstGeom>
          <a:noFill/>
        </p:spPr>
        <p:txBody>
          <a:bodyPr wrap="square" rtlCol="0">
            <a:spAutoFit/>
          </a:bodyPr>
          <a:lstStyle/>
          <a:p>
            <a:pPr algn="ctr">
              <a:buNone/>
            </a:pPr>
            <a:r>
              <a:rPr lang="es-MX" sz="2000" b="1" dirty="0">
                <a:solidFill>
                  <a:schemeClr val="tx2">
                    <a:lumMod val="75000"/>
                  </a:schemeClr>
                </a:solidFill>
              </a:rPr>
              <a:t>MEDIDAS DE APREMIO Y SANCIONES </a:t>
            </a:r>
          </a:p>
          <a:p>
            <a:pPr algn="ctr">
              <a:buNone/>
            </a:pPr>
            <a:r>
              <a:rPr lang="es-MX" dirty="0">
                <a:solidFill>
                  <a:schemeClr val="tx2">
                    <a:lumMod val="75000"/>
                  </a:schemeClr>
                </a:solidFill>
              </a:rPr>
              <a:t>Capítulo I de las Medidas de Apremio </a:t>
            </a:r>
          </a:p>
          <a:p>
            <a:pPr algn="ctr">
              <a:buNone/>
            </a:pPr>
            <a:r>
              <a:rPr lang="es-MX" dirty="0">
                <a:solidFill>
                  <a:schemeClr val="tx2">
                    <a:lumMod val="75000"/>
                  </a:schemeClr>
                </a:solidFill>
              </a:rPr>
              <a:t>(REFORMADO, P.O. 20 DE AGOSTO DE 2021) </a:t>
            </a:r>
          </a:p>
          <a:p>
            <a:endParaRPr lang="es-MX"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12976"/>
            <a:ext cx="8229600" cy="1143000"/>
          </a:xfrm>
        </p:spPr>
        <p:txBody>
          <a:bodyPr>
            <a:noAutofit/>
          </a:bodyPr>
          <a:lstStyle/>
          <a:p>
            <a:r>
              <a:rPr lang="es-MX" sz="8800" b="1" dirty="0">
                <a:solidFill>
                  <a:schemeClr val="tx2">
                    <a:lumMod val="75000"/>
                  </a:schemeClr>
                </a:solidFill>
              </a:rPr>
              <a:t>¡GRACIAS!</a:t>
            </a:r>
          </a:p>
        </p:txBody>
      </p:sp>
    </p:spTree>
    <p:extLst>
      <p:ext uri="{BB962C8B-B14F-4D97-AF65-F5344CB8AC3E}">
        <p14:creationId xmlns:p14="http://schemas.microsoft.com/office/powerpoint/2010/main" val="176994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525963"/>
          </a:xfrm>
        </p:spPr>
        <p:txBody>
          <a:bodyPr>
            <a:normAutofit/>
          </a:bodyPr>
          <a:lstStyle/>
          <a:p>
            <a:pPr algn="just"/>
            <a:r>
              <a:rPr lang="es-MX" sz="2800" dirty="0"/>
              <a:t>Art.- 146 Las </a:t>
            </a:r>
            <a:r>
              <a:rPr lang="es-MX" sz="2800" b="1" dirty="0">
                <a:solidFill>
                  <a:schemeClr val="tx2">
                    <a:lumMod val="75000"/>
                  </a:schemeClr>
                </a:solidFill>
              </a:rPr>
              <a:t>Unidades de Transparencia </a:t>
            </a:r>
            <a:r>
              <a:rPr lang="es-MX" sz="2800" dirty="0"/>
              <a:t>de los sujetos obligados </a:t>
            </a:r>
            <a:r>
              <a:rPr lang="es-MX" sz="2800" b="1" dirty="0">
                <a:solidFill>
                  <a:schemeClr val="tx2">
                    <a:lumMod val="75000"/>
                  </a:schemeClr>
                </a:solidFill>
              </a:rPr>
              <a:t>deberán garantizar</a:t>
            </a:r>
            <a:r>
              <a:rPr lang="es-MX" sz="2800" dirty="0">
                <a:solidFill>
                  <a:schemeClr val="tx2">
                    <a:lumMod val="75000"/>
                  </a:schemeClr>
                </a:solidFill>
              </a:rPr>
              <a:t> </a:t>
            </a:r>
            <a:r>
              <a:rPr lang="es-MX" sz="2800" dirty="0"/>
              <a:t>las medidas y </a:t>
            </a:r>
            <a:r>
              <a:rPr lang="es-MX" sz="2800" b="1" dirty="0">
                <a:solidFill>
                  <a:schemeClr val="tx2">
                    <a:lumMod val="75000"/>
                  </a:schemeClr>
                </a:solidFill>
              </a:rPr>
              <a:t>condiciones de accesibilidad para que toda persona pueda ejercer el derecho </a:t>
            </a:r>
            <a:r>
              <a:rPr lang="es-MX" sz="2800" dirty="0"/>
              <a:t>de acceso a la información, mediante solicitudes de información y deberá apoyar al solicitante en la elaboración de las mismas.</a:t>
            </a:r>
          </a:p>
        </p:txBody>
      </p:sp>
      <p:pic>
        <p:nvPicPr>
          <p:cNvPr id="65538" name="Picture 2" descr="Resultado de imagen para unidad de transparencia"/>
          <p:cNvPicPr>
            <a:picLocks noChangeAspect="1" noChangeArrowheads="1"/>
          </p:cNvPicPr>
          <p:nvPr/>
        </p:nvPicPr>
        <p:blipFill>
          <a:blip r:embed="rId2" cstate="print"/>
          <a:srcRect/>
          <a:stretch>
            <a:fillRect/>
          </a:stretch>
        </p:blipFill>
        <p:spPr bwMode="auto">
          <a:xfrm>
            <a:off x="6012160" y="4293096"/>
            <a:ext cx="2471441" cy="23042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4909" y="545980"/>
            <a:ext cx="8219256" cy="1597570"/>
          </a:xfrm>
        </p:spPr>
        <p:txBody>
          <a:bodyPr>
            <a:normAutofit fontScale="90000"/>
          </a:bodyPr>
          <a:lstStyle/>
          <a:p>
            <a:br>
              <a:rPr lang="es-MX" dirty="0">
                <a:solidFill>
                  <a:schemeClr val="tx2">
                    <a:lumMod val="75000"/>
                  </a:schemeClr>
                </a:solidFill>
              </a:rPr>
            </a:br>
            <a:r>
              <a:rPr lang="es-MX" sz="3100" b="1" dirty="0">
                <a:solidFill>
                  <a:schemeClr val="tx2">
                    <a:lumMod val="75000"/>
                  </a:schemeClr>
                </a:solidFill>
              </a:rPr>
              <a:t>¿CÓMO SE PUEDEN PRESENTAR LAS SOLICITUDES DE INFORMACIÓN?</a:t>
            </a:r>
          </a:p>
        </p:txBody>
      </p:sp>
      <p:sp>
        <p:nvSpPr>
          <p:cNvPr id="3" name="2 Marcador de contenido"/>
          <p:cNvSpPr>
            <a:spLocks noGrp="1"/>
          </p:cNvSpPr>
          <p:nvPr>
            <p:ph idx="1"/>
          </p:nvPr>
        </p:nvSpPr>
        <p:spPr>
          <a:xfrm>
            <a:off x="392781" y="1669798"/>
            <a:ext cx="7808747" cy="1440161"/>
          </a:xfrm>
        </p:spPr>
        <p:txBody>
          <a:bodyPr>
            <a:normAutofit fontScale="70000" lnSpcReduction="20000"/>
          </a:bodyPr>
          <a:lstStyle/>
          <a:p>
            <a:pPr>
              <a:buClr>
                <a:schemeClr val="accent6">
                  <a:lumMod val="75000"/>
                </a:schemeClr>
              </a:buClr>
              <a:buFont typeface="Wingdings" pitchFamily="2" charset="2"/>
              <a:buChar char="v"/>
            </a:pPr>
            <a:endParaRPr lang="es-ES_tradnl" dirty="0"/>
          </a:p>
          <a:p>
            <a:pPr>
              <a:buClr>
                <a:schemeClr val="accent6">
                  <a:lumMod val="75000"/>
                </a:schemeClr>
              </a:buClr>
              <a:buFont typeface="Wingdings" pitchFamily="2" charset="2"/>
              <a:buChar char="v"/>
            </a:pPr>
            <a:endParaRPr lang="es-ES_tradnl" dirty="0"/>
          </a:p>
          <a:p>
            <a:pPr algn="ctr">
              <a:buClr>
                <a:schemeClr val="tx2">
                  <a:lumMod val="75000"/>
                </a:schemeClr>
              </a:buClr>
              <a:buFont typeface="Wingdings" pitchFamily="2" charset="2"/>
              <a:buChar char="v"/>
            </a:pPr>
            <a:r>
              <a:rPr lang="es-ES_tradnl" sz="3600" b="1" dirty="0"/>
              <a:t>A</a:t>
            </a:r>
            <a:r>
              <a:rPr lang="es-MX" sz="3600" b="1" dirty="0"/>
              <a:t> través de la Plataforma Nacional de Transparencia</a:t>
            </a:r>
            <a:r>
              <a:rPr lang="es-MX" sz="3600" dirty="0"/>
              <a:t> </a:t>
            </a:r>
          </a:p>
          <a:p>
            <a:pPr algn="ctr">
              <a:buClr>
                <a:schemeClr val="accent6">
                  <a:lumMod val="75000"/>
                </a:schemeClr>
              </a:buClr>
              <a:buNone/>
            </a:pPr>
            <a:endParaRPr lang="es-MX" sz="3600" dirty="0"/>
          </a:p>
          <a:p>
            <a:pPr>
              <a:buClr>
                <a:schemeClr val="accent6">
                  <a:lumMod val="75000"/>
                </a:schemeClr>
              </a:buClr>
              <a:buFont typeface="Wingdings" pitchFamily="2" charset="2"/>
              <a:buChar char="v"/>
            </a:pPr>
            <a:endParaRPr lang="es-MX" sz="3600" dirty="0"/>
          </a:p>
          <a:p>
            <a:pPr>
              <a:buClr>
                <a:schemeClr val="accent6">
                  <a:lumMod val="75000"/>
                </a:schemeClr>
              </a:buClr>
              <a:buFont typeface="Wingdings" pitchFamily="2" charset="2"/>
              <a:buChar char="v"/>
            </a:pPr>
            <a:endParaRPr lang="es-MX" dirty="0"/>
          </a:p>
        </p:txBody>
      </p:sp>
      <p:pic>
        <p:nvPicPr>
          <p:cNvPr id="63490" name="Picture 2" descr="Imagen relacionada"/>
          <p:cNvPicPr>
            <a:picLocks noChangeAspect="1" noChangeArrowheads="1"/>
          </p:cNvPicPr>
          <p:nvPr/>
        </p:nvPicPr>
        <p:blipFill>
          <a:blip r:embed="rId2" cstate="print"/>
          <a:srcRect/>
          <a:stretch>
            <a:fillRect/>
          </a:stretch>
        </p:blipFill>
        <p:spPr bwMode="auto">
          <a:xfrm>
            <a:off x="3131840" y="3356992"/>
            <a:ext cx="2857500" cy="1438275"/>
          </a:xfrm>
          <a:prstGeom prst="rect">
            <a:avLst/>
          </a:prstGeom>
          <a:noFill/>
        </p:spPr>
      </p:pic>
      <p:sp>
        <p:nvSpPr>
          <p:cNvPr id="7" name="6 CuadroTexto"/>
          <p:cNvSpPr txBox="1"/>
          <p:nvPr/>
        </p:nvSpPr>
        <p:spPr>
          <a:xfrm>
            <a:off x="1174136" y="2243463"/>
            <a:ext cx="7200802" cy="954107"/>
          </a:xfrm>
          <a:prstGeom prst="rect">
            <a:avLst/>
          </a:prstGeom>
          <a:noFill/>
        </p:spPr>
        <p:txBody>
          <a:bodyPr wrap="square" rtlCol="0">
            <a:spAutoFit/>
          </a:bodyPr>
          <a:lstStyle/>
          <a:p>
            <a:pPr>
              <a:buClr>
                <a:schemeClr val="tx2">
                  <a:lumMod val="75000"/>
                </a:schemeClr>
              </a:buClr>
              <a:buFont typeface="Wingdings" pitchFamily="2" charset="2"/>
              <a:buChar char="v"/>
            </a:pPr>
            <a:r>
              <a:rPr lang="es-MX" sz="2800" b="1" dirty="0"/>
              <a:t>Oficina u oficinas designadas para ello (UT) </a:t>
            </a:r>
          </a:p>
        </p:txBody>
      </p:sp>
      <p:pic>
        <p:nvPicPr>
          <p:cNvPr id="8" name="Picture 2" descr="Resultado de imagen para unidad de transparencia"/>
          <p:cNvPicPr>
            <a:picLocks noChangeAspect="1" noChangeArrowheads="1"/>
          </p:cNvPicPr>
          <p:nvPr/>
        </p:nvPicPr>
        <p:blipFill>
          <a:blip r:embed="rId3" cstate="print"/>
          <a:srcRect/>
          <a:stretch>
            <a:fillRect/>
          </a:stretch>
        </p:blipFill>
        <p:spPr bwMode="auto">
          <a:xfrm>
            <a:off x="3203848" y="3284984"/>
            <a:ext cx="2186615" cy="2038697"/>
          </a:xfrm>
          <a:prstGeom prst="rect">
            <a:avLst/>
          </a:prstGeom>
          <a:noFill/>
        </p:spPr>
      </p:pic>
      <p:sp>
        <p:nvSpPr>
          <p:cNvPr id="10" name="9 CuadroTexto"/>
          <p:cNvSpPr txBox="1"/>
          <p:nvPr/>
        </p:nvSpPr>
        <p:spPr>
          <a:xfrm>
            <a:off x="1182579" y="2238649"/>
            <a:ext cx="6912769" cy="523220"/>
          </a:xfrm>
          <a:prstGeom prst="rect">
            <a:avLst/>
          </a:prstGeom>
          <a:noFill/>
        </p:spPr>
        <p:txBody>
          <a:bodyPr wrap="square" rtlCol="0">
            <a:spAutoFit/>
          </a:bodyPr>
          <a:lstStyle/>
          <a:p>
            <a:pPr>
              <a:buClr>
                <a:schemeClr val="tx2">
                  <a:lumMod val="75000"/>
                </a:schemeClr>
              </a:buClr>
              <a:buFont typeface="Wingdings" pitchFamily="2" charset="2"/>
              <a:buChar char="v"/>
            </a:pPr>
            <a:r>
              <a:rPr lang="es-MX" sz="2800" b="1" dirty="0"/>
              <a:t>Vía correo electrónico</a:t>
            </a:r>
          </a:p>
        </p:txBody>
      </p:sp>
      <p:pic>
        <p:nvPicPr>
          <p:cNvPr id="63492" name="Picture 4" descr="Resultado de imagen para correo electronico"/>
          <p:cNvPicPr>
            <a:picLocks noChangeAspect="1" noChangeArrowheads="1"/>
          </p:cNvPicPr>
          <p:nvPr/>
        </p:nvPicPr>
        <p:blipFill>
          <a:blip r:embed="rId4" cstate="print"/>
          <a:srcRect/>
          <a:stretch>
            <a:fillRect/>
          </a:stretch>
        </p:blipFill>
        <p:spPr bwMode="auto">
          <a:xfrm>
            <a:off x="3203848" y="3356992"/>
            <a:ext cx="2520279" cy="2520280"/>
          </a:xfrm>
          <a:prstGeom prst="rect">
            <a:avLst/>
          </a:prstGeom>
          <a:noFill/>
        </p:spPr>
      </p:pic>
      <p:sp>
        <p:nvSpPr>
          <p:cNvPr id="12" name="11 CuadroTexto"/>
          <p:cNvSpPr txBox="1"/>
          <p:nvPr/>
        </p:nvSpPr>
        <p:spPr>
          <a:xfrm>
            <a:off x="1151619" y="2222281"/>
            <a:ext cx="6264696" cy="584775"/>
          </a:xfrm>
          <a:prstGeom prst="rect">
            <a:avLst/>
          </a:prstGeom>
          <a:noFill/>
        </p:spPr>
        <p:txBody>
          <a:bodyPr wrap="square" rtlCol="0">
            <a:spAutoFit/>
          </a:bodyPr>
          <a:lstStyle/>
          <a:p>
            <a:pPr>
              <a:buClr>
                <a:schemeClr val="tx2">
                  <a:lumMod val="75000"/>
                </a:schemeClr>
              </a:buClr>
              <a:buFont typeface="Wingdings" pitchFamily="2" charset="2"/>
              <a:buChar char="v"/>
            </a:pPr>
            <a:r>
              <a:rPr lang="es-MX" sz="3200" b="1" dirty="0"/>
              <a:t>Correo postal</a:t>
            </a:r>
          </a:p>
        </p:txBody>
      </p:sp>
      <p:pic>
        <p:nvPicPr>
          <p:cNvPr id="63494" name="Picture 6" descr="Resultado de imagen para correo postal mexico"/>
          <p:cNvPicPr>
            <a:picLocks noChangeAspect="1" noChangeArrowheads="1"/>
          </p:cNvPicPr>
          <p:nvPr/>
        </p:nvPicPr>
        <p:blipFill>
          <a:blip r:embed="rId5" cstate="print"/>
          <a:srcRect/>
          <a:stretch>
            <a:fillRect/>
          </a:stretch>
        </p:blipFill>
        <p:spPr bwMode="auto">
          <a:xfrm>
            <a:off x="3610367" y="3638812"/>
            <a:ext cx="2935008" cy="2016224"/>
          </a:xfrm>
          <a:prstGeom prst="rect">
            <a:avLst/>
          </a:prstGeom>
          <a:noFill/>
        </p:spPr>
      </p:pic>
      <p:sp>
        <p:nvSpPr>
          <p:cNvPr id="14" name="13 CuadroTexto"/>
          <p:cNvSpPr txBox="1"/>
          <p:nvPr/>
        </p:nvSpPr>
        <p:spPr>
          <a:xfrm>
            <a:off x="1161704" y="2208268"/>
            <a:ext cx="5976664" cy="584775"/>
          </a:xfrm>
          <a:prstGeom prst="rect">
            <a:avLst/>
          </a:prstGeom>
          <a:noFill/>
        </p:spPr>
        <p:txBody>
          <a:bodyPr wrap="square" rtlCol="0">
            <a:spAutoFit/>
          </a:bodyPr>
          <a:lstStyle/>
          <a:p>
            <a:pPr>
              <a:buClr>
                <a:schemeClr val="tx2">
                  <a:lumMod val="75000"/>
                </a:schemeClr>
              </a:buClr>
              <a:buFont typeface="Wingdings" pitchFamily="2" charset="2"/>
              <a:buChar char="v"/>
            </a:pPr>
            <a:r>
              <a:rPr lang="es-MX" sz="3200" b="1" dirty="0"/>
              <a:t>Mensajería</a:t>
            </a:r>
          </a:p>
        </p:txBody>
      </p:sp>
      <p:pic>
        <p:nvPicPr>
          <p:cNvPr id="63496" name="Picture 8" descr="Resultado de imagen para delivery"/>
          <p:cNvPicPr>
            <a:picLocks noChangeAspect="1" noChangeArrowheads="1"/>
          </p:cNvPicPr>
          <p:nvPr/>
        </p:nvPicPr>
        <p:blipFill>
          <a:blip r:embed="rId6" cstate="print"/>
          <a:srcRect/>
          <a:stretch>
            <a:fillRect/>
          </a:stretch>
        </p:blipFill>
        <p:spPr bwMode="auto">
          <a:xfrm>
            <a:off x="3131839" y="3723433"/>
            <a:ext cx="3024336" cy="2325646"/>
          </a:xfrm>
          <a:prstGeom prst="rect">
            <a:avLst/>
          </a:prstGeom>
          <a:noFill/>
        </p:spPr>
      </p:pic>
      <p:sp>
        <p:nvSpPr>
          <p:cNvPr id="16" name="15 CuadroTexto"/>
          <p:cNvSpPr txBox="1"/>
          <p:nvPr/>
        </p:nvSpPr>
        <p:spPr>
          <a:xfrm>
            <a:off x="1151619" y="2222282"/>
            <a:ext cx="6120680" cy="584775"/>
          </a:xfrm>
          <a:prstGeom prst="rect">
            <a:avLst/>
          </a:prstGeom>
          <a:noFill/>
        </p:spPr>
        <p:txBody>
          <a:bodyPr wrap="square" rtlCol="0">
            <a:spAutoFit/>
          </a:bodyPr>
          <a:lstStyle/>
          <a:p>
            <a:pPr>
              <a:buClr>
                <a:schemeClr val="tx2">
                  <a:lumMod val="75000"/>
                </a:schemeClr>
              </a:buClr>
              <a:buFont typeface="Wingdings" pitchFamily="2" charset="2"/>
              <a:buChar char="v"/>
            </a:pPr>
            <a:r>
              <a:rPr lang="es-MX" sz="3200" b="1" dirty="0"/>
              <a:t>Telégrafo</a:t>
            </a:r>
          </a:p>
        </p:txBody>
      </p:sp>
      <p:pic>
        <p:nvPicPr>
          <p:cNvPr id="63500" name="Picture 12" descr="Resultado de imagen para telegrafo animado"/>
          <p:cNvPicPr>
            <a:picLocks noChangeAspect="1" noChangeArrowheads="1"/>
          </p:cNvPicPr>
          <p:nvPr/>
        </p:nvPicPr>
        <p:blipFill>
          <a:blip r:embed="rId7" cstate="print"/>
          <a:srcRect l="15404" t="23265" r="15870" b="10448"/>
          <a:stretch>
            <a:fillRect/>
          </a:stretch>
        </p:blipFill>
        <p:spPr bwMode="auto">
          <a:xfrm>
            <a:off x="3305725" y="3667215"/>
            <a:ext cx="3182068" cy="2304256"/>
          </a:xfrm>
          <a:prstGeom prst="rect">
            <a:avLst/>
          </a:prstGeom>
          <a:noFill/>
        </p:spPr>
      </p:pic>
      <p:sp>
        <p:nvSpPr>
          <p:cNvPr id="19" name="18 CuadroTexto"/>
          <p:cNvSpPr txBox="1"/>
          <p:nvPr/>
        </p:nvSpPr>
        <p:spPr>
          <a:xfrm>
            <a:off x="1151619" y="2222283"/>
            <a:ext cx="6624736" cy="584775"/>
          </a:xfrm>
          <a:prstGeom prst="rect">
            <a:avLst/>
          </a:prstGeom>
          <a:noFill/>
        </p:spPr>
        <p:txBody>
          <a:bodyPr wrap="square" rtlCol="0">
            <a:spAutoFit/>
          </a:bodyPr>
          <a:lstStyle/>
          <a:p>
            <a:pPr>
              <a:buClr>
                <a:schemeClr val="tx2">
                  <a:lumMod val="75000"/>
                </a:schemeClr>
              </a:buClr>
              <a:buFont typeface="Wingdings" pitchFamily="2" charset="2"/>
              <a:buChar char="v"/>
            </a:pPr>
            <a:r>
              <a:rPr lang="es-MX" sz="3200" b="1" dirty="0"/>
              <a:t>Verbalmente</a:t>
            </a:r>
            <a:r>
              <a:rPr lang="es-MX" dirty="0"/>
              <a:t> </a:t>
            </a:r>
          </a:p>
        </p:txBody>
      </p:sp>
      <p:pic>
        <p:nvPicPr>
          <p:cNvPr id="63502" name="Picture 14" descr="Resultado de imagen para comunicaciÃ³n verbal"/>
          <p:cNvPicPr>
            <a:picLocks noChangeAspect="1" noChangeArrowheads="1"/>
          </p:cNvPicPr>
          <p:nvPr/>
        </p:nvPicPr>
        <p:blipFill>
          <a:blip r:embed="rId8" cstate="print"/>
          <a:srcRect/>
          <a:stretch>
            <a:fillRect/>
          </a:stretch>
        </p:blipFill>
        <p:spPr bwMode="auto">
          <a:xfrm>
            <a:off x="3255090" y="3645631"/>
            <a:ext cx="3416551" cy="2348879"/>
          </a:xfrm>
          <a:prstGeom prst="rect">
            <a:avLst/>
          </a:prstGeom>
          <a:noFill/>
        </p:spPr>
      </p:pic>
      <p:sp>
        <p:nvSpPr>
          <p:cNvPr id="21" name="20 CuadroTexto"/>
          <p:cNvSpPr txBox="1"/>
          <p:nvPr/>
        </p:nvSpPr>
        <p:spPr>
          <a:xfrm>
            <a:off x="1161704" y="2243464"/>
            <a:ext cx="6624736" cy="954107"/>
          </a:xfrm>
          <a:prstGeom prst="rect">
            <a:avLst/>
          </a:prstGeom>
          <a:noFill/>
        </p:spPr>
        <p:txBody>
          <a:bodyPr wrap="square" rtlCol="0">
            <a:spAutoFit/>
          </a:bodyPr>
          <a:lstStyle/>
          <a:p>
            <a:pPr>
              <a:buClr>
                <a:schemeClr val="tx2">
                  <a:lumMod val="75000"/>
                </a:schemeClr>
              </a:buClr>
              <a:buFont typeface="Wingdings" pitchFamily="2" charset="2"/>
              <a:buChar char="v"/>
            </a:pPr>
            <a:r>
              <a:rPr lang="es-MX" sz="2800" b="1" dirty="0"/>
              <a:t>Cualquier medio aprobado por el Sistema Nacional.</a:t>
            </a:r>
            <a:r>
              <a:rPr lang="es-ES_tradnl" sz="2800" b="1" dirty="0">
                <a:solidFill>
                  <a:schemeClr val="bg1"/>
                </a:solidFill>
              </a:rPr>
              <a:t> </a:t>
            </a:r>
            <a:endParaRPr lang="es-MX" sz="2800" b="1" dirty="0"/>
          </a:p>
        </p:txBody>
      </p:sp>
      <p:pic>
        <p:nvPicPr>
          <p:cNvPr id="63504" name="Picture 16" descr="Resultado de imagen para sistema nacional de transparencia"/>
          <p:cNvPicPr>
            <a:picLocks noChangeAspect="1" noChangeArrowheads="1"/>
          </p:cNvPicPr>
          <p:nvPr/>
        </p:nvPicPr>
        <p:blipFill>
          <a:blip r:embed="rId9" cstate="print"/>
          <a:srcRect/>
          <a:stretch>
            <a:fillRect/>
          </a:stretch>
        </p:blipFill>
        <p:spPr bwMode="auto">
          <a:xfrm>
            <a:off x="2296300" y="3981377"/>
            <a:ext cx="5334130"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wipe(down)">
                                      <p:cBhvr>
                                        <p:cTn id="12" dur="500"/>
                                        <p:tgtEl>
                                          <p:spTgt spid="63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63490"/>
                                        </p:tgtEl>
                                      </p:cBhvr>
                                    </p:animEffect>
                                    <p:set>
                                      <p:cBhvr>
                                        <p:cTn id="22" dur="1" fill="hold">
                                          <p:stCondLst>
                                            <p:cond delay="499"/>
                                          </p:stCondLst>
                                        </p:cTn>
                                        <p:tgtEl>
                                          <p:spTgt spid="634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7">
                                            <p:txEl>
                                              <p:pRg st="0" end="0"/>
                                            </p:txEl>
                                          </p:spTgt>
                                        </p:tgtEl>
                                      </p:cBhvr>
                                    </p:animEffect>
                                    <p:set>
                                      <p:cBhvr>
                                        <p:cTn id="37"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3492"/>
                                        </p:tgtEl>
                                        <p:attrNameLst>
                                          <p:attrName>style.visibility</p:attrName>
                                        </p:attrNameLst>
                                      </p:cBhvr>
                                      <p:to>
                                        <p:strVal val="visible"/>
                                      </p:to>
                                    </p:set>
                                    <p:animEffect transition="in" filter="wipe(down)">
                                      <p:cBhvr>
                                        <p:cTn id="52" dur="500"/>
                                        <p:tgtEl>
                                          <p:spTgt spid="6349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63492"/>
                                        </p:tgtEl>
                                      </p:cBhvr>
                                    </p:animEffect>
                                    <p:set>
                                      <p:cBhvr>
                                        <p:cTn id="62" dur="1" fill="hold">
                                          <p:stCondLst>
                                            <p:cond delay="499"/>
                                          </p:stCondLst>
                                        </p:cTn>
                                        <p:tgtEl>
                                          <p:spTgt spid="6349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wipe(down)">
                                      <p:cBhvr>
                                        <p:cTn id="67" dur="5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3494"/>
                                        </p:tgtEl>
                                        <p:attrNameLst>
                                          <p:attrName>style.visibility</p:attrName>
                                        </p:attrNameLst>
                                      </p:cBhvr>
                                      <p:to>
                                        <p:strVal val="visible"/>
                                      </p:to>
                                    </p:set>
                                    <p:animEffect transition="in" filter="wipe(down)">
                                      <p:cBhvr>
                                        <p:cTn id="72" dur="500"/>
                                        <p:tgtEl>
                                          <p:spTgt spid="6349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nodeType="clickEffect">
                                  <p:stCondLst>
                                    <p:cond delay="0"/>
                                  </p:stCondLst>
                                  <p:childTnLst>
                                    <p:animEffect transition="out" filter="wipe(down)">
                                      <p:cBhvr>
                                        <p:cTn id="76" dur="500"/>
                                        <p:tgtEl>
                                          <p:spTgt spid="12">
                                            <p:txEl>
                                              <p:pRg st="0" end="0"/>
                                            </p:txEl>
                                          </p:spTgt>
                                        </p:tgtEl>
                                      </p:cBhvr>
                                    </p:animEffect>
                                    <p:set>
                                      <p:cBhvr>
                                        <p:cTn id="77"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nodeType="clickEffect">
                                  <p:stCondLst>
                                    <p:cond delay="0"/>
                                  </p:stCondLst>
                                  <p:childTnLst>
                                    <p:animEffect transition="out" filter="wipe(down)">
                                      <p:cBhvr>
                                        <p:cTn id="81" dur="500"/>
                                        <p:tgtEl>
                                          <p:spTgt spid="63494"/>
                                        </p:tgtEl>
                                      </p:cBhvr>
                                    </p:animEffect>
                                    <p:set>
                                      <p:cBhvr>
                                        <p:cTn id="82" dur="1" fill="hold">
                                          <p:stCondLst>
                                            <p:cond delay="499"/>
                                          </p:stCondLst>
                                        </p:cTn>
                                        <p:tgtEl>
                                          <p:spTgt spid="6349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63496"/>
                                        </p:tgtEl>
                                        <p:attrNameLst>
                                          <p:attrName>style.visibility</p:attrName>
                                        </p:attrNameLst>
                                      </p:cBhvr>
                                      <p:to>
                                        <p:strVal val="visible"/>
                                      </p:to>
                                    </p:set>
                                    <p:animEffect transition="in" filter="wipe(down)">
                                      <p:cBhvr>
                                        <p:cTn id="92" dur="500"/>
                                        <p:tgtEl>
                                          <p:spTgt spid="634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4" fill="hold" grpId="1" nodeType="clickEffect">
                                  <p:stCondLst>
                                    <p:cond delay="0"/>
                                  </p:stCondLst>
                                  <p:childTnLst>
                                    <p:animEffect transition="out" filter="wipe(down)">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63496"/>
                                        </p:tgtEl>
                                      </p:cBhvr>
                                    </p:animEffect>
                                    <p:set>
                                      <p:cBhvr>
                                        <p:cTn id="102" dur="1" fill="hold">
                                          <p:stCondLst>
                                            <p:cond delay="499"/>
                                          </p:stCondLst>
                                        </p:cTn>
                                        <p:tgtEl>
                                          <p:spTgt spid="6349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63500"/>
                                        </p:tgtEl>
                                        <p:attrNameLst>
                                          <p:attrName>style.visibility</p:attrName>
                                        </p:attrNameLst>
                                      </p:cBhvr>
                                      <p:to>
                                        <p:strVal val="visible"/>
                                      </p:to>
                                    </p:set>
                                    <p:animEffect transition="in" filter="wipe(down)">
                                      <p:cBhvr>
                                        <p:cTn id="112" dur="500"/>
                                        <p:tgtEl>
                                          <p:spTgt spid="6350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xit" presetSubtype="4" fill="hold" grpId="1" nodeType="clickEffect">
                                  <p:stCondLst>
                                    <p:cond delay="0"/>
                                  </p:stCondLst>
                                  <p:childTnLst>
                                    <p:animEffect transition="out" filter="wipe(down)">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xit" presetSubtype="4" fill="hold" nodeType="clickEffect">
                                  <p:stCondLst>
                                    <p:cond delay="0"/>
                                  </p:stCondLst>
                                  <p:childTnLst>
                                    <p:animEffect transition="out" filter="wipe(down)">
                                      <p:cBhvr>
                                        <p:cTn id="121" dur="500"/>
                                        <p:tgtEl>
                                          <p:spTgt spid="63500"/>
                                        </p:tgtEl>
                                      </p:cBhvr>
                                    </p:animEffect>
                                    <p:set>
                                      <p:cBhvr>
                                        <p:cTn id="122" dur="1" fill="hold">
                                          <p:stCondLst>
                                            <p:cond delay="499"/>
                                          </p:stCondLst>
                                        </p:cTn>
                                        <p:tgtEl>
                                          <p:spTgt spid="6350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wipe(down)">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63502"/>
                                        </p:tgtEl>
                                        <p:attrNameLst>
                                          <p:attrName>style.visibility</p:attrName>
                                        </p:attrNameLst>
                                      </p:cBhvr>
                                      <p:to>
                                        <p:strVal val="visible"/>
                                      </p:to>
                                    </p:set>
                                    <p:animEffect transition="in" filter="wipe(down)">
                                      <p:cBhvr>
                                        <p:cTn id="132" dur="500"/>
                                        <p:tgtEl>
                                          <p:spTgt spid="6350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xit" presetSubtype="4" fill="hold" grpId="1" nodeType="clickEffect">
                                  <p:stCondLst>
                                    <p:cond delay="0"/>
                                  </p:stCondLst>
                                  <p:childTnLst>
                                    <p:animEffect transition="out" filter="wipe(down)">
                                      <p:cBhvr>
                                        <p:cTn id="136" dur="500"/>
                                        <p:tgtEl>
                                          <p:spTgt spid="19"/>
                                        </p:tgtEl>
                                      </p:cBhvr>
                                    </p:animEffect>
                                    <p:set>
                                      <p:cBhvr>
                                        <p:cTn id="137" dur="1" fill="hold">
                                          <p:stCondLst>
                                            <p:cond delay="499"/>
                                          </p:stCondLst>
                                        </p:cTn>
                                        <p:tgtEl>
                                          <p:spTgt spid="19"/>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2" presetClass="exit" presetSubtype="4" fill="hold" nodeType="clickEffect">
                                  <p:stCondLst>
                                    <p:cond delay="0"/>
                                  </p:stCondLst>
                                  <p:childTnLst>
                                    <p:animEffect transition="out" filter="wipe(down)">
                                      <p:cBhvr>
                                        <p:cTn id="141" dur="500"/>
                                        <p:tgtEl>
                                          <p:spTgt spid="63502"/>
                                        </p:tgtEl>
                                      </p:cBhvr>
                                    </p:animEffect>
                                    <p:set>
                                      <p:cBhvr>
                                        <p:cTn id="142" dur="1" fill="hold">
                                          <p:stCondLst>
                                            <p:cond delay="499"/>
                                          </p:stCondLst>
                                        </p:cTn>
                                        <p:tgtEl>
                                          <p:spTgt spid="6350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wipe(down)">
                                      <p:cBhvr>
                                        <p:cTn id="147" dur="50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63504"/>
                                        </p:tgtEl>
                                        <p:attrNameLst>
                                          <p:attrName>style.visibility</p:attrName>
                                        </p:attrNameLst>
                                      </p:cBhvr>
                                      <p:to>
                                        <p:strVal val="visible"/>
                                      </p:to>
                                    </p:set>
                                    <p:animEffect transition="in" filter="wipe(down)">
                                      <p:cBhvr>
                                        <p:cTn id="152" dur="5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p:bldP spid="10" grpId="1"/>
      <p:bldP spid="12" grpId="0" build="allAtOnce"/>
      <p:bldP spid="14" grpId="0"/>
      <p:bldP spid="14" grpId="1"/>
      <p:bldP spid="16" grpId="0"/>
      <p:bldP spid="16" grpId="1"/>
      <p:bldP spid="19" grpId="0"/>
      <p:bldP spid="19" grpId="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539552" y="2204864"/>
            <a:ext cx="8064896" cy="3744416"/>
          </a:xfrm>
          <a:ln>
            <a:headEnd/>
            <a:tailEnd/>
          </a:ln>
        </p:spPr>
        <p:style>
          <a:lnRef idx="2">
            <a:schemeClr val="accent3"/>
          </a:lnRef>
          <a:fillRef idx="1">
            <a:schemeClr val="lt1"/>
          </a:fillRef>
          <a:effectRef idx="0">
            <a:schemeClr val="accent3"/>
          </a:effectRef>
          <a:fontRef idx="minor">
            <a:schemeClr val="dk1"/>
          </a:fontRef>
        </p:style>
        <p:txBody>
          <a:bodyPr>
            <a:normAutofit/>
          </a:bodyPr>
          <a:lstStyle/>
          <a:p>
            <a:pPr algn="just" eaLnBrk="1" hangingPunct="1">
              <a:defRPr/>
            </a:pPr>
            <a:r>
              <a:rPr lang="es-MX" sz="2800" dirty="0"/>
              <a:t>Cuando la solicitud se realice a través de la Plataforma Nacional de Transparencia, el folio de ésta se asignara de manera automática, pero en los demás casos la unidad de transparencia deberá de registrar y capturar la solicitud en la Plataforma, entregando a la persona solicitante el acuse de recibo donde se indique el folio y la fecha de recepción. </a:t>
            </a:r>
          </a:p>
        </p:txBody>
      </p:sp>
      <p:sp>
        <p:nvSpPr>
          <p:cNvPr id="6" name="5 CuadroTexto"/>
          <p:cNvSpPr txBox="1"/>
          <p:nvPr/>
        </p:nvSpPr>
        <p:spPr>
          <a:xfrm>
            <a:off x="791580" y="1124744"/>
            <a:ext cx="8424936" cy="502908"/>
          </a:xfrm>
          <a:prstGeom prst="rect">
            <a:avLst/>
          </a:prstGeom>
          <a:noFill/>
        </p:spPr>
        <p:txBody>
          <a:bodyPr wrap="square" lIns="71323" tIns="35662" rIns="71323" bIns="35662">
            <a:spAutoFit/>
          </a:bodyPr>
          <a:lstStyle/>
          <a:p>
            <a:pPr>
              <a:defRPr/>
            </a:pPr>
            <a:r>
              <a:rPr lang="es-ES_tradnl" sz="2800" b="1" dirty="0">
                <a:solidFill>
                  <a:schemeClr val="tx2">
                    <a:lumMod val="75000"/>
                  </a:schemeClr>
                </a:solidFill>
                <a:latin typeface="+mj-lt"/>
              </a:rPr>
              <a:t>Del procedimiento de acceso a la información.</a:t>
            </a:r>
            <a:endParaRPr lang="es-MX" sz="2800" b="1" dirty="0">
              <a:solidFill>
                <a:schemeClr val="tx2">
                  <a:lumMod val="75000"/>
                </a:schemeClr>
              </a:solidFill>
              <a:latin typeface="+mj-lt"/>
            </a:endParaRPr>
          </a:p>
        </p:txBody>
      </p:sp>
    </p:spTree>
    <p:extLst>
      <p:ext uri="{BB962C8B-B14F-4D97-AF65-F5344CB8AC3E}">
        <p14:creationId xmlns:p14="http://schemas.microsoft.com/office/powerpoint/2010/main" val="532323667"/>
      </p:ext>
    </p:extLst>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647564" y="3140968"/>
            <a:ext cx="7992888" cy="2088232"/>
          </a:xfrm>
          <a:ln>
            <a:headEnd/>
            <a:tailEnd/>
          </a:ln>
        </p:spPr>
        <p:style>
          <a:lnRef idx="2">
            <a:schemeClr val="accent3"/>
          </a:lnRef>
          <a:fillRef idx="1">
            <a:schemeClr val="lt1"/>
          </a:fillRef>
          <a:effectRef idx="0">
            <a:schemeClr val="accent3"/>
          </a:effectRef>
          <a:fontRef idx="minor">
            <a:schemeClr val="dk1"/>
          </a:fontRef>
        </p:style>
        <p:txBody>
          <a:bodyPr>
            <a:normAutofit/>
          </a:bodyPr>
          <a:lstStyle/>
          <a:p>
            <a:pPr algn="just" eaLnBrk="1" hangingPunct="1">
              <a:defRPr/>
            </a:pPr>
            <a:r>
              <a:rPr lang="es-MX" sz="2400" dirty="0"/>
              <a:t>En el caso de que la solicitud se presente por otros medios, el personal habilitado para ello deberá de registrar la solicitud el mismo día de su recepción, asimismo enviar el acuse de recibo al solicitante en un plazo no mayor a 5 días.</a:t>
            </a:r>
          </a:p>
        </p:txBody>
      </p:sp>
      <p:sp>
        <p:nvSpPr>
          <p:cNvPr id="6" name="5 CuadroTexto"/>
          <p:cNvSpPr txBox="1"/>
          <p:nvPr/>
        </p:nvSpPr>
        <p:spPr>
          <a:xfrm>
            <a:off x="899592" y="1390245"/>
            <a:ext cx="7488832" cy="1364682"/>
          </a:xfrm>
          <a:prstGeom prst="rect">
            <a:avLst/>
          </a:prstGeom>
          <a:noFill/>
        </p:spPr>
        <p:txBody>
          <a:bodyPr wrap="square" lIns="71323" tIns="35662" rIns="71323" bIns="35662">
            <a:spAutoFit/>
          </a:bodyPr>
          <a:lstStyle/>
          <a:p>
            <a:pPr>
              <a:defRPr/>
            </a:pPr>
            <a:r>
              <a:rPr lang="es-ES_tradnl" sz="2800" b="1" dirty="0">
                <a:solidFill>
                  <a:schemeClr val="tx2">
                    <a:lumMod val="75000"/>
                  </a:schemeClr>
                </a:solidFill>
                <a:latin typeface="+mj-lt"/>
              </a:rPr>
              <a:t>Lineamientos para la implementación y Operación de la PNT; cuadragésimo noveno.</a:t>
            </a:r>
            <a:endParaRPr lang="es-MX" sz="2800" dirty="0">
              <a:solidFill>
                <a:schemeClr val="tx2">
                  <a:lumMod val="75000"/>
                </a:schemeClr>
              </a:solidFill>
              <a:latin typeface="+mj-lt"/>
            </a:endParaRPr>
          </a:p>
        </p:txBody>
      </p:sp>
    </p:spTree>
    <p:extLst>
      <p:ext uri="{BB962C8B-B14F-4D97-AF65-F5344CB8AC3E}">
        <p14:creationId xmlns:p14="http://schemas.microsoft.com/office/powerpoint/2010/main" val="532323667"/>
      </p:ext>
    </p:extLst>
  </p:cSld>
  <p:clrMapOvr>
    <a:masterClrMapping/>
  </p:clrMapOvr>
  <p:transition>
    <p:spli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3204</TotalTime>
  <Words>2685</Words>
  <Application>Microsoft Office PowerPoint</Application>
  <PresentationFormat>Presentación en pantalla (4:3)</PresentationFormat>
  <Paragraphs>188</Paragraphs>
  <Slides>57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Calibri</vt:lpstr>
      <vt:lpstr>Wingdings</vt:lpstr>
      <vt:lpstr>Tema de Office</vt:lpstr>
      <vt:lpstr>Presentación de PowerPoint</vt:lpstr>
      <vt:lpstr>SOLICITUDES DE INFORMACIÓN Y RECURSO DE REVISIÓN</vt:lpstr>
      <vt:lpstr>Presentación de PowerPoint</vt:lpstr>
      <vt:lpstr>¿QUÉ ES UNA SOLICITUD DE INFORMACIÓN?</vt:lpstr>
      <vt:lpstr>¿QUIÉN LA PUEDE PRESENTAR?</vt:lpstr>
      <vt:lpstr>Presentación de PowerPoint</vt:lpstr>
      <vt:lpstr> ¿CÓMO SE PUEDEN PRESENTAR LAS SOLICITUDES DE INFORMACIÓN?</vt:lpstr>
      <vt:lpstr>Presentación de PowerPoint</vt:lpstr>
      <vt:lpstr>Presentación de PowerPoint</vt:lpstr>
      <vt:lpstr>Trámite para atender una solicitud de acceso a la información </vt:lpstr>
      <vt:lpstr>Presentación de PowerPoint</vt:lpstr>
      <vt:lpstr>REQUISITOS DE LA SOLICITUD</vt:lpstr>
      <vt:lpstr>Artículo 150</vt:lpstr>
      <vt:lpstr>TÉRMINOS Y PLAZOS PARA EL ESTADO DE NUEVO LEÓN  </vt:lpstr>
      <vt:lpstr>TÉRMINOS Y PLAZOS PARA EL ESTADO DE N.L. </vt:lpstr>
      <vt:lpstr>RECURSO DE REVISIÓN</vt:lpstr>
      <vt:lpstr>   ¿QUÉ ES EL RECURSO DE REVISIÓN? </vt:lpstr>
      <vt:lpstr>                RECURSO DE REVISIÓN </vt:lpstr>
      <vt:lpstr>Artículo 168</vt:lpstr>
      <vt:lpstr>FRACCIÓN I: LA CLASIFICACIÓN DE LA INFORMACIÓN  </vt:lpstr>
      <vt:lpstr>¿CUÁNDO SE CLASIFICARÁ COMO RESERVADA LA INFORMACIÓN? </vt:lpstr>
      <vt:lpstr>¿CUÁNTO TIEMPO DURARÁ LA RESERVA DE ESTA INFORMACIÓN? </vt:lpstr>
      <vt:lpstr>EJEMPLOS INFORMACIÓN RESERVADA  </vt:lpstr>
      <vt:lpstr>¿CUÁNDO SE CLASIFICARÁ COMO CONFIDENCIAL LA INFORMACIÓN?  </vt:lpstr>
      <vt:lpstr>¿CUÁNTO TIEMPO DURARÁ LA CONFIDENCIALIDAD DE ESTA INFORMACIÓN?  </vt:lpstr>
      <vt:lpstr>EJEMPLOS INFORMACIÓN CONFIDENCIAL  </vt:lpstr>
      <vt:lpstr>FRACCIÓN II: LA DECLARACIÓN DE INEXISTENCIA DE LA INFORMACIÓN   </vt:lpstr>
      <vt:lpstr>¿QUÉ ES LA INEXISTENCIA? </vt:lpstr>
      <vt:lpstr>EJEMPLOS DE INFORMACIÓN INEXISTENTE </vt:lpstr>
      <vt:lpstr>FRACCIÓN III: LA DECLARACIÓN DE INCOMPETENCIA POR EL SUJETO OBLIGADO    </vt:lpstr>
      <vt:lpstr>¿QUÉ ES LA INCOMPETENCIA? </vt:lpstr>
      <vt:lpstr>EJEMPLO DE INCOMPETENCIA </vt:lpstr>
      <vt:lpstr>FRACCIÓN IV: LA ENTREGA DE INFORMACIÓN INCOMPLETA     </vt:lpstr>
      <vt:lpstr>    ¿CUÁNDO SE DA LA ENTREGA DE INFORMACIÓN INCOMPLETA? </vt:lpstr>
      <vt:lpstr>EJEMPLO DE ENTREGA DE INFORMACIÓN INCOMPLETA </vt:lpstr>
      <vt:lpstr>FRACCIÓN V: LA ENTREGA DE INFORMACIÓN QUE NO CORRESPONDA CON LO SOLICITADO      </vt:lpstr>
      <vt:lpstr>EJEMPLO DE ENTREGA DE INFORMACIÓN QUE NO CORRESPONDA CON LO SOLICITADO </vt:lpstr>
      <vt:lpstr>FRACCIÓN VI: LA FALTA DE RESPUESTA A UNA SOLICITUD DE ACCESO A LA INFORMACIÓN DENTRO DE LOS PLAZOS ESTABLECIDOS EN LA LEY, SIEMPRE Y CUANDO SE INCONFORME CON EL CONTENIDO DE LA RESPUESTA;       (REFORMADA, P.O. 20 DE AGOSTO DE 2021)</vt:lpstr>
      <vt:lpstr> FRACCIÓN VII: LA NOTIFICACIÓN, ENTREGA O PUESTA A DISPOSICIÓN DE INFORMACIÓN EN UNA MODALIDAD O FORMATO DISTINTO AL SOLICITADO.</vt:lpstr>
      <vt:lpstr>EJEMPLO DE ENTREGA O NOTIFICACIÓN DE INFORMACIÓN EN UNA MODALIDAD DISTINTA </vt:lpstr>
      <vt:lpstr>FRACCIÓN VIII: LA ENTREGA DE INFORMACIÓN EN UN FORMATO INCOMPRENSIBLE Y/O NO ACCESIBLE PARA EL SOLICITANTE </vt:lpstr>
      <vt:lpstr>EJEMPLO DE FORMATO INCOMPRENSIBLE </vt:lpstr>
      <vt:lpstr>FRACCIÓN IX: LOS COSTOS O TIEMPOS DE ENTREGA DE LA INFORMACIÓN  </vt:lpstr>
      <vt:lpstr>Presentación de PowerPoint</vt:lpstr>
      <vt:lpstr> </vt:lpstr>
      <vt:lpstr>FRACCIÓN X: LA FALTA DE TRÁMITE A UNA SOLICITUD  </vt:lpstr>
      <vt:lpstr>EJEMPLO DE FALTA DE TRÁMITE A UNA SOLICITUD </vt:lpstr>
      <vt:lpstr>FRACCIÓN XI: LA NEGATIVA A PERMITIR LA CONSULTA DIRECTA DE LA INFORMACIÓN</vt:lpstr>
      <vt:lpstr>EJEMPLO DE NEGATIVA A CONSULTA DIRECTA DE INFORMACIÓN </vt:lpstr>
      <vt:lpstr>FRACCIÓN XII: LA FALTA, DEFICIENCIA O INSUFICIENCIA DE LA FUNDAMENTACIÓN Y/O MOTIVACIÓN EN LA RESPUESTA  (REFORMADA, P.O. 20 DE AGOSTO DE 2021)</vt:lpstr>
      <vt:lpstr>EJEMPLO FALTA DE FUNDAMENTACIÓN EN LA RESPUESTA </vt:lpstr>
      <vt:lpstr>FRACCIÓN XIII: LA ORIENTACIÓN A UN TRAMITE ESPECÍFICO (REFORMADA, P.O. 20 DE AGOSTO DE 2021)</vt:lpstr>
      <vt:lpstr>EJEMPLO DE FALTA DE ORIENTACIÓN A UN TRÁMITE ESPECÍFICO</vt:lpstr>
      <vt:lpstr>FRACCIÓN XIV. LA FALTA DE RESPUESTA A UNA SOLICITUD DE ACCESO A LA INFORMACIÓN.  (ADICIONADA, P.O. 20 DE AGOSTO DE 2021)</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ctainl</dc:creator>
  <cp:lastModifiedBy>Coordinación de Capacitación Sujetos Obligados</cp:lastModifiedBy>
  <cp:revision>157</cp:revision>
  <cp:lastPrinted>2022-07-05T16:58:38Z</cp:lastPrinted>
  <dcterms:created xsi:type="dcterms:W3CDTF">2019-06-19T17:32:40Z</dcterms:created>
  <dcterms:modified xsi:type="dcterms:W3CDTF">2023-05-26T20:07:47Z</dcterms:modified>
</cp:coreProperties>
</file>