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8" r:id="rId3"/>
    <p:sldId id="344" r:id="rId4"/>
    <p:sldId id="345" r:id="rId5"/>
    <p:sldId id="297" r:id="rId6"/>
    <p:sldId id="292" r:id="rId7"/>
    <p:sldId id="293" r:id="rId8"/>
    <p:sldId id="258" r:id="rId9"/>
    <p:sldId id="262" r:id="rId10"/>
    <p:sldId id="263" r:id="rId11"/>
    <p:sldId id="264" r:id="rId12"/>
    <p:sldId id="265" r:id="rId13"/>
    <p:sldId id="261" r:id="rId14"/>
    <p:sldId id="266" r:id="rId15"/>
    <p:sldId id="296" r:id="rId16"/>
    <p:sldId id="30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5" r:id="rId30"/>
    <p:sldId id="303" r:id="rId31"/>
    <p:sldId id="280" r:id="rId32"/>
    <p:sldId id="281" r:id="rId33"/>
    <p:sldId id="282" r:id="rId34"/>
    <p:sldId id="283" r:id="rId35"/>
    <p:sldId id="294" r:id="rId36"/>
    <p:sldId id="284" r:id="rId37"/>
    <p:sldId id="285" r:id="rId38"/>
    <p:sldId id="287" r:id="rId39"/>
    <p:sldId id="288" r:id="rId40"/>
    <p:sldId id="290" r:id="rId41"/>
    <p:sldId id="291" r:id="rId42"/>
    <p:sldId id="309" r:id="rId43"/>
    <p:sldId id="310" r:id="rId44"/>
    <p:sldId id="311" r:id="rId45"/>
    <p:sldId id="322" r:id="rId46"/>
    <p:sldId id="324" r:id="rId47"/>
    <p:sldId id="326" r:id="rId48"/>
    <p:sldId id="327" r:id="rId49"/>
    <p:sldId id="317" r:id="rId50"/>
    <p:sldId id="318" r:id="rId51"/>
    <p:sldId id="319" r:id="rId52"/>
    <p:sldId id="320" r:id="rId53"/>
    <p:sldId id="321" r:id="rId54"/>
    <p:sldId id="328" r:id="rId55"/>
    <p:sldId id="330" r:id="rId56"/>
    <p:sldId id="329" r:id="rId57"/>
    <p:sldId id="331" r:id="rId58"/>
    <p:sldId id="332" r:id="rId59"/>
    <p:sldId id="333" r:id="rId60"/>
    <p:sldId id="335" r:id="rId61"/>
    <p:sldId id="334" r:id="rId62"/>
    <p:sldId id="336" r:id="rId63"/>
    <p:sldId id="337" r:id="rId64"/>
    <p:sldId id="338" r:id="rId65"/>
    <p:sldId id="339" r:id="rId66"/>
    <p:sldId id="340" r:id="rId67"/>
    <p:sldId id="342" r:id="rId68"/>
    <p:sldId id="341" r:id="rId69"/>
    <p:sldId id="306" r:id="rId7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>
        <p:scale>
          <a:sx n="90" d="100"/>
          <a:sy n="90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33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76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88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5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4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75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63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1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3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7CB7-D0BF-4970-8D0E-67E34FB5000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065A-9ADE-44BE-A50D-E0FC047F2D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8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@infonl.m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fonl.mx/proteccion-de-datos-personales/avisos-de-privacida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Marcador de contenido 4"/>
          <p:cNvSpPr txBox="1">
            <a:spLocks/>
          </p:cNvSpPr>
          <p:nvPr/>
        </p:nvSpPr>
        <p:spPr>
          <a:xfrm>
            <a:off x="605589" y="1423105"/>
            <a:ext cx="10515600" cy="1792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SOLICITUDES DE INFORMACIÓN</a:t>
            </a:r>
          </a:p>
          <a:p>
            <a:pPr marL="0" indent="0" algn="ctr">
              <a:buNone/>
            </a:pPr>
            <a:endParaRPr lang="es-MX" sz="4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212" t="32830" r="34648" b="48767"/>
          <a:stretch/>
        </p:blipFill>
        <p:spPr>
          <a:xfrm>
            <a:off x="4957010" y="2781354"/>
            <a:ext cx="1812758" cy="205317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50631" y="4902000"/>
            <a:ext cx="349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SISAI</a:t>
            </a:r>
            <a:endParaRPr lang="es-MX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lataforma Nacional de Transpar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57" y="4740013"/>
            <a:ext cx="29432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" t="9363" b="43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10794124" y="1825625"/>
            <a:ext cx="735724" cy="1734207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AC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0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" t="9045" b="45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10669314" y="1825625"/>
            <a:ext cx="735724" cy="1734207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AC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3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557" b="3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19449" y="5029200"/>
            <a:ext cx="276225" cy="314325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5850625" y="5616575"/>
            <a:ext cx="2251880" cy="56038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4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931" b="4825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35974" y="2324101"/>
            <a:ext cx="6341375" cy="241935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7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821" t="15254" r="16388" b="5941"/>
          <a:stretch/>
        </p:blipFill>
        <p:spPr>
          <a:xfrm>
            <a:off x="2183641" y="0"/>
            <a:ext cx="7588156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83641" y="95693"/>
            <a:ext cx="7588156" cy="676230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635795" y="5316279"/>
            <a:ext cx="1190847" cy="6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4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55495" y="2000746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MX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 o turnado de solicitudes</a:t>
            </a:r>
          </a:p>
          <a:p>
            <a:pPr algn="just"/>
            <a:endParaRPr lang="es-MX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97" t="16561" r="2538" b="1503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249" b="40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0120" y="3657600"/>
            <a:ext cx="1807535" cy="343694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7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" t="8726" b="60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2015" y="4001294"/>
            <a:ext cx="1670581" cy="48084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7239502" y="6176963"/>
            <a:ext cx="1638684" cy="48084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409" b="4348"/>
          <a:stretch/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73349" y="787482"/>
            <a:ext cx="2282508" cy="48084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9643730" y="1414130"/>
            <a:ext cx="2371061" cy="37665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8240233" y="6311900"/>
            <a:ext cx="797442" cy="48084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4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6045"/>
          </a:xfrm>
          <a:prstGeom prst="rect">
            <a:avLst/>
          </a:prstGeom>
        </p:spPr>
      </p:pic>
      <p:sp>
        <p:nvSpPr>
          <p:cNvPr id="4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19352" y="469547"/>
            <a:ext cx="9953295" cy="6076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MX" sz="4800" b="1" baseline="30000" dirty="0">
                <a:solidFill>
                  <a:srgbClr val="15223C"/>
                </a:solidFill>
              </a:rPr>
              <a:t>A</a:t>
            </a:r>
            <a:r>
              <a:rPr lang="es-MX" sz="4800" b="1" baseline="30000" dirty="0" smtClean="0">
                <a:solidFill>
                  <a:srgbClr val="15223C"/>
                </a:solidFill>
              </a:rPr>
              <a:t>viso </a:t>
            </a:r>
            <a:r>
              <a:rPr lang="es-MX" sz="4800" b="1" baseline="30000" dirty="0">
                <a:solidFill>
                  <a:srgbClr val="15223C"/>
                </a:solidFill>
              </a:rPr>
              <a:t>de privacidad simplificado</a:t>
            </a:r>
            <a:endParaRPr sz="4800" baseline="300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b="1" dirty="0">
                <a:solidFill>
                  <a:srgbClr val="15223C"/>
                </a:solidFill>
              </a:rPr>
              <a:t>El Instituto Estatal de Transparencia, Acceso a la Información y Protección de Datos Personales, es el responsable</a:t>
            </a:r>
            <a:r>
              <a:rPr lang="es-MX" sz="1600" dirty="0">
                <a:solidFill>
                  <a:srgbClr val="15223C"/>
                </a:solidFill>
              </a:rPr>
              <a:t> del tratamiento de los datos personales que nos proporcione.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b="1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b="1" dirty="0">
                <a:solidFill>
                  <a:srgbClr val="15223C"/>
                </a:solidFill>
              </a:rPr>
              <a:t>Los datos personales que recabemos los utilizaremos para las siguientes finalidades: </a:t>
            </a:r>
            <a:r>
              <a:rPr lang="es-MX" sz="1600" dirty="0">
                <a:solidFill>
                  <a:srgbClr val="15223C"/>
                </a:solidFill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dirty="0">
                <a:solidFill>
                  <a:srgbClr val="15223C"/>
                </a:solidFill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1600" u="sng" dirty="0">
                <a:solidFill>
                  <a:srgbClr val="15223C"/>
                </a:solidFill>
                <a:hlinkClick r:id="rId3"/>
              </a:rPr>
              <a:t>ut@infonl.mx</a:t>
            </a:r>
            <a:r>
              <a:rPr lang="es-MX" sz="1600" dirty="0">
                <a:solidFill>
                  <a:srgbClr val="15223C"/>
                </a:solidFill>
              </a:rPr>
              <a:t>.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1600" dirty="0">
                <a:solidFill>
                  <a:srgbClr val="15223C"/>
                </a:solidFill>
              </a:rPr>
              <a:t>En caso de que exista un cambio en el aviso de privacidad, lo haremos de su conocimiento a través de la página </a:t>
            </a:r>
            <a:r>
              <a:rPr lang="es-ES" sz="1600" dirty="0">
                <a:solidFill>
                  <a:srgbClr val="15223C"/>
                </a:solidFill>
                <a:hlinkClick r:id="rId4"/>
              </a:rPr>
              <a:t>https://infonl.mx/proteccion-de-datos-personales/avisos-de-privacidad</a:t>
            </a:r>
            <a:r>
              <a:rPr lang="es-ES" sz="1600" dirty="0">
                <a:solidFill>
                  <a:srgbClr val="15223C"/>
                </a:solidFill>
              </a:rPr>
              <a:t> o bien, 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31032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" t="8090" b="5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37684" y="999460"/>
            <a:ext cx="425302" cy="83362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4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" t="9363" r="-179" b="4825"/>
          <a:stretch/>
        </p:blipFill>
        <p:spPr>
          <a:xfrm>
            <a:off x="10633" y="10633"/>
            <a:ext cx="12296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0" t="8090" b="5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446028" y="1427937"/>
            <a:ext cx="425302" cy="39768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682" b="5144"/>
          <a:stretch/>
        </p:blipFill>
        <p:spPr>
          <a:xfrm>
            <a:off x="0" y="-27295"/>
            <a:ext cx="12192000" cy="68852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52352" y="1342877"/>
            <a:ext cx="318977" cy="34781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646966" y="6176963"/>
            <a:ext cx="2509285" cy="43648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7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682" b="4508"/>
          <a:stretch/>
        </p:blipFill>
        <p:spPr>
          <a:xfrm>
            <a:off x="0" y="-16663"/>
            <a:ext cx="12192000" cy="68852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37683" y="999460"/>
            <a:ext cx="9973339" cy="83362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785728" y="2325023"/>
            <a:ext cx="6889899" cy="193863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0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522" b="4508"/>
          <a:stretch/>
        </p:blipFill>
        <p:spPr>
          <a:xfrm>
            <a:off x="0" y="0"/>
            <a:ext cx="12192000" cy="67965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38892" y="2339163"/>
            <a:ext cx="6730409" cy="55289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726" b="4508"/>
          <a:stretch/>
        </p:blipFill>
        <p:spPr>
          <a:xfrm>
            <a:off x="0" y="-95534"/>
            <a:ext cx="12192000" cy="69535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00670" y="2964421"/>
            <a:ext cx="6911163" cy="170327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5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30" t="9205" r="896" b="5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88150" y="3584482"/>
            <a:ext cx="2668772" cy="83362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2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9" t="8416" r="986" b="5537"/>
          <a:stretch/>
        </p:blipFill>
        <p:spPr>
          <a:xfrm>
            <a:off x="0" y="0"/>
            <a:ext cx="12188741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14532" y="2319207"/>
            <a:ext cx="3072808" cy="2380384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169069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a solicitudes</a:t>
            </a:r>
            <a:endParaRPr lang="es-MX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20684"/>
            <a:ext cx="10515600" cy="557705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capturar una solicitud de acceso a la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información?</a:t>
            </a:r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Recepción/turnado de solicitudes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una solicitud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prórroga al comité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Comité: ¿Cómo confirmar/modificar/revocar una prórroga?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visualizar la respuesta del comité?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 de prórroga al solicitante</a:t>
            </a:r>
          </a:p>
          <a:p>
            <a:pPr algn="just"/>
            <a:endParaRPr lang="es-MX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69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23" t="17801" r="2508" b="13264"/>
          <a:stretch/>
        </p:blipFill>
        <p:spPr>
          <a:xfrm>
            <a:off x="0" y="0"/>
            <a:ext cx="12192000" cy="66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310" b="6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222" y="3678865"/>
            <a:ext cx="1765005" cy="38277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38222" y="4391247"/>
            <a:ext cx="1765005" cy="53162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886" b="4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82095" y="711310"/>
            <a:ext cx="3455580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0441172" y="3130771"/>
            <a:ext cx="21265" cy="128174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6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682" b="5463"/>
          <a:stretch/>
        </p:blipFill>
        <p:spPr>
          <a:xfrm>
            <a:off x="0" y="17456"/>
            <a:ext cx="12192000" cy="68852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251405" y="5252484"/>
            <a:ext cx="1626781" cy="48909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7" t="9363" r="270" b="4667"/>
          <a:stretch/>
        </p:blipFill>
        <p:spPr>
          <a:xfrm>
            <a:off x="-28091" y="0"/>
            <a:ext cx="12248181" cy="691259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35667" y="839972"/>
            <a:ext cx="2892054" cy="30461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095153" y="2416064"/>
            <a:ext cx="1020726" cy="420802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979580" y="1956391"/>
            <a:ext cx="1112875" cy="466769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6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7" t="9363" r="270" b="4667"/>
          <a:stretch/>
        </p:blipFill>
        <p:spPr>
          <a:xfrm>
            <a:off x="-28091" y="0"/>
            <a:ext cx="12248181" cy="69125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84253" y="2508214"/>
            <a:ext cx="606054" cy="37868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045" b="4985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97574" y="594629"/>
            <a:ext cx="2892054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3402420" y="1027906"/>
            <a:ext cx="5507663" cy="1970475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2573081" y="3091509"/>
            <a:ext cx="2892054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6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363" b="4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03945" y="2306194"/>
            <a:ext cx="5769933" cy="52206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5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87" t="9522" b="45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54371" y="1257411"/>
            <a:ext cx="1169581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667693" y="3093004"/>
            <a:ext cx="2923954" cy="121318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7485322" y="4808297"/>
            <a:ext cx="552891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052" t="8726" r="7313" b="43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14131" y="4465675"/>
            <a:ext cx="9739422" cy="82934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6096000" y="5960324"/>
            <a:ext cx="825795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9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034" y="11785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una solicitud de información?</a:t>
            </a:r>
            <a:endParaRPr lang="es-MX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ensador, Pensando, Persona, Ocurrencia">
            <a:extLst>
              <a:ext uri="{FF2B5EF4-FFF2-40B4-BE49-F238E27FC236}">
                <a16:creationId xmlns:a16="http://schemas.microsoft.com/office/drawing/2014/main" id="{F3024B2F-A378-1BE6-8A39-B0C06BC31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/>
          <a:stretch/>
        </p:blipFill>
        <p:spPr bwMode="auto">
          <a:xfrm>
            <a:off x="4786398" y="2806263"/>
            <a:ext cx="2619203" cy="31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194" t="11114" r="8060" b="92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99862" y="2692418"/>
            <a:ext cx="3657598" cy="177325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636" r="1254" b="5463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69581" y="2564827"/>
            <a:ext cx="10184219" cy="43327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045"/>
            <a:ext cx="12192000" cy="70160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4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PRÓRROGA</a:t>
            </a:r>
            <a:endParaRPr lang="es-MX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0755" y="4327451"/>
            <a:ext cx="1743738" cy="53642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3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85731" y="5273750"/>
            <a:ext cx="3593803" cy="38277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55712" y="5996763"/>
            <a:ext cx="1807536" cy="496795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8210" y="2657068"/>
            <a:ext cx="3455580" cy="187240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45890" y="3062177"/>
            <a:ext cx="914398" cy="691115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6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6298" y="1690688"/>
            <a:ext cx="10407502" cy="55758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917" y="2562415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DE COMITÉ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4" name="Marcador de contenido 4"/>
          <p:cNvSpPr txBox="1">
            <a:spLocks/>
          </p:cNvSpPr>
          <p:nvPr/>
        </p:nvSpPr>
        <p:spPr>
          <a:xfrm>
            <a:off x="590989" y="2166144"/>
            <a:ext cx="10515600" cy="179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capturar una solicitud de acceso a la </a:t>
            </a:r>
            <a:r>
              <a:rPr lang="es-MX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pública?</a:t>
            </a:r>
            <a:endParaRPr lang="es-MX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0877" y="1441561"/>
            <a:ext cx="1233374" cy="112088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3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56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6960" y="1246946"/>
            <a:ext cx="1892593" cy="242772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465137" y="3368103"/>
            <a:ext cx="3455580" cy="1161367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65274" y="2572008"/>
            <a:ext cx="10088526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8304027" y="2572008"/>
            <a:ext cx="733647" cy="63319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7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09953" y="5785035"/>
            <a:ext cx="1967024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6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69574" y="2582640"/>
            <a:ext cx="1977654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0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56251" y="6071191"/>
            <a:ext cx="1733107" cy="44629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8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2" t="5214" r="1280" b="4726"/>
          <a:stretch/>
        </p:blipFill>
        <p:spPr>
          <a:xfrm>
            <a:off x="0" y="106326"/>
            <a:ext cx="12192000" cy="675167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2266" y="53671"/>
            <a:ext cx="4006755" cy="371346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4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2140" y="1392865"/>
            <a:ext cx="1297172" cy="1095154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91388" y="4356415"/>
            <a:ext cx="1754370" cy="48140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62976" y="2424223"/>
            <a:ext cx="988829" cy="51516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4189227" y="2055813"/>
            <a:ext cx="925033" cy="88357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50197" y="4145626"/>
            <a:ext cx="3455580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0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69584" y="2348724"/>
            <a:ext cx="1435393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2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00"/>
          <a:stretch/>
        </p:blipFill>
        <p:spPr>
          <a:xfrm>
            <a:off x="0" y="0"/>
            <a:ext cx="12192000" cy="68511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66755" y="3816017"/>
            <a:ext cx="7198240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2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77515" y="5884290"/>
            <a:ext cx="1754373" cy="633191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7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86941" y="2795809"/>
            <a:ext cx="3211031" cy="1669865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29739" y="2402958"/>
            <a:ext cx="1935126" cy="58959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4455042" y="1365993"/>
            <a:ext cx="26687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Antes de notificar la prórroga</a:t>
            </a: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57330" y="1825626"/>
            <a:ext cx="1935126" cy="773518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4019107" y="1044357"/>
            <a:ext cx="26687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Después de notificar la prórroga</a:t>
            </a: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022"/>
            <a:ext cx="12192000" cy="70160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28900" y="2493189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MX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6" t="9250" r="90" b="5939"/>
          <a:stretch/>
        </p:blipFill>
        <p:spPr>
          <a:xfrm>
            <a:off x="0" y="-1"/>
            <a:ext cx="12192000" cy="6714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685722" y="105738"/>
            <a:ext cx="1258820" cy="518774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8036945" y="4372203"/>
            <a:ext cx="1840702" cy="56130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9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" t="8275" r="-1" b="53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775097"/>
            <a:ext cx="1998921" cy="425303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5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30" t="8408" b="53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5181" y="3294902"/>
            <a:ext cx="1407042" cy="373332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8876916" y="1098792"/>
            <a:ext cx="1872599" cy="485460"/>
          </a:xfrm>
          <a:prstGeom prst="rect">
            <a:avLst/>
          </a:prstGeom>
          <a:noFill/>
          <a:ln w="38100">
            <a:solidFill>
              <a:srgbClr val="8ACF0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1265274" y="3785191"/>
            <a:ext cx="396949" cy="17012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Flecha abajo 8"/>
          <p:cNvSpPr/>
          <p:nvPr/>
        </p:nvSpPr>
        <p:spPr>
          <a:xfrm>
            <a:off x="10749515" y="2918087"/>
            <a:ext cx="735724" cy="1734207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AC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8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267</Words>
  <Application>Microsoft Office PowerPoint</Application>
  <PresentationFormat>Panorámica</PresentationFormat>
  <Paragraphs>38</Paragraphs>
  <Slides>69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¿Qué es una solicitud de información?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PRÓRROGA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RESPUESTA DE COMITÉ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fernanda.gonzalez</dc:creator>
  <cp:lastModifiedBy>fernanda.gonzalez</cp:lastModifiedBy>
  <cp:revision>31</cp:revision>
  <dcterms:created xsi:type="dcterms:W3CDTF">2024-09-17T18:26:51Z</dcterms:created>
  <dcterms:modified xsi:type="dcterms:W3CDTF">2025-01-20T15:57:19Z</dcterms:modified>
</cp:coreProperties>
</file>