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738" r:id="rId2"/>
    <p:sldId id="710" r:id="rId3"/>
    <p:sldId id="744" r:id="rId4"/>
    <p:sldId id="745" r:id="rId5"/>
    <p:sldId id="736" r:id="rId6"/>
    <p:sldId id="711" r:id="rId7"/>
    <p:sldId id="742" r:id="rId8"/>
    <p:sldId id="712" r:id="rId9"/>
    <p:sldId id="694" r:id="rId10"/>
    <p:sldId id="725" r:id="rId11"/>
    <p:sldId id="695" r:id="rId12"/>
    <p:sldId id="726" r:id="rId13"/>
    <p:sldId id="699" r:id="rId14"/>
    <p:sldId id="703" r:id="rId15"/>
    <p:sldId id="704" r:id="rId16"/>
    <p:sldId id="705" r:id="rId17"/>
    <p:sldId id="727" r:id="rId18"/>
    <p:sldId id="728" r:id="rId19"/>
    <p:sldId id="706" r:id="rId20"/>
    <p:sldId id="729" r:id="rId21"/>
    <p:sldId id="730" r:id="rId22"/>
    <p:sldId id="731" r:id="rId23"/>
    <p:sldId id="732" r:id="rId24"/>
    <p:sldId id="733" r:id="rId25"/>
    <p:sldId id="724" r:id="rId26"/>
    <p:sldId id="713" r:id="rId27"/>
    <p:sldId id="714" r:id="rId28"/>
    <p:sldId id="700" r:id="rId29"/>
    <p:sldId id="741" r:id="rId30"/>
    <p:sldId id="716" r:id="rId31"/>
    <p:sldId id="717" r:id="rId32"/>
    <p:sldId id="747" r:id="rId33"/>
    <p:sldId id="718" r:id="rId34"/>
    <p:sldId id="701" r:id="rId35"/>
    <p:sldId id="719" r:id="rId36"/>
    <p:sldId id="720" r:id="rId37"/>
    <p:sldId id="735" r:id="rId38"/>
    <p:sldId id="723" r:id="rId39"/>
    <p:sldId id="739" r:id="rId40"/>
    <p:sldId id="740" r:id="rId41"/>
    <p:sldId id="734" r:id="rId42"/>
  </p:sldIdLst>
  <p:sldSz cx="9144000" cy="5715000" type="screen16x1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223C"/>
    <a:srgbClr val="15223C"/>
    <a:srgbClr val="000000"/>
    <a:srgbClr val="D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70" autoAdjust="0"/>
    <p:restoredTop sz="94660"/>
  </p:normalViewPr>
  <p:slideViewPr>
    <p:cSldViewPr>
      <p:cViewPr varScale="1">
        <p:scale>
          <a:sx n="103" d="100"/>
          <a:sy n="103" d="100"/>
        </p:scale>
        <p:origin x="906" y="10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621BA4-AF93-406E-9ABA-F4A1424BA360}" type="doc">
      <dgm:prSet loTypeId="urn:microsoft.com/office/officeart/2005/8/layout/cycle7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2755094D-E89E-4138-BF38-FA986387A388}">
      <dgm:prSet phldrT="[Texto]"/>
      <dgm:spPr/>
      <dgm:t>
        <a:bodyPr/>
        <a:lstStyle/>
        <a:p>
          <a:r>
            <a:rPr lang="es-MX" dirty="0"/>
            <a:t>Activa </a:t>
          </a:r>
        </a:p>
      </dgm:t>
    </dgm:pt>
    <dgm:pt modelId="{15E6A90E-9EAA-4CDF-A69A-96B4DA2E1E98}" type="parTrans" cxnId="{68F69B53-4868-4DE8-8841-1FBF6320769B}">
      <dgm:prSet/>
      <dgm:spPr/>
      <dgm:t>
        <a:bodyPr/>
        <a:lstStyle/>
        <a:p>
          <a:endParaRPr lang="es-MX"/>
        </a:p>
      </dgm:t>
    </dgm:pt>
    <dgm:pt modelId="{2FD2FC33-1441-4A6B-ABAD-FE7E3D75B373}" type="sibTrans" cxnId="{68F69B53-4868-4DE8-8841-1FBF6320769B}">
      <dgm:prSet/>
      <dgm:spPr/>
      <dgm:t>
        <a:bodyPr/>
        <a:lstStyle/>
        <a:p>
          <a:endParaRPr lang="es-MX"/>
        </a:p>
      </dgm:t>
    </dgm:pt>
    <dgm:pt modelId="{75D78B8F-A866-459B-8323-F0224C6DB9B7}">
      <dgm:prSet phldrT="[Texto]"/>
      <dgm:spPr/>
      <dgm:t>
        <a:bodyPr/>
        <a:lstStyle/>
        <a:p>
          <a:r>
            <a:rPr lang="es-MX" dirty="0"/>
            <a:t>Reactiva</a:t>
          </a:r>
        </a:p>
      </dgm:t>
    </dgm:pt>
    <dgm:pt modelId="{45DA7C98-CC2D-4DBD-B1FD-573C0CD35D78}" type="parTrans" cxnId="{9D4F8141-0B23-45A0-A05B-BB36A0269978}">
      <dgm:prSet/>
      <dgm:spPr/>
      <dgm:t>
        <a:bodyPr/>
        <a:lstStyle/>
        <a:p>
          <a:endParaRPr lang="es-MX"/>
        </a:p>
      </dgm:t>
    </dgm:pt>
    <dgm:pt modelId="{B28EAC20-586E-4B64-B324-BF07B1C5EA20}" type="sibTrans" cxnId="{9D4F8141-0B23-45A0-A05B-BB36A0269978}">
      <dgm:prSet/>
      <dgm:spPr/>
      <dgm:t>
        <a:bodyPr/>
        <a:lstStyle/>
        <a:p>
          <a:endParaRPr lang="es-MX"/>
        </a:p>
      </dgm:t>
    </dgm:pt>
    <dgm:pt modelId="{3E65EFB6-21EA-409E-84FA-05422F3995CB}">
      <dgm:prSet phldrT="[Texto]"/>
      <dgm:spPr/>
      <dgm:t>
        <a:bodyPr/>
        <a:lstStyle/>
        <a:p>
          <a:r>
            <a:rPr lang="es-MX" dirty="0"/>
            <a:t>Proactiva</a:t>
          </a:r>
        </a:p>
      </dgm:t>
    </dgm:pt>
    <dgm:pt modelId="{C32641B0-2533-44B6-85A7-C4BAF56106FC}" type="parTrans" cxnId="{6E58CA0D-7894-4DF7-A5FC-9712ACF8E450}">
      <dgm:prSet/>
      <dgm:spPr/>
      <dgm:t>
        <a:bodyPr/>
        <a:lstStyle/>
        <a:p>
          <a:endParaRPr lang="es-MX"/>
        </a:p>
      </dgm:t>
    </dgm:pt>
    <dgm:pt modelId="{34EEF89C-F4ED-47B7-8838-4A8A1DB319BD}" type="sibTrans" cxnId="{6E58CA0D-7894-4DF7-A5FC-9712ACF8E450}">
      <dgm:prSet/>
      <dgm:spPr/>
      <dgm:t>
        <a:bodyPr/>
        <a:lstStyle/>
        <a:p>
          <a:endParaRPr lang="es-MX"/>
        </a:p>
      </dgm:t>
    </dgm:pt>
    <dgm:pt modelId="{4AED942C-0938-44CE-9AD7-49CBB6D897E5}" type="pres">
      <dgm:prSet presAssocID="{9D621BA4-AF93-406E-9ABA-F4A1424BA3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1B04EF2-4928-41E8-ADBA-CCF8D478AAEE}" type="pres">
      <dgm:prSet presAssocID="{2755094D-E89E-4138-BF38-FA986387A38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C53D7E-96E5-4486-AAE2-96799456FB3E}" type="pres">
      <dgm:prSet presAssocID="{2FD2FC33-1441-4A6B-ABAD-FE7E3D75B373}" presName="sibTrans" presStyleLbl="sibTrans2D1" presStyleIdx="0" presStyleCnt="3"/>
      <dgm:spPr/>
      <dgm:t>
        <a:bodyPr/>
        <a:lstStyle/>
        <a:p>
          <a:endParaRPr lang="es-ES"/>
        </a:p>
      </dgm:t>
    </dgm:pt>
    <dgm:pt modelId="{9124AD56-1ED7-47FC-A831-52348803CCBC}" type="pres">
      <dgm:prSet presAssocID="{2FD2FC33-1441-4A6B-ABAD-FE7E3D75B373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8E3DF0CE-603C-4614-B789-3876E6F11BB5}" type="pres">
      <dgm:prSet presAssocID="{75D78B8F-A866-459B-8323-F0224C6DB9B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2DCC4A-507F-4662-B287-30A481DA7728}" type="pres">
      <dgm:prSet presAssocID="{B28EAC20-586E-4B64-B324-BF07B1C5EA20}" presName="sibTrans" presStyleLbl="sibTrans2D1" presStyleIdx="1" presStyleCnt="3"/>
      <dgm:spPr/>
      <dgm:t>
        <a:bodyPr/>
        <a:lstStyle/>
        <a:p>
          <a:endParaRPr lang="es-ES"/>
        </a:p>
      </dgm:t>
    </dgm:pt>
    <dgm:pt modelId="{D6040CBE-FB0D-4D4A-BCE1-61E62C31EBE8}" type="pres">
      <dgm:prSet presAssocID="{B28EAC20-586E-4B64-B324-BF07B1C5EA20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0B9D3D53-F2F4-4250-A870-E97666A566CB}" type="pres">
      <dgm:prSet presAssocID="{3E65EFB6-21EA-409E-84FA-05422F3995C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44524F-0128-43F0-BEFB-F835CA8A4063}" type="pres">
      <dgm:prSet presAssocID="{34EEF89C-F4ED-47B7-8838-4A8A1DB319BD}" presName="sibTrans" presStyleLbl="sibTrans2D1" presStyleIdx="2" presStyleCnt="3"/>
      <dgm:spPr/>
      <dgm:t>
        <a:bodyPr/>
        <a:lstStyle/>
        <a:p>
          <a:endParaRPr lang="es-ES"/>
        </a:p>
      </dgm:t>
    </dgm:pt>
    <dgm:pt modelId="{BDE6D40E-D6F6-4E97-B5E1-4C1DA58B0F46}" type="pres">
      <dgm:prSet presAssocID="{34EEF89C-F4ED-47B7-8838-4A8A1DB319BD}" presName="connectorText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6BFA6DCD-9958-41A3-9804-9A10C5A759AC}" type="presOf" srcId="{B28EAC20-586E-4B64-B324-BF07B1C5EA20}" destId="{D6040CBE-FB0D-4D4A-BCE1-61E62C31EBE8}" srcOrd="1" destOrd="0" presId="urn:microsoft.com/office/officeart/2005/8/layout/cycle7"/>
    <dgm:cxn modelId="{F83D2691-B811-4B0A-92FC-410B839494B5}" type="presOf" srcId="{75D78B8F-A866-459B-8323-F0224C6DB9B7}" destId="{8E3DF0CE-603C-4614-B789-3876E6F11BB5}" srcOrd="0" destOrd="0" presId="urn:microsoft.com/office/officeart/2005/8/layout/cycle7"/>
    <dgm:cxn modelId="{AF17FD8F-25E1-47A5-9375-639D369A71E8}" type="presOf" srcId="{34EEF89C-F4ED-47B7-8838-4A8A1DB319BD}" destId="{BDE6D40E-D6F6-4E97-B5E1-4C1DA58B0F46}" srcOrd="1" destOrd="0" presId="urn:microsoft.com/office/officeart/2005/8/layout/cycle7"/>
    <dgm:cxn modelId="{43CC53C1-8538-42FA-B833-AA14E7E9F0F6}" type="presOf" srcId="{B28EAC20-586E-4B64-B324-BF07B1C5EA20}" destId="{392DCC4A-507F-4662-B287-30A481DA7728}" srcOrd="0" destOrd="0" presId="urn:microsoft.com/office/officeart/2005/8/layout/cycle7"/>
    <dgm:cxn modelId="{68F69B53-4868-4DE8-8841-1FBF6320769B}" srcId="{9D621BA4-AF93-406E-9ABA-F4A1424BA360}" destId="{2755094D-E89E-4138-BF38-FA986387A388}" srcOrd="0" destOrd="0" parTransId="{15E6A90E-9EAA-4CDF-A69A-96B4DA2E1E98}" sibTransId="{2FD2FC33-1441-4A6B-ABAD-FE7E3D75B373}"/>
    <dgm:cxn modelId="{66AFF568-7FBA-4A1D-A8DA-D17E8F1D1B1F}" type="presOf" srcId="{2755094D-E89E-4138-BF38-FA986387A388}" destId="{F1B04EF2-4928-41E8-ADBA-CCF8D478AAEE}" srcOrd="0" destOrd="0" presId="urn:microsoft.com/office/officeart/2005/8/layout/cycle7"/>
    <dgm:cxn modelId="{79D51D17-BCBA-49A7-B4FA-C381E72130F3}" type="presOf" srcId="{34EEF89C-F4ED-47B7-8838-4A8A1DB319BD}" destId="{2944524F-0128-43F0-BEFB-F835CA8A4063}" srcOrd="0" destOrd="0" presId="urn:microsoft.com/office/officeart/2005/8/layout/cycle7"/>
    <dgm:cxn modelId="{C37AD15E-7C28-4E67-93F6-5E81DEC2362F}" type="presOf" srcId="{9D621BA4-AF93-406E-9ABA-F4A1424BA360}" destId="{4AED942C-0938-44CE-9AD7-49CBB6D897E5}" srcOrd="0" destOrd="0" presId="urn:microsoft.com/office/officeart/2005/8/layout/cycle7"/>
    <dgm:cxn modelId="{6E58CA0D-7894-4DF7-A5FC-9712ACF8E450}" srcId="{9D621BA4-AF93-406E-9ABA-F4A1424BA360}" destId="{3E65EFB6-21EA-409E-84FA-05422F3995CB}" srcOrd="2" destOrd="0" parTransId="{C32641B0-2533-44B6-85A7-C4BAF56106FC}" sibTransId="{34EEF89C-F4ED-47B7-8838-4A8A1DB319BD}"/>
    <dgm:cxn modelId="{9D4F8141-0B23-45A0-A05B-BB36A0269978}" srcId="{9D621BA4-AF93-406E-9ABA-F4A1424BA360}" destId="{75D78B8F-A866-459B-8323-F0224C6DB9B7}" srcOrd="1" destOrd="0" parTransId="{45DA7C98-CC2D-4DBD-B1FD-573C0CD35D78}" sibTransId="{B28EAC20-586E-4B64-B324-BF07B1C5EA20}"/>
    <dgm:cxn modelId="{34A77C19-87CE-4183-A9AD-9108076EB218}" type="presOf" srcId="{3E65EFB6-21EA-409E-84FA-05422F3995CB}" destId="{0B9D3D53-F2F4-4250-A870-E97666A566CB}" srcOrd="0" destOrd="0" presId="urn:microsoft.com/office/officeart/2005/8/layout/cycle7"/>
    <dgm:cxn modelId="{DF06E6BF-8207-415C-A3C0-8A73AFAC4E62}" type="presOf" srcId="{2FD2FC33-1441-4A6B-ABAD-FE7E3D75B373}" destId="{9124AD56-1ED7-47FC-A831-52348803CCBC}" srcOrd="1" destOrd="0" presId="urn:microsoft.com/office/officeart/2005/8/layout/cycle7"/>
    <dgm:cxn modelId="{B2D56DB8-3DF7-4836-A7BA-A278E8275C1C}" type="presOf" srcId="{2FD2FC33-1441-4A6B-ABAD-FE7E3D75B373}" destId="{1CC53D7E-96E5-4486-AAE2-96799456FB3E}" srcOrd="0" destOrd="0" presId="urn:microsoft.com/office/officeart/2005/8/layout/cycle7"/>
    <dgm:cxn modelId="{B1DBC1BE-F37C-45C2-9176-A68938A7454C}" type="presParOf" srcId="{4AED942C-0938-44CE-9AD7-49CBB6D897E5}" destId="{F1B04EF2-4928-41E8-ADBA-CCF8D478AAEE}" srcOrd="0" destOrd="0" presId="urn:microsoft.com/office/officeart/2005/8/layout/cycle7"/>
    <dgm:cxn modelId="{8CD63476-ABAE-4AC9-893E-02A4AE6AFA8D}" type="presParOf" srcId="{4AED942C-0938-44CE-9AD7-49CBB6D897E5}" destId="{1CC53D7E-96E5-4486-AAE2-96799456FB3E}" srcOrd="1" destOrd="0" presId="urn:microsoft.com/office/officeart/2005/8/layout/cycle7"/>
    <dgm:cxn modelId="{7766FA62-62EC-450E-8679-67C48BA25137}" type="presParOf" srcId="{1CC53D7E-96E5-4486-AAE2-96799456FB3E}" destId="{9124AD56-1ED7-47FC-A831-52348803CCBC}" srcOrd="0" destOrd="0" presId="urn:microsoft.com/office/officeart/2005/8/layout/cycle7"/>
    <dgm:cxn modelId="{8137C61B-9158-4F81-9AB1-B4BE3E25B6BE}" type="presParOf" srcId="{4AED942C-0938-44CE-9AD7-49CBB6D897E5}" destId="{8E3DF0CE-603C-4614-B789-3876E6F11BB5}" srcOrd="2" destOrd="0" presId="urn:microsoft.com/office/officeart/2005/8/layout/cycle7"/>
    <dgm:cxn modelId="{8B90E934-9AC1-4E82-B8DC-85617B27E376}" type="presParOf" srcId="{4AED942C-0938-44CE-9AD7-49CBB6D897E5}" destId="{392DCC4A-507F-4662-B287-30A481DA7728}" srcOrd="3" destOrd="0" presId="urn:microsoft.com/office/officeart/2005/8/layout/cycle7"/>
    <dgm:cxn modelId="{8451F8BD-3F28-4640-9B0A-E3B569495EBF}" type="presParOf" srcId="{392DCC4A-507F-4662-B287-30A481DA7728}" destId="{D6040CBE-FB0D-4D4A-BCE1-61E62C31EBE8}" srcOrd="0" destOrd="0" presId="urn:microsoft.com/office/officeart/2005/8/layout/cycle7"/>
    <dgm:cxn modelId="{CE8E13B0-6A4E-453F-9E42-80A253A8E82D}" type="presParOf" srcId="{4AED942C-0938-44CE-9AD7-49CBB6D897E5}" destId="{0B9D3D53-F2F4-4250-A870-E97666A566CB}" srcOrd="4" destOrd="0" presId="urn:microsoft.com/office/officeart/2005/8/layout/cycle7"/>
    <dgm:cxn modelId="{E9E08A8A-4743-4F8A-9BC6-F72F9D24C591}" type="presParOf" srcId="{4AED942C-0938-44CE-9AD7-49CBB6D897E5}" destId="{2944524F-0128-43F0-BEFB-F835CA8A4063}" srcOrd="5" destOrd="0" presId="urn:microsoft.com/office/officeart/2005/8/layout/cycle7"/>
    <dgm:cxn modelId="{8AA834C6-244D-47A8-A2F3-2BD45FA88E4A}" type="presParOf" srcId="{2944524F-0128-43F0-BEFB-F835CA8A4063}" destId="{BDE6D40E-D6F6-4E97-B5E1-4C1DA58B0F4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461C84-E99B-4DCE-9921-606510D5269E}" type="doc">
      <dgm:prSet loTypeId="urn:microsoft.com/office/officeart/2005/8/layout/radial2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62A7019D-C665-4C4A-918F-2B0D58DA088E}">
      <dgm:prSet phldrT="[Texto]"/>
      <dgm:spPr/>
      <dgm:t>
        <a:bodyPr/>
        <a:lstStyle/>
        <a:p>
          <a:r>
            <a:rPr lang="es-MX" b="1" dirty="0" smtClean="0"/>
            <a:t>Comité de Transparencia</a:t>
          </a:r>
          <a:endParaRPr lang="es-MX" b="1" dirty="0"/>
        </a:p>
      </dgm:t>
    </dgm:pt>
    <dgm:pt modelId="{84901C30-15AC-43AF-853A-C81166EC3D10}" type="parTrans" cxnId="{649D902E-EB22-4CAB-9B1B-8D26D86362B3}">
      <dgm:prSet/>
      <dgm:spPr/>
      <dgm:t>
        <a:bodyPr/>
        <a:lstStyle/>
        <a:p>
          <a:endParaRPr lang="es-MX"/>
        </a:p>
      </dgm:t>
    </dgm:pt>
    <dgm:pt modelId="{BA08C2A0-4AAC-4CDC-A4F9-FA62FEC6E65F}" type="sibTrans" cxnId="{649D902E-EB22-4CAB-9B1B-8D26D86362B3}">
      <dgm:prSet/>
      <dgm:spPr/>
      <dgm:t>
        <a:bodyPr/>
        <a:lstStyle/>
        <a:p>
          <a:endParaRPr lang="es-MX"/>
        </a:p>
      </dgm:t>
    </dgm:pt>
    <dgm:pt modelId="{30678137-7220-4692-A5BF-1CBD57AD05BD}">
      <dgm:prSet phldrT="[Texto]"/>
      <dgm:spPr/>
      <dgm:t>
        <a:bodyPr/>
        <a:lstStyle/>
        <a:p>
          <a:endParaRPr lang="es-MX" dirty="0"/>
        </a:p>
      </dgm:t>
    </dgm:pt>
    <dgm:pt modelId="{FEA95FB9-853F-4828-9852-5DA0B9501C6D}" type="parTrans" cxnId="{B7DFE16D-A566-4A82-AD71-2789BDD6182C}">
      <dgm:prSet/>
      <dgm:spPr/>
      <dgm:t>
        <a:bodyPr/>
        <a:lstStyle/>
        <a:p>
          <a:endParaRPr lang="es-MX"/>
        </a:p>
      </dgm:t>
    </dgm:pt>
    <dgm:pt modelId="{C89A881A-7218-4943-93D7-32D00E3E7A26}" type="sibTrans" cxnId="{B7DFE16D-A566-4A82-AD71-2789BDD6182C}">
      <dgm:prSet/>
      <dgm:spPr/>
      <dgm:t>
        <a:bodyPr/>
        <a:lstStyle/>
        <a:p>
          <a:endParaRPr lang="es-MX"/>
        </a:p>
      </dgm:t>
    </dgm:pt>
    <dgm:pt modelId="{31D7AE47-30CB-4F81-AC4A-E11CAD9B87B3}">
      <dgm:prSet phldrT="[Texto]" custT="1"/>
      <dgm:spPr/>
      <dgm:t>
        <a:bodyPr/>
        <a:lstStyle/>
        <a:p>
          <a:r>
            <a:rPr lang="es-MX" sz="1100" b="1" dirty="0" smtClean="0"/>
            <a:t>Unidad de Transparencia</a:t>
          </a:r>
          <a:endParaRPr lang="es-MX" sz="1100" b="1" dirty="0"/>
        </a:p>
      </dgm:t>
    </dgm:pt>
    <dgm:pt modelId="{750D51A3-DD70-4DE4-872F-4D39D7D6CCE4}" type="parTrans" cxnId="{C81B1CF2-A3B1-4401-9503-60FF75D7806A}">
      <dgm:prSet/>
      <dgm:spPr/>
      <dgm:t>
        <a:bodyPr/>
        <a:lstStyle/>
        <a:p>
          <a:endParaRPr lang="es-MX"/>
        </a:p>
      </dgm:t>
    </dgm:pt>
    <dgm:pt modelId="{92E7EF28-D60F-446F-BB44-7899C6BA1EBF}" type="sibTrans" cxnId="{C81B1CF2-A3B1-4401-9503-60FF75D7806A}">
      <dgm:prSet/>
      <dgm:spPr/>
      <dgm:t>
        <a:bodyPr/>
        <a:lstStyle/>
        <a:p>
          <a:endParaRPr lang="es-MX"/>
        </a:p>
      </dgm:t>
    </dgm:pt>
    <dgm:pt modelId="{FB0E8C9C-4DEC-4C94-B85A-BD24F5CD1F36}" type="pres">
      <dgm:prSet presAssocID="{60461C84-E99B-4DCE-9921-606510D5269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F0DC0FF-A2BF-447C-850B-760F88327B7B}" type="pres">
      <dgm:prSet presAssocID="{60461C84-E99B-4DCE-9921-606510D5269E}" presName="cycle" presStyleCnt="0"/>
      <dgm:spPr/>
      <dgm:t>
        <a:bodyPr/>
        <a:lstStyle/>
        <a:p>
          <a:endParaRPr lang="es-ES"/>
        </a:p>
      </dgm:t>
    </dgm:pt>
    <dgm:pt modelId="{1E0ACC07-22C6-4596-A097-67F067C42E3D}" type="pres">
      <dgm:prSet presAssocID="{60461C84-E99B-4DCE-9921-606510D5269E}" presName="centerShape" presStyleCnt="0"/>
      <dgm:spPr/>
      <dgm:t>
        <a:bodyPr/>
        <a:lstStyle/>
        <a:p>
          <a:endParaRPr lang="es-ES"/>
        </a:p>
      </dgm:t>
    </dgm:pt>
    <dgm:pt modelId="{92B14B44-2C5D-4966-AE42-10DD513CD214}" type="pres">
      <dgm:prSet presAssocID="{60461C84-E99B-4DCE-9921-606510D5269E}" presName="connSite" presStyleLbl="node1" presStyleIdx="0" presStyleCnt="3"/>
      <dgm:spPr/>
      <dgm:t>
        <a:bodyPr/>
        <a:lstStyle/>
        <a:p>
          <a:endParaRPr lang="es-ES"/>
        </a:p>
      </dgm:t>
    </dgm:pt>
    <dgm:pt modelId="{D221B6E7-5E50-4D14-8217-377AE7EE03BD}" type="pres">
      <dgm:prSet presAssocID="{60461C84-E99B-4DCE-9921-606510D5269E}" presName="visible" presStyleLbl="node1" presStyleIdx="0" presStyleCnt="3" custScaleX="161039" custScaleY="11369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FE3B0935-ADA6-410C-A9F9-C288805CE697}" type="pres">
      <dgm:prSet presAssocID="{84901C30-15AC-43AF-853A-C81166EC3D10}" presName="Name25" presStyleLbl="parChTrans1D1" presStyleIdx="0" presStyleCnt="2"/>
      <dgm:spPr/>
      <dgm:t>
        <a:bodyPr/>
        <a:lstStyle/>
        <a:p>
          <a:endParaRPr lang="es-ES"/>
        </a:p>
      </dgm:t>
    </dgm:pt>
    <dgm:pt modelId="{2F52605E-13B0-4FAB-A109-5A1D07EE4B6B}" type="pres">
      <dgm:prSet presAssocID="{62A7019D-C665-4C4A-918F-2B0D58DA088E}" presName="node" presStyleCnt="0"/>
      <dgm:spPr/>
      <dgm:t>
        <a:bodyPr/>
        <a:lstStyle/>
        <a:p>
          <a:endParaRPr lang="es-ES"/>
        </a:p>
      </dgm:t>
    </dgm:pt>
    <dgm:pt modelId="{B55B5DCB-E404-4C37-973B-ADA76F200E78}" type="pres">
      <dgm:prSet presAssocID="{62A7019D-C665-4C4A-918F-2B0D58DA088E}" presName="parentNode" presStyleLbl="node1" presStyleIdx="1" presStyleCnt="3" custLinFactX="242" custLinFactY="61887" custLinFactNeighborX="10000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AE5CB8-637C-44A3-9A39-BCE97AE5872F}" type="pres">
      <dgm:prSet presAssocID="{62A7019D-C665-4C4A-918F-2B0D58DA088E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B9F146-20B0-4D24-B7B2-235E3CF91B3B}" type="pres">
      <dgm:prSet presAssocID="{750D51A3-DD70-4DE4-872F-4D39D7D6CCE4}" presName="Name25" presStyleLbl="parChTrans1D1" presStyleIdx="1" presStyleCnt="2"/>
      <dgm:spPr/>
      <dgm:t>
        <a:bodyPr/>
        <a:lstStyle/>
        <a:p>
          <a:endParaRPr lang="es-ES"/>
        </a:p>
      </dgm:t>
    </dgm:pt>
    <dgm:pt modelId="{F714AC1F-5FB7-40BC-B841-772DC3F9FAAE}" type="pres">
      <dgm:prSet presAssocID="{31D7AE47-30CB-4F81-AC4A-E11CAD9B87B3}" presName="node" presStyleCnt="0"/>
      <dgm:spPr/>
      <dgm:t>
        <a:bodyPr/>
        <a:lstStyle/>
        <a:p>
          <a:endParaRPr lang="es-ES"/>
        </a:p>
      </dgm:t>
    </dgm:pt>
    <dgm:pt modelId="{29D0D16E-1DF6-42BE-89FF-92F005BF31BB}" type="pres">
      <dgm:prSet presAssocID="{31D7AE47-30CB-4F81-AC4A-E11CAD9B87B3}" presName="parentNode" presStyleLbl="node1" presStyleIdx="2" presStyleCnt="3" custLinFactY="-66693" custLinFactNeighborX="95182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1A55FF-87AF-476C-B08A-AE33B689F374}" type="pres">
      <dgm:prSet presAssocID="{31D7AE47-30CB-4F81-AC4A-E11CAD9B87B3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573744F-E263-4ED5-A345-BC0CDC1393FC}" type="presOf" srcId="{60461C84-E99B-4DCE-9921-606510D5269E}" destId="{FB0E8C9C-4DEC-4C94-B85A-BD24F5CD1F36}" srcOrd="0" destOrd="0" presId="urn:microsoft.com/office/officeart/2005/8/layout/radial2"/>
    <dgm:cxn modelId="{649D902E-EB22-4CAB-9B1B-8D26D86362B3}" srcId="{60461C84-E99B-4DCE-9921-606510D5269E}" destId="{62A7019D-C665-4C4A-918F-2B0D58DA088E}" srcOrd="0" destOrd="0" parTransId="{84901C30-15AC-43AF-853A-C81166EC3D10}" sibTransId="{BA08C2A0-4AAC-4CDC-A4F9-FA62FEC6E65F}"/>
    <dgm:cxn modelId="{59A86CE8-142A-40F2-B2D6-C02A7C385B48}" type="presOf" srcId="{84901C30-15AC-43AF-853A-C81166EC3D10}" destId="{FE3B0935-ADA6-410C-A9F9-C288805CE697}" srcOrd="0" destOrd="0" presId="urn:microsoft.com/office/officeart/2005/8/layout/radial2"/>
    <dgm:cxn modelId="{A9824E97-A79A-4ED0-8C3E-2B79A4F6D030}" type="presOf" srcId="{62A7019D-C665-4C4A-918F-2B0D58DA088E}" destId="{B55B5DCB-E404-4C37-973B-ADA76F200E78}" srcOrd="0" destOrd="0" presId="urn:microsoft.com/office/officeart/2005/8/layout/radial2"/>
    <dgm:cxn modelId="{C81B1CF2-A3B1-4401-9503-60FF75D7806A}" srcId="{60461C84-E99B-4DCE-9921-606510D5269E}" destId="{31D7AE47-30CB-4F81-AC4A-E11CAD9B87B3}" srcOrd="1" destOrd="0" parTransId="{750D51A3-DD70-4DE4-872F-4D39D7D6CCE4}" sibTransId="{92E7EF28-D60F-446F-BB44-7899C6BA1EBF}"/>
    <dgm:cxn modelId="{DD006BF8-9614-48DD-8E95-F3B66197E700}" type="presOf" srcId="{30678137-7220-4692-A5BF-1CBD57AD05BD}" destId="{F5AE5CB8-637C-44A3-9A39-BCE97AE5872F}" srcOrd="0" destOrd="0" presId="urn:microsoft.com/office/officeart/2005/8/layout/radial2"/>
    <dgm:cxn modelId="{DCE47A2F-41C3-43D1-847D-0B7BD61FFBB1}" type="presOf" srcId="{31D7AE47-30CB-4F81-AC4A-E11CAD9B87B3}" destId="{29D0D16E-1DF6-42BE-89FF-92F005BF31BB}" srcOrd="0" destOrd="0" presId="urn:microsoft.com/office/officeart/2005/8/layout/radial2"/>
    <dgm:cxn modelId="{ABEDE607-2294-4747-9DC9-F55DB827904C}" type="presOf" srcId="{750D51A3-DD70-4DE4-872F-4D39D7D6CCE4}" destId="{88B9F146-20B0-4D24-B7B2-235E3CF91B3B}" srcOrd="0" destOrd="0" presId="urn:microsoft.com/office/officeart/2005/8/layout/radial2"/>
    <dgm:cxn modelId="{B7DFE16D-A566-4A82-AD71-2789BDD6182C}" srcId="{62A7019D-C665-4C4A-918F-2B0D58DA088E}" destId="{30678137-7220-4692-A5BF-1CBD57AD05BD}" srcOrd="0" destOrd="0" parTransId="{FEA95FB9-853F-4828-9852-5DA0B9501C6D}" sibTransId="{C89A881A-7218-4943-93D7-32D00E3E7A26}"/>
    <dgm:cxn modelId="{C230D63D-DBF6-40F0-92F5-EE5523E9442B}" type="presParOf" srcId="{FB0E8C9C-4DEC-4C94-B85A-BD24F5CD1F36}" destId="{BF0DC0FF-A2BF-447C-850B-760F88327B7B}" srcOrd="0" destOrd="0" presId="urn:microsoft.com/office/officeart/2005/8/layout/radial2"/>
    <dgm:cxn modelId="{E880D3E2-D3C3-4AD3-99A1-FB19D0BF9DA8}" type="presParOf" srcId="{BF0DC0FF-A2BF-447C-850B-760F88327B7B}" destId="{1E0ACC07-22C6-4596-A097-67F067C42E3D}" srcOrd="0" destOrd="0" presId="urn:microsoft.com/office/officeart/2005/8/layout/radial2"/>
    <dgm:cxn modelId="{794EFFDF-4D25-445F-BA5C-A410F1EBFC6C}" type="presParOf" srcId="{1E0ACC07-22C6-4596-A097-67F067C42E3D}" destId="{92B14B44-2C5D-4966-AE42-10DD513CD214}" srcOrd="0" destOrd="0" presId="urn:microsoft.com/office/officeart/2005/8/layout/radial2"/>
    <dgm:cxn modelId="{EE31F67F-E865-405F-8023-8B32D668CD88}" type="presParOf" srcId="{1E0ACC07-22C6-4596-A097-67F067C42E3D}" destId="{D221B6E7-5E50-4D14-8217-377AE7EE03BD}" srcOrd="1" destOrd="0" presId="urn:microsoft.com/office/officeart/2005/8/layout/radial2"/>
    <dgm:cxn modelId="{4CDCCF9D-6F4F-4DF6-B91E-50578FF9EB58}" type="presParOf" srcId="{BF0DC0FF-A2BF-447C-850B-760F88327B7B}" destId="{FE3B0935-ADA6-410C-A9F9-C288805CE697}" srcOrd="1" destOrd="0" presId="urn:microsoft.com/office/officeart/2005/8/layout/radial2"/>
    <dgm:cxn modelId="{E38CE039-EAC1-4B53-A0AB-8D2891D73AA0}" type="presParOf" srcId="{BF0DC0FF-A2BF-447C-850B-760F88327B7B}" destId="{2F52605E-13B0-4FAB-A109-5A1D07EE4B6B}" srcOrd="2" destOrd="0" presId="urn:microsoft.com/office/officeart/2005/8/layout/radial2"/>
    <dgm:cxn modelId="{DA547EE4-5F2C-470A-AA0F-DA144A8D2C88}" type="presParOf" srcId="{2F52605E-13B0-4FAB-A109-5A1D07EE4B6B}" destId="{B55B5DCB-E404-4C37-973B-ADA76F200E78}" srcOrd="0" destOrd="0" presId="urn:microsoft.com/office/officeart/2005/8/layout/radial2"/>
    <dgm:cxn modelId="{DBC47DE2-7CCD-4296-8DDF-FA6BE86E003B}" type="presParOf" srcId="{2F52605E-13B0-4FAB-A109-5A1D07EE4B6B}" destId="{F5AE5CB8-637C-44A3-9A39-BCE97AE5872F}" srcOrd="1" destOrd="0" presId="urn:microsoft.com/office/officeart/2005/8/layout/radial2"/>
    <dgm:cxn modelId="{BD512211-A150-4A0D-AEE0-D28AC53636D5}" type="presParOf" srcId="{BF0DC0FF-A2BF-447C-850B-760F88327B7B}" destId="{88B9F146-20B0-4D24-B7B2-235E3CF91B3B}" srcOrd="3" destOrd="0" presId="urn:microsoft.com/office/officeart/2005/8/layout/radial2"/>
    <dgm:cxn modelId="{A77802BE-18EE-40E4-A89E-9DF34A21510F}" type="presParOf" srcId="{BF0DC0FF-A2BF-447C-850B-760F88327B7B}" destId="{F714AC1F-5FB7-40BC-B841-772DC3F9FAAE}" srcOrd="4" destOrd="0" presId="urn:microsoft.com/office/officeart/2005/8/layout/radial2"/>
    <dgm:cxn modelId="{394170ED-74AA-4D6C-8AB6-1EB44C8FD94D}" type="presParOf" srcId="{F714AC1F-5FB7-40BC-B841-772DC3F9FAAE}" destId="{29D0D16E-1DF6-42BE-89FF-92F005BF31BB}" srcOrd="0" destOrd="0" presId="urn:microsoft.com/office/officeart/2005/8/layout/radial2"/>
    <dgm:cxn modelId="{8C785B32-A46F-4789-8A26-33B88673249C}" type="presParOf" srcId="{F714AC1F-5FB7-40BC-B841-772DC3F9FAAE}" destId="{111A55FF-87AF-476C-B08A-AE33B689F37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766DC4-77B6-482E-8DB1-63AB56AD22B0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17E4828-4E91-4AB5-B37A-ABB15CCB2C54}">
      <dgm:prSet phldrT="[Texto]"/>
      <dgm:spPr/>
      <dgm:t>
        <a:bodyPr/>
        <a:lstStyle/>
        <a:p>
          <a:r>
            <a:rPr lang="es-ES" dirty="0"/>
            <a:t>Plataforma Nacional de Transparencia</a:t>
          </a:r>
        </a:p>
      </dgm:t>
    </dgm:pt>
    <dgm:pt modelId="{3C89793A-0468-4D9B-881E-DA8141D0C986}" type="parTrans" cxnId="{2E1DBAE6-70B1-46FF-8638-51B31A0C1BDB}">
      <dgm:prSet/>
      <dgm:spPr/>
      <dgm:t>
        <a:bodyPr/>
        <a:lstStyle/>
        <a:p>
          <a:endParaRPr lang="es-ES"/>
        </a:p>
      </dgm:t>
    </dgm:pt>
    <dgm:pt modelId="{DD185929-C07A-4C63-9637-FA1FA9EB8316}" type="sibTrans" cxnId="{2E1DBAE6-70B1-46FF-8638-51B31A0C1BDB}">
      <dgm:prSet/>
      <dgm:spPr/>
      <dgm:t>
        <a:bodyPr/>
        <a:lstStyle/>
        <a:p>
          <a:endParaRPr lang="es-ES"/>
        </a:p>
      </dgm:t>
    </dgm:pt>
    <dgm:pt modelId="{F51721AA-D13B-470C-A198-3BA124B382AC}">
      <dgm:prSet phldrT="[Texto]"/>
      <dgm:spPr/>
      <dgm:t>
        <a:bodyPr/>
        <a:lstStyle/>
        <a:p>
          <a:r>
            <a:rPr lang="es-ES" dirty="0"/>
            <a:t>Escrito</a:t>
          </a:r>
          <a:r>
            <a:rPr lang="es-ES" baseline="0" dirty="0"/>
            <a:t> </a:t>
          </a:r>
          <a:endParaRPr lang="es-ES" dirty="0"/>
        </a:p>
      </dgm:t>
    </dgm:pt>
    <dgm:pt modelId="{18DE0BC4-3803-4D9E-A9DA-335C5680E59C}" type="parTrans" cxnId="{8284C728-23E0-4A97-ABAA-D95BF723DCE1}">
      <dgm:prSet/>
      <dgm:spPr/>
      <dgm:t>
        <a:bodyPr/>
        <a:lstStyle/>
        <a:p>
          <a:endParaRPr lang="es-ES"/>
        </a:p>
      </dgm:t>
    </dgm:pt>
    <dgm:pt modelId="{790F3D22-2690-4020-868E-D65FFB564816}" type="sibTrans" cxnId="{8284C728-23E0-4A97-ABAA-D95BF723DCE1}">
      <dgm:prSet/>
      <dgm:spPr/>
      <dgm:t>
        <a:bodyPr/>
        <a:lstStyle/>
        <a:p>
          <a:endParaRPr lang="es-ES"/>
        </a:p>
      </dgm:t>
    </dgm:pt>
    <dgm:pt modelId="{57E1567B-B968-4BBA-ABA3-5F91A3E4846B}">
      <dgm:prSet phldrT="[Texto]"/>
      <dgm:spPr/>
      <dgm:t>
        <a:bodyPr/>
        <a:lstStyle/>
        <a:p>
          <a:r>
            <a:rPr lang="es-ES" dirty="0"/>
            <a:t>Correo electrónico</a:t>
          </a:r>
        </a:p>
      </dgm:t>
    </dgm:pt>
    <dgm:pt modelId="{EF74F4BC-900E-4373-BCB0-DEE30DF73C9F}" type="parTrans" cxnId="{A10FBEA3-57DC-4AEA-A831-43F84FE0D624}">
      <dgm:prSet/>
      <dgm:spPr/>
      <dgm:t>
        <a:bodyPr/>
        <a:lstStyle/>
        <a:p>
          <a:endParaRPr lang="es-ES"/>
        </a:p>
      </dgm:t>
    </dgm:pt>
    <dgm:pt modelId="{CD8E23C8-37A5-4668-9635-FC0F7427780D}" type="sibTrans" cxnId="{A10FBEA3-57DC-4AEA-A831-43F84FE0D624}">
      <dgm:prSet/>
      <dgm:spPr/>
      <dgm:t>
        <a:bodyPr/>
        <a:lstStyle/>
        <a:p>
          <a:endParaRPr lang="es-ES"/>
        </a:p>
      </dgm:t>
    </dgm:pt>
    <dgm:pt modelId="{E61193D3-BF4E-47CC-9D57-5713B7DB20AD}">
      <dgm:prSet phldrT="[Texto]"/>
      <dgm:spPr/>
      <dgm:t>
        <a:bodyPr/>
        <a:lstStyle/>
        <a:p>
          <a:r>
            <a:rPr lang="es-ES" dirty="0"/>
            <a:t>verbal</a:t>
          </a:r>
        </a:p>
      </dgm:t>
    </dgm:pt>
    <dgm:pt modelId="{A3A9C4F0-A08D-479E-B408-8D39814E9001}" type="parTrans" cxnId="{3D546D8C-D970-443E-8C6B-F0BE1CF8E9F6}">
      <dgm:prSet/>
      <dgm:spPr/>
      <dgm:t>
        <a:bodyPr/>
        <a:lstStyle/>
        <a:p>
          <a:endParaRPr lang="es-ES"/>
        </a:p>
      </dgm:t>
    </dgm:pt>
    <dgm:pt modelId="{918A618D-14EC-4ED9-BC1C-40F10D701546}" type="sibTrans" cxnId="{3D546D8C-D970-443E-8C6B-F0BE1CF8E9F6}">
      <dgm:prSet/>
      <dgm:spPr/>
      <dgm:t>
        <a:bodyPr/>
        <a:lstStyle/>
        <a:p>
          <a:endParaRPr lang="es-ES"/>
        </a:p>
      </dgm:t>
    </dgm:pt>
    <dgm:pt modelId="{59B5C877-835A-4FCD-A86D-9DD26CF18AC9}">
      <dgm:prSet phldrT="[Texto]"/>
      <dgm:spPr/>
      <dgm:t>
        <a:bodyPr/>
        <a:lstStyle/>
        <a:p>
          <a:r>
            <a:rPr lang="es-ES" dirty="0"/>
            <a:t>Cualquier tipo de mensajería</a:t>
          </a:r>
        </a:p>
      </dgm:t>
    </dgm:pt>
    <dgm:pt modelId="{6AA18B27-0693-4016-A441-38845A914BC3}" type="parTrans" cxnId="{F01A6960-A570-4715-AE7F-7077D4B2A5D9}">
      <dgm:prSet/>
      <dgm:spPr/>
      <dgm:t>
        <a:bodyPr/>
        <a:lstStyle/>
        <a:p>
          <a:endParaRPr lang="es-ES"/>
        </a:p>
      </dgm:t>
    </dgm:pt>
    <dgm:pt modelId="{1EBD3E2C-BE6D-42E7-A609-B890FAEE46CC}" type="sibTrans" cxnId="{F01A6960-A570-4715-AE7F-7077D4B2A5D9}">
      <dgm:prSet/>
      <dgm:spPr/>
      <dgm:t>
        <a:bodyPr/>
        <a:lstStyle/>
        <a:p>
          <a:endParaRPr lang="es-ES"/>
        </a:p>
      </dgm:t>
    </dgm:pt>
    <dgm:pt modelId="{318C6FEB-ED8B-4B00-B6E4-FEA0A5BC53BB}" type="pres">
      <dgm:prSet presAssocID="{B2766DC4-77B6-482E-8DB1-63AB56AD22B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276C706-FA89-4F4F-A1EA-0D57188EB8D8}" type="pres">
      <dgm:prSet presAssocID="{B2766DC4-77B6-482E-8DB1-63AB56AD22B0}" presName="cycle" presStyleCnt="0"/>
      <dgm:spPr/>
    </dgm:pt>
    <dgm:pt modelId="{07D42C74-63AE-4845-AC25-05A4EEF3B33C}" type="pres">
      <dgm:prSet presAssocID="{617E4828-4E91-4AB5-B37A-ABB15CCB2C54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BC8CFA-18AB-4571-9936-65ED87249A79}" type="pres">
      <dgm:prSet presAssocID="{DD185929-C07A-4C63-9637-FA1FA9EB8316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97536B8D-9C91-4480-A576-8630922B2A51}" type="pres">
      <dgm:prSet presAssocID="{F51721AA-D13B-470C-A198-3BA124B382AC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556775-4B98-42BE-B640-2EDDEB0E4830}" type="pres">
      <dgm:prSet presAssocID="{57E1567B-B968-4BBA-ABA3-5F91A3E4846B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F760AD-C3FD-401D-8B30-D5C1C5474645}" type="pres">
      <dgm:prSet presAssocID="{E61193D3-BF4E-47CC-9D57-5713B7DB20AD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FE9E44-F50F-4516-92A1-2F199B5224CC}" type="pres">
      <dgm:prSet presAssocID="{59B5C877-835A-4FCD-A86D-9DD26CF18AC9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1448C43-9225-49A8-B87C-63A24D7740FF}" type="presOf" srcId="{59B5C877-835A-4FCD-A86D-9DD26CF18AC9}" destId="{8BFE9E44-F50F-4516-92A1-2F199B5224CC}" srcOrd="0" destOrd="0" presId="urn:microsoft.com/office/officeart/2005/8/layout/cycle3"/>
    <dgm:cxn modelId="{F01A6960-A570-4715-AE7F-7077D4B2A5D9}" srcId="{B2766DC4-77B6-482E-8DB1-63AB56AD22B0}" destId="{59B5C877-835A-4FCD-A86D-9DD26CF18AC9}" srcOrd="4" destOrd="0" parTransId="{6AA18B27-0693-4016-A441-38845A914BC3}" sibTransId="{1EBD3E2C-BE6D-42E7-A609-B890FAEE46CC}"/>
    <dgm:cxn modelId="{AAF6BC98-AA0A-4681-9924-E65EF8E52755}" type="presOf" srcId="{B2766DC4-77B6-482E-8DB1-63AB56AD22B0}" destId="{318C6FEB-ED8B-4B00-B6E4-FEA0A5BC53BB}" srcOrd="0" destOrd="0" presId="urn:microsoft.com/office/officeart/2005/8/layout/cycle3"/>
    <dgm:cxn modelId="{52195EB8-796C-4CF1-B9A8-3F3F5C0048BC}" type="presOf" srcId="{E61193D3-BF4E-47CC-9D57-5713B7DB20AD}" destId="{C5F760AD-C3FD-401D-8B30-D5C1C5474645}" srcOrd="0" destOrd="0" presId="urn:microsoft.com/office/officeart/2005/8/layout/cycle3"/>
    <dgm:cxn modelId="{C7C55FC5-0B48-4232-AF8E-DD0AC9F0BCB6}" type="presOf" srcId="{57E1567B-B968-4BBA-ABA3-5F91A3E4846B}" destId="{6C556775-4B98-42BE-B640-2EDDEB0E4830}" srcOrd="0" destOrd="0" presId="urn:microsoft.com/office/officeart/2005/8/layout/cycle3"/>
    <dgm:cxn modelId="{3D546D8C-D970-443E-8C6B-F0BE1CF8E9F6}" srcId="{B2766DC4-77B6-482E-8DB1-63AB56AD22B0}" destId="{E61193D3-BF4E-47CC-9D57-5713B7DB20AD}" srcOrd="3" destOrd="0" parTransId="{A3A9C4F0-A08D-479E-B408-8D39814E9001}" sibTransId="{918A618D-14EC-4ED9-BC1C-40F10D701546}"/>
    <dgm:cxn modelId="{8284C728-23E0-4A97-ABAA-D95BF723DCE1}" srcId="{B2766DC4-77B6-482E-8DB1-63AB56AD22B0}" destId="{F51721AA-D13B-470C-A198-3BA124B382AC}" srcOrd="1" destOrd="0" parTransId="{18DE0BC4-3803-4D9E-A9DA-335C5680E59C}" sibTransId="{790F3D22-2690-4020-868E-D65FFB564816}"/>
    <dgm:cxn modelId="{ED58A6AA-F0D7-431D-B8BB-D06DF9D364A8}" type="presOf" srcId="{F51721AA-D13B-470C-A198-3BA124B382AC}" destId="{97536B8D-9C91-4480-A576-8630922B2A51}" srcOrd="0" destOrd="0" presId="urn:microsoft.com/office/officeart/2005/8/layout/cycle3"/>
    <dgm:cxn modelId="{2E1DBAE6-70B1-46FF-8638-51B31A0C1BDB}" srcId="{B2766DC4-77B6-482E-8DB1-63AB56AD22B0}" destId="{617E4828-4E91-4AB5-B37A-ABB15CCB2C54}" srcOrd="0" destOrd="0" parTransId="{3C89793A-0468-4D9B-881E-DA8141D0C986}" sibTransId="{DD185929-C07A-4C63-9637-FA1FA9EB8316}"/>
    <dgm:cxn modelId="{A10FBEA3-57DC-4AEA-A831-43F84FE0D624}" srcId="{B2766DC4-77B6-482E-8DB1-63AB56AD22B0}" destId="{57E1567B-B968-4BBA-ABA3-5F91A3E4846B}" srcOrd="2" destOrd="0" parTransId="{EF74F4BC-900E-4373-BCB0-DEE30DF73C9F}" sibTransId="{CD8E23C8-37A5-4668-9635-FC0F7427780D}"/>
    <dgm:cxn modelId="{BD375A4B-A5A0-4411-B948-6C4289AB4120}" type="presOf" srcId="{617E4828-4E91-4AB5-B37A-ABB15CCB2C54}" destId="{07D42C74-63AE-4845-AC25-05A4EEF3B33C}" srcOrd="0" destOrd="0" presId="urn:microsoft.com/office/officeart/2005/8/layout/cycle3"/>
    <dgm:cxn modelId="{4DE250A6-F8D7-4DFF-AF9C-C2084848F7FD}" type="presOf" srcId="{DD185929-C07A-4C63-9637-FA1FA9EB8316}" destId="{55BC8CFA-18AB-4571-9936-65ED87249A79}" srcOrd="0" destOrd="0" presId="urn:microsoft.com/office/officeart/2005/8/layout/cycle3"/>
    <dgm:cxn modelId="{0B1426A8-AC26-4E90-AEFD-3DF06B599F90}" type="presParOf" srcId="{318C6FEB-ED8B-4B00-B6E4-FEA0A5BC53BB}" destId="{8276C706-FA89-4F4F-A1EA-0D57188EB8D8}" srcOrd="0" destOrd="0" presId="urn:microsoft.com/office/officeart/2005/8/layout/cycle3"/>
    <dgm:cxn modelId="{3E5F501E-97B7-444F-A703-68C78928BA41}" type="presParOf" srcId="{8276C706-FA89-4F4F-A1EA-0D57188EB8D8}" destId="{07D42C74-63AE-4845-AC25-05A4EEF3B33C}" srcOrd="0" destOrd="0" presId="urn:microsoft.com/office/officeart/2005/8/layout/cycle3"/>
    <dgm:cxn modelId="{CCE2E328-9201-4528-96D7-14550B6AF5FD}" type="presParOf" srcId="{8276C706-FA89-4F4F-A1EA-0D57188EB8D8}" destId="{55BC8CFA-18AB-4571-9936-65ED87249A79}" srcOrd="1" destOrd="0" presId="urn:microsoft.com/office/officeart/2005/8/layout/cycle3"/>
    <dgm:cxn modelId="{14F8F70D-8EF4-4072-A225-2ED09A6CF583}" type="presParOf" srcId="{8276C706-FA89-4F4F-A1EA-0D57188EB8D8}" destId="{97536B8D-9C91-4480-A576-8630922B2A51}" srcOrd="2" destOrd="0" presId="urn:microsoft.com/office/officeart/2005/8/layout/cycle3"/>
    <dgm:cxn modelId="{7F76AA3A-2158-481D-ADB2-06C2978D81B2}" type="presParOf" srcId="{8276C706-FA89-4F4F-A1EA-0D57188EB8D8}" destId="{6C556775-4B98-42BE-B640-2EDDEB0E4830}" srcOrd="3" destOrd="0" presId="urn:microsoft.com/office/officeart/2005/8/layout/cycle3"/>
    <dgm:cxn modelId="{3BC76970-B481-4D7B-8F0A-9A789EDF22F4}" type="presParOf" srcId="{8276C706-FA89-4F4F-A1EA-0D57188EB8D8}" destId="{C5F760AD-C3FD-401D-8B30-D5C1C5474645}" srcOrd="4" destOrd="0" presId="urn:microsoft.com/office/officeart/2005/8/layout/cycle3"/>
    <dgm:cxn modelId="{FD5782AD-F079-448E-B0F0-4C069B67853E}" type="presParOf" srcId="{8276C706-FA89-4F4F-A1EA-0D57188EB8D8}" destId="{8BFE9E44-F50F-4516-92A1-2F199B5224CC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04EF2-4928-41E8-ADBA-CCF8D478AAEE}">
      <dsp:nvSpPr>
        <dsp:cNvPr id="0" name=""/>
        <dsp:cNvSpPr/>
      </dsp:nvSpPr>
      <dsp:spPr>
        <a:xfrm>
          <a:off x="3138338" y="1127"/>
          <a:ext cx="1952922" cy="9764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/>
            <a:t>Activa </a:t>
          </a:r>
        </a:p>
      </dsp:txBody>
      <dsp:txXfrm>
        <a:off x="3166938" y="29727"/>
        <a:ext cx="1895722" cy="919261"/>
      </dsp:txXfrm>
    </dsp:sp>
    <dsp:sp modelId="{1CC53D7E-96E5-4486-AAE2-96799456FB3E}">
      <dsp:nvSpPr>
        <dsp:cNvPr id="0" name=""/>
        <dsp:cNvSpPr/>
      </dsp:nvSpPr>
      <dsp:spPr>
        <a:xfrm rot="3600000">
          <a:off x="4412175" y="1715069"/>
          <a:ext cx="1017893" cy="341761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kern="1200"/>
        </a:p>
      </dsp:txBody>
      <dsp:txXfrm>
        <a:off x="4514703" y="1783421"/>
        <a:ext cx="812837" cy="205057"/>
      </dsp:txXfrm>
    </dsp:sp>
    <dsp:sp modelId="{8E3DF0CE-603C-4614-B789-3876E6F11BB5}">
      <dsp:nvSpPr>
        <dsp:cNvPr id="0" name=""/>
        <dsp:cNvSpPr/>
      </dsp:nvSpPr>
      <dsp:spPr>
        <a:xfrm>
          <a:off x="4750983" y="2794310"/>
          <a:ext cx="1952922" cy="9764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/>
            <a:t>Reactiva</a:t>
          </a:r>
        </a:p>
      </dsp:txBody>
      <dsp:txXfrm>
        <a:off x="4779583" y="2822910"/>
        <a:ext cx="1895722" cy="919261"/>
      </dsp:txXfrm>
    </dsp:sp>
    <dsp:sp modelId="{392DCC4A-507F-4662-B287-30A481DA7728}">
      <dsp:nvSpPr>
        <dsp:cNvPr id="0" name=""/>
        <dsp:cNvSpPr/>
      </dsp:nvSpPr>
      <dsp:spPr>
        <a:xfrm rot="10800000">
          <a:off x="3605853" y="3111660"/>
          <a:ext cx="1017893" cy="341761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kern="1200"/>
        </a:p>
      </dsp:txBody>
      <dsp:txXfrm rot="10800000">
        <a:off x="3708381" y="3180012"/>
        <a:ext cx="812837" cy="205057"/>
      </dsp:txXfrm>
    </dsp:sp>
    <dsp:sp modelId="{0B9D3D53-F2F4-4250-A870-E97666A566CB}">
      <dsp:nvSpPr>
        <dsp:cNvPr id="0" name=""/>
        <dsp:cNvSpPr/>
      </dsp:nvSpPr>
      <dsp:spPr>
        <a:xfrm>
          <a:off x="1525693" y="2794310"/>
          <a:ext cx="1952922" cy="9764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/>
            <a:t>Proactiva</a:t>
          </a:r>
        </a:p>
      </dsp:txBody>
      <dsp:txXfrm>
        <a:off x="1554293" y="2822910"/>
        <a:ext cx="1895722" cy="919261"/>
      </dsp:txXfrm>
    </dsp:sp>
    <dsp:sp modelId="{2944524F-0128-43F0-BEFB-F835CA8A4063}">
      <dsp:nvSpPr>
        <dsp:cNvPr id="0" name=""/>
        <dsp:cNvSpPr/>
      </dsp:nvSpPr>
      <dsp:spPr>
        <a:xfrm rot="18000000">
          <a:off x="2799530" y="1715069"/>
          <a:ext cx="1017893" cy="341761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kern="1200"/>
        </a:p>
      </dsp:txBody>
      <dsp:txXfrm>
        <a:off x="2902058" y="1783421"/>
        <a:ext cx="812837" cy="2050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B9F146-20B0-4D24-B7B2-235E3CF91B3B}">
      <dsp:nvSpPr>
        <dsp:cNvPr id="0" name=""/>
        <dsp:cNvSpPr/>
      </dsp:nvSpPr>
      <dsp:spPr>
        <a:xfrm rot="20469536">
          <a:off x="3446251" y="1246862"/>
          <a:ext cx="2047328" cy="50185"/>
        </a:xfrm>
        <a:custGeom>
          <a:avLst/>
          <a:gdLst/>
          <a:ahLst/>
          <a:cxnLst/>
          <a:rect l="0" t="0" r="0" b="0"/>
          <a:pathLst>
            <a:path>
              <a:moveTo>
                <a:pt x="0" y="25092"/>
              </a:moveTo>
              <a:lnTo>
                <a:pt x="2047328" y="2509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3B0935-ADA6-410C-A9F9-C288805CE697}">
      <dsp:nvSpPr>
        <dsp:cNvPr id="0" name=""/>
        <dsp:cNvSpPr/>
      </dsp:nvSpPr>
      <dsp:spPr>
        <a:xfrm rot="1069803">
          <a:off x="3450503" y="2450301"/>
          <a:ext cx="2106885" cy="50185"/>
        </a:xfrm>
        <a:custGeom>
          <a:avLst/>
          <a:gdLst/>
          <a:ahLst/>
          <a:cxnLst/>
          <a:rect l="0" t="0" r="0" b="0"/>
          <a:pathLst>
            <a:path>
              <a:moveTo>
                <a:pt x="0" y="25092"/>
              </a:moveTo>
              <a:lnTo>
                <a:pt x="2106885" y="2509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21B6E7-5E50-4D14-8217-377AE7EE03BD}">
      <dsp:nvSpPr>
        <dsp:cNvPr id="0" name=""/>
        <dsp:cNvSpPr/>
      </dsp:nvSpPr>
      <dsp:spPr>
        <a:xfrm>
          <a:off x="761089" y="537449"/>
          <a:ext cx="3819692" cy="269673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5B5DCB-E404-4C37-973B-ADA76F200E78}">
      <dsp:nvSpPr>
        <dsp:cNvPr id="0" name=""/>
        <dsp:cNvSpPr/>
      </dsp:nvSpPr>
      <dsp:spPr>
        <a:xfrm>
          <a:off x="5472614" y="2304261"/>
          <a:ext cx="1423143" cy="1423143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/>
            <a:t>Comité de Transparencia</a:t>
          </a:r>
          <a:endParaRPr lang="es-MX" sz="1100" b="1" kern="1200" dirty="0"/>
        </a:p>
      </dsp:txBody>
      <dsp:txXfrm>
        <a:off x="5681028" y="2512675"/>
        <a:ext cx="1006315" cy="1006315"/>
      </dsp:txXfrm>
    </dsp:sp>
    <dsp:sp modelId="{F5AE5CB8-637C-44A3-9A39-BCE97AE5872F}">
      <dsp:nvSpPr>
        <dsp:cNvPr id="0" name=""/>
        <dsp:cNvSpPr/>
      </dsp:nvSpPr>
      <dsp:spPr>
        <a:xfrm>
          <a:off x="7038071" y="2304261"/>
          <a:ext cx="2134714" cy="1423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6500" kern="1200" dirty="0"/>
        </a:p>
      </dsp:txBody>
      <dsp:txXfrm>
        <a:off x="7038071" y="2304261"/>
        <a:ext cx="2134714" cy="1423143"/>
      </dsp:txXfrm>
    </dsp:sp>
    <dsp:sp modelId="{29D0D16E-1DF6-42BE-89FF-92F005BF31BB}">
      <dsp:nvSpPr>
        <dsp:cNvPr id="0" name=""/>
        <dsp:cNvSpPr/>
      </dsp:nvSpPr>
      <dsp:spPr>
        <a:xfrm>
          <a:off x="5400603" y="0"/>
          <a:ext cx="1423143" cy="1423143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/>
            <a:t>Unidad de Transparencia</a:t>
          </a:r>
          <a:endParaRPr lang="es-MX" sz="1100" b="1" kern="1200" dirty="0"/>
        </a:p>
      </dsp:txBody>
      <dsp:txXfrm>
        <a:off x="5609017" y="208414"/>
        <a:ext cx="1006315" cy="10063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C8CFA-18AB-4571-9936-65ED87249A79}">
      <dsp:nvSpPr>
        <dsp:cNvPr id="0" name=""/>
        <dsp:cNvSpPr/>
      </dsp:nvSpPr>
      <dsp:spPr>
        <a:xfrm>
          <a:off x="2490433" y="-24109"/>
          <a:ext cx="3732101" cy="3732101"/>
        </a:xfrm>
        <a:prstGeom prst="circularArrow">
          <a:avLst>
            <a:gd name="adj1" fmla="val 5544"/>
            <a:gd name="adj2" fmla="val 330680"/>
            <a:gd name="adj3" fmla="val 13757716"/>
            <a:gd name="adj4" fmla="val 17397056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D42C74-63AE-4845-AC25-05A4EEF3B33C}">
      <dsp:nvSpPr>
        <dsp:cNvPr id="0" name=""/>
        <dsp:cNvSpPr/>
      </dsp:nvSpPr>
      <dsp:spPr>
        <a:xfrm>
          <a:off x="3475827" y="167"/>
          <a:ext cx="1761312" cy="88065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Plataforma Nacional de Transparencia</a:t>
          </a:r>
        </a:p>
      </dsp:txBody>
      <dsp:txXfrm>
        <a:off x="3518817" y="43157"/>
        <a:ext cx="1675332" cy="794676"/>
      </dsp:txXfrm>
    </dsp:sp>
    <dsp:sp modelId="{97536B8D-9C91-4480-A576-8630922B2A51}">
      <dsp:nvSpPr>
        <dsp:cNvPr id="0" name=""/>
        <dsp:cNvSpPr/>
      </dsp:nvSpPr>
      <dsp:spPr>
        <a:xfrm>
          <a:off x="4989447" y="1099876"/>
          <a:ext cx="1761312" cy="8806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Escrito</a:t>
          </a:r>
          <a:r>
            <a:rPr lang="es-ES" sz="1600" kern="1200" baseline="0" dirty="0"/>
            <a:t> </a:t>
          </a:r>
          <a:endParaRPr lang="es-ES" sz="1600" kern="1200" dirty="0"/>
        </a:p>
      </dsp:txBody>
      <dsp:txXfrm>
        <a:off x="5032437" y="1142866"/>
        <a:ext cx="1675332" cy="794676"/>
      </dsp:txXfrm>
    </dsp:sp>
    <dsp:sp modelId="{6C556775-4B98-42BE-B640-2EDDEB0E4830}">
      <dsp:nvSpPr>
        <dsp:cNvPr id="0" name=""/>
        <dsp:cNvSpPr/>
      </dsp:nvSpPr>
      <dsp:spPr>
        <a:xfrm>
          <a:off x="4411296" y="2879244"/>
          <a:ext cx="1761312" cy="88065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Correo electrónico</a:t>
          </a:r>
        </a:p>
      </dsp:txBody>
      <dsp:txXfrm>
        <a:off x="4454286" y="2922234"/>
        <a:ext cx="1675332" cy="794676"/>
      </dsp:txXfrm>
    </dsp:sp>
    <dsp:sp modelId="{C5F760AD-C3FD-401D-8B30-D5C1C5474645}">
      <dsp:nvSpPr>
        <dsp:cNvPr id="0" name=""/>
        <dsp:cNvSpPr/>
      </dsp:nvSpPr>
      <dsp:spPr>
        <a:xfrm>
          <a:off x="2540358" y="2879244"/>
          <a:ext cx="1761312" cy="88065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verbal</a:t>
          </a:r>
        </a:p>
      </dsp:txBody>
      <dsp:txXfrm>
        <a:off x="2583348" y="2922234"/>
        <a:ext cx="1675332" cy="794676"/>
      </dsp:txXfrm>
    </dsp:sp>
    <dsp:sp modelId="{8BFE9E44-F50F-4516-92A1-2F199B5224CC}">
      <dsp:nvSpPr>
        <dsp:cNvPr id="0" name=""/>
        <dsp:cNvSpPr/>
      </dsp:nvSpPr>
      <dsp:spPr>
        <a:xfrm>
          <a:off x="1962207" y="1099876"/>
          <a:ext cx="1761312" cy="88065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Cualquier tipo de mensajería</a:t>
          </a:r>
        </a:p>
      </dsp:txBody>
      <dsp:txXfrm>
        <a:off x="2005197" y="1142866"/>
        <a:ext cx="1675332" cy="794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496CD16-11A0-4CF2-8A74-B41E2542A7D0}" type="datetimeFigureOut">
              <a:rPr lang="es-MX" smtClean="0"/>
              <a:t>10/02/2025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DB80B1-39AA-4B3E-ABA9-6D0C8D1058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262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EE7B4C5-1A2A-4D15-B9A0-3EF1B4BF52CB}" type="datetimeFigureOut">
              <a:rPr lang="es-MX" smtClean="0"/>
              <a:pPr/>
              <a:t>10/02/2025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696913"/>
            <a:ext cx="55784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ECBAE17-C970-41D0-B049-B7CA08CF8EF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Cambiaría el tipo</a:t>
            </a:r>
            <a:r>
              <a:rPr lang="es-MX" baseline="0" dirty="0"/>
              <a:t> de cajas, y lo pondría explicado, y como referencia el artículo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BAE17-C970-41D0-B049-B7CA08CF8EFF}" type="slidenum">
              <a:rPr lang="es-MX" smtClean="0"/>
              <a:pPr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707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Igual cambiaria el estilo</a:t>
            </a:r>
            <a:r>
              <a:rPr lang="es-MX" baseline="0" dirty="0"/>
              <a:t> de esta </a:t>
            </a:r>
            <a:r>
              <a:rPr lang="es-MX" baseline="0" dirty="0" err="1"/>
              <a:t>diapo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BAE17-C970-41D0-B049-B7CA08CF8EFF}" type="slidenum">
              <a:rPr lang="es-MX" smtClean="0"/>
              <a:pPr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2441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Siento que falta un previo, como</a:t>
            </a:r>
            <a:r>
              <a:rPr lang="es-MX" baseline="0" dirty="0"/>
              <a:t> que se va de lleno a las solicitudes y anteriormente se hablaba de las atribuciones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BAE17-C970-41D0-B049-B7CA08CF8EFF}" type="slidenum">
              <a:rPr lang="es-MX" smtClean="0"/>
              <a:pPr/>
              <a:t>28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5055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BAE17-C970-41D0-B049-B7CA08CF8EFF}" type="slidenum">
              <a:rPr lang="es-MX" smtClean="0"/>
              <a:pPr/>
              <a:t>34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9195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C965-0532-4518-AF97-5DED3DB0B1A4}" type="datetimeFigureOut">
              <a:rPr lang="es-MX" smtClean="0"/>
              <a:pPr/>
              <a:t>10/02/2025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A8A9-0876-4FAE-8205-8936841D114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C965-0532-4518-AF97-5DED3DB0B1A4}" type="datetimeFigureOut">
              <a:rPr lang="es-MX" smtClean="0"/>
              <a:pPr/>
              <a:t>10/02/2025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A8A9-0876-4FAE-8205-8936841D114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C965-0532-4518-AF97-5DED3DB0B1A4}" type="datetimeFigureOut">
              <a:rPr lang="es-MX" smtClean="0"/>
              <a:pPr/>
              <a:t>10/02/2025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A8A9-0876-4FAE-8205-8936841D114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C965-0532-4518-AF97-5DED3DB0B1A4}" type="datetimeFigureOut">
              <a:rPr lang="es-MX" smtClean="0"/>
              <a:pPr/>
              <a:t>10/02/2025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A8A9-0876-4FAE-8205-8936841D114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C965-0532-4518-AF97-5DED3DB0B1A4}" type="datetimeFigureOut">
              <a:rPr lang="es-MX" smtClean="0"/>
              <a:pPr/>
              <a:t>10/02/2025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A8A9-0876-4FAE-8205-8936841D114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C965-0532-4518-AF97-5DED3DB0B1A4}" type="datetimeFigureOut">
              <a:rPr lang="es-MX" smtClean="0"/>
              <a:pPr/>
              <a:t>10/02/2025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A8A9-0876-4FAE-8205-8936841D114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C965-0532-4518-AF97-5DED3DB0B1A4}" type="datetimeFigureOut">
              <a:rPr lang="es-MX" smtClean="0"/>
              <a:pPr/>
              <a:t>10/02/2025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A8A9-0876-4FAE-8205-8936841D114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C965-0532-4518-AF97-5DED3DB0B1A4}" type="datetimeFigureOut">
              <a:rPr lang="es-MX" smtClean="0"/>
              <a:pPr/>
              <a:t>10/02/2025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A8A9-0876-4FAE-8205-8936841D114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C965-0532-4518-AF97-5DED3DB0B1A4}" type="datetimeFigureOut">
              <a:rPr lang="es-MX" smtClean="0"/>
              <a:pPr/>
              <a:t>10/02/2025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A8A9-0876-4FAE-8205-8936841D114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C965-0532-4518-AF97-5DED3DB0B1A4}" type="datetimeFigureOut">
              <a:rPr lang="es-MX" smtClean="0"/>
              <a:pPr/>
              <a:t>10/02/2025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A8A9-0876-4FAE-8205-8936841D114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C965-0532-4518-AF97-5DED3DB0B1A4}" type="datetimeFigureOut">
              <a:rPr lang="es-MX" smtClean="0"/>
              <a:pPr/>
              <a:t>10/02/2025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A8A9-0876-4FAE-8205-8936841D114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5C965-0532-4518-AF97-5DED3DB0B1A4}" type="datetimeFigureOut">
              <a:rPr lang="es-MX" smtClean="0"/>
              <a:pPr/>
              <a:t>10/02/2025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1A8A9-0876-4FAE-8205-8936841D114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nl.mx/proteccion-de-datos-personales/avisos-de-privacidad" TargetMode="External"/><Relationship Id="rId2" Type="http://schemas.openxmlformats.org/officeDocument/2006/relationships/hyperlink" Target="mailto:ut@infonl.mx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cotai.org.mx/descargas/mn/Protocolo_b%C3%BAsqueda_27_mayo_2021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cotai.org.mx/descargas/mn/Lineamientos_Informe_Anual_29-Abr-2021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tai.org.mx/descargas/mn/Lineamientos_clasificacion_versiones_publicas_reformados_26_10_2020.pd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041136" y="520778"/>
            <a:ext cx="7211218" cy="5064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76188" tIns="38083" rIns="76188" bIns="38083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s-MX" sz="3000" b="1" baseline="30000" dirty="0">
                <a:solidFill>
                  <a:srgbClr val="15223C"/>
                </a:solidFill>
              </a:rPr>
              <a:t>Aviso de privacidad simplificado</a:t>
            </a:r>
            <a:endParaRPr sz="3000" baseline="30000" dirty="0">
              <a:solidFill>
                <a:srgbClr val="15223C"/>
              </a:solidFill>
            </a:endParaRPr>
          </a:p>
          <a:p>
            <a:pPr algn="just">
              <a:spcBef>
                <a:spcPts val="333"/>
              </a:spcBef>
              <a:buClr>
                <a:schemeClr val="dk1"/>
              </a:buClr>
              <a:buSzPct val="100000"/>
            </a:pPr>
            <a:r>
              <a:rPr lang="es-MX" sz="1333" b="1" dirty="0">
                <a:solidFill>
                  <a:srgbClr val="15223C"/>
                </a:solidFill>
              </a:rPr>
              <a:t>El Instituto Estatal de Transparencia, Acceso a la Información y Protección de Datos Personales, es el responsable</a:t>
            </a:r>
            <a:r>
              <a:rPr lang="es-MX" sz="1333" dirty="0">
                <a:solidFill>
                  <a:srgbClr val="15223C"/>
                </a:solidFill>
              </a:rPr>
              <a:t> del tratamiento de los datos personales que nos proporcione.</a:t>
            </a:r>
            <a:endParaRPr sz="1333" dirty="0">
              <a:solidFill>
                <a:srgbClr val="15223C"/>
              </a:solidFill>
            </a:endParaRPr>
          </a:p>
          <a:p>
            <a:pPr algn="just">
              <a:spcBef>
                <a:spcPts val="333"/>
              </a:spcBef>
              <a:buClr>
                <a:schemeClr val="dk1"/>
              </a:buClr>
              <a:buSzPct val="100000"/>
            </a:pPr>
            <a:endParaRPr sz="1333" b="1" dirty="0">
              <a:solidFill>
                <a:srgbClr val="15223C"/>
              </a:solidFill>
            </a:endParaRPr>
          </a:p>
          <a:p>
            <a:pPr algn="just">
              <a:spcBef>
                <a:spcPts val="333"/>
              </a:spcBef>
              <a:buClr>
                <a:schemeClr val="dk1"/>
              </a:buClr>
              <a:buSzPct val="100000"/>
            </a:pPr>
            <a:r>
              <a:rPr lang="es-MX" sz="1333" b="1" dirty="0">
                <a:solidFill>
                  <a:srgbClr val="15223C"/>
                </a:solidFill>
              </a:rPr>
              <a:t>Los datos personales que recabemos los utilizaremos para las siguientes finalidades: </a:t>
            </a:r>
            <a:r>
              <a:rPr lang="es-MX" sz="1333" dirty="0">
                <a:solidFill>
                  <a:srgbClr val="15223C"/>
                </a:solidFill>
              </a:rPr>
              <a:t>Registro de participantes, datos de control, generar constancias respectivas, comunicación para seguimiento para conclusión de los cursos, aclaración de dudas, por algún error o imprecisión, notificación de cancelación o cambio de horario, fecha y/o sede. </a:t>
            </a:r>
            <a:endParaRPr sz="1333" dirty="0">
              <a:solidFill>
                <a:srgbClr val="15223C"/>
              </a:solidFill>
            </a:endParaRPr>
          </a:p>
          <a:p>
            <a:pPr algn="just">
              <a:spcBef>
                <a:spcPts val="333"/>
              </a:spcBef>
              <a:buClr>
                <a:schemeClr val="dk1"/>
              </a:buClr>
              <a:buSzPct val="100000"/>
            </a:pPr>
            <a:endParaRPr sz="1333" dirty="0">
              <a:solidFill>
                <a:srgbClr val="15223C"/>
              </a:solidFill>
            </a:endParaRPr>
          </a:p>
          <a:p>
            <a:pPr algn="just">
              <a:spcBef>
                <a:spcPts val="333"/>
              </a:spcBef>
              <a:buClr>
                <a:schemeClr val="dk1"/>
              </a:buClr>
              <a:buSzPct val="100000"/>
            </a:pPr>
            <a:r>
              <a:rPr lang="es-MX" sz="1333" dirty="0">
                <a:solidFill>
                  <a:srgbClr val="15223C"/>
                </a:solidFill>
              </a:rPr>
              <a:t>Asimismo, podrá manifestar su negativa al tratamiento de sus datos personales, en las instalaciones del “INFO NL” ubicada en Av. Constitución # 1465-1 Pte., zona centro del municipio de Monterrey con Código Postal 64000, o por medio electrónico en el correo </a:t>
            </a:r>
            <a:r>
              <a:rPr lang="es-MX" sz="1333" u="sng" dirty="0">
                <a:solidFill>
                  <a:srgbClr val="15223C"/>
                </a:solidFill>
                <a:hlinkClick r:id="rId2"/>
              </a:rPr>
              <a:t>ut@infonl.mx</a:t>
            </a:r>
            <a:r>
              <a:rPr lang="es-MX" sz="1333" dirty="0">
                <a:solidFill>
                  <a:srgbClr val="15223C"/>
                </a:solidFill>
              </a:rPr>
              <a:t>.</a:t>
            </a:r>
            <a:endParaRPr sz="1333" dirty="0">
              <a:solidFill>
                <a:srgbClr val="15223C"/>
              </a:solidFill>
            </a:endParaRPr>
          </a:p>
          <a:p>
            <a:pPr algn="just">
              <a:spcBef>
                <a:spcPts val="333"/>
              </a:spcBef>
              <a:buClr>
                <a:schemeClr val="dk1"/>
              </a:buClr>
              <a:buSzPct val="100000"/>
            </a:pPr>
            <a:endParaRPr sz="1333" dirty="0">
              <a:solidFill>
                <a:srgbClr val="15223C"/>
              </a:solidFill>
            </a:endParaRPr>
          </a:p>
          <a:p>
            <a:pPr algn="just">
              <a:spcBef>
                <a:spcPts val="333"/>
              </a:spcBef>
              <a:buClr>
                <a:schemeClr val="dk1"/>
              </a:buClr>
              <a:buSzPct val="100000"/>
            </a:pPr>
            <a:r>
              <a:rPr lang="es-ES" sz="1333" dirty="0">
                <a:solidFill>
                  <a:srgbClr val="15223C"/>
                </a:solidFill>
              </a:rPr>
              <a:t>En caso de que exista un cambio en el aviso de privacidad, lo haremos de su conocimiento a través de la página </a:t>
            </a:r>
            <a:r>
              <a:rPr lang="es-ES" sz="1333" dirty="0">
                <a:solidFill>
                  <a:srgbClr val="15223C"/>
                </a:solidFill>
                <a:hlinkClick r:id="rId3"/>
              </a:rPr>
              <a:t>https</a:t>
            </a:r>
            <a:r>
              <a:rPr lang="es-ES" sz="1333">
                <a:solidFill>
                  <a:srgbClr val="15223C"/>
                </a:solidFill>
                <a:hlinkClick r:id="rId3"/>
              </a:rPr>
              <a:t>://infonl.mx/proteccion-de-datos-personales/avisos-de-privacidad</a:t>
            </a:r>
            <a:r>
              <a:rPr lang="es-ES" sz="1333" dirty="0">
                <a:solidFill>
                  <a:srgbClr val="15223C"/>
                </a:solidFill>
              </a:rPr>
              <a:t> </a:t>
            </a:r>
            <a:r>
              <a:rPr lang="es-ES" sz="1333">
                <a:solidFill>
                  <a:srgbClr val="15223C"/>
                </a:solidFill>
              </a:rPr>
              <a:t>o bien, </a:t>
            </a:r>
            <a:r>
              <a:rPr lang="es-ES" sz="1333" dirty="0">
                <a:solidFill>
                  <a:srgbClr val="15223C"/>
                </a:solidFill>
              </a:rPr>
              <a:t>de manera presencial en nuestras instalaciones.</a:t>
            </a:r>
          </a:p>
        </p:txBody>
      </p:sp>
    </p:spTree>
    <p:extLst>
      <p:ext uri="{BB962C8B-B14F-4D97-AF65-F5344CB8AC3E}">
        <p14:creationId xmlns:p14="http://schemas.microsoft.com/office/powerpoint/2010/main" val="213116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E32E814C-A89E-09EE-DE6F-C499A39F9A73}"/>
              </a:ext>
            </a:extLst>
          </p:cNvPr>
          <p:cNvSpPr/>
          <p:nvPr/>
        </p:nvSpPr>
        <p:spPr>
          <a:xfrm>
            <a:off x="1031658" y="2929508"/>
            <a:ext cx="5664578" cy="120348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92A4CE2-7577-FBCF-223A-5448C82E568A}"/>
              </a:ext>
            </a:extLst>
          </p:cNvPr>
          <p:cNvSpPr/>
          <p:nvPr/>
        </p:nvSpPr>
        <p:spPr>
          <a:xfrm>
            <a:off x="1031658" y="1345332"/>
            <a:ext cx="5664578" cy="7200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521CFC-3982-3827-6D03-29AB26D05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404" y="1489348"/>
            <a:ext cx="5475820" cy="3684240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000" dirty="0" smtClean="0">
                <a:solidFill>
                  <a:srgbClr val="000000"/>
                </a:solidFill>
              </a:rPr>
              <a:t>Llevar </a:t>
            </a:r>
            <a:r>
              <a:rPr lang="es-MX" sz="2000" dirty="0">
                <a:solidFill>
                  <a:srgbClr val="000000"/>
                </a:solidFill>
              </a:rPr>
              <a:t>un </a:t>
            </a:r>
            <a:r>
              <a:rPr lang="es-MX" sz="2000" b="1" dirty="0">
                <a:solidFill>
                  <a:schemeClr val="tx2">
                    <a:lumMod val="75000"/>
                  </a:schemeClr>
                </a:solidFill>
              </a:rPr>
              <a:t>registro de las solicitudes</a:t>
            </a:r>
            <a:r>
              <a:rPr lang="es-MX" sz="2000" dirty="0">
                <a:solidFill>
                  <a:srgbClr val="000000"/>
                </a:solidFill>
              </a:rPr>
              <a:t>. </a:t>
            </a:r>
          </a:p>
          <a:p>
            <a:pPr marL="0" indent="0" algn="just">
              <a:buNone/>
            </a:pPr>
            <a:endParaRPr lang="es-MX"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indent="0" algn="just">
              <a:buNone/>
            </a:pPr>
            <a:endParaRPr lang="es-ES" b="1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es-ES" sz="2000" b="1" dirty="0">
                <a:solidFill>
                  <a:schemeClr val="tx2">
                    <a:lumMod val="75000"/>
                  </a:schemeClr>
                </a:solidFill>
              </a:rPr>
              <a:t>Auxiliar a los particulares en la elaboración de solicitudes </a:t>
            </a:r>
            <a:r>
              <a:rPr lang="es-ES" sz="2000" dirty="0">
                <a:solidFill>
                  <a:srgbClr val="000000"/>
                </a:solidFill>
              </a:rPr>
              <a:t>y, en su caso, orientarlos sobre los sujetos obligados competentes.</a:t>
            </a:r>
            <a:endParaRPr lang="es-MX" sz="2000" dirty="0">
              <a:solidFill>
                <a:srgbClr val="000000"/>
              </a:solidFill>
            </a:endParaRPr>
          </a:p>
          <a:p>
            <a:endParaRPr lang="es-MX" sz="2200" dirty="0"/>
          </a:p>
        </p:txBody>
      </p:sp>
      <p:pic>
        <p:nvPicPr>
          <p:cNvPr id="4" name="Picture 10" descr="Resultado de imagen para información png">
            <a:extLst>
              <a:ext uri="{FF2B5EF4-FFF2-40B4-BE49-F238E27FC236}">
                <a16:creationId xmlns:a16="http://schemas.microsoft.com/office/drawing/2014/main" id="{0CE6FF6B-B5C4-5E3C-3B06-2A098B80A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489348"/>
            <a:ext cx="2219639" cy="32103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352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AF71FFB-D686-95F6-B05A-0174BD265B67}"/>
              </a:ext>
            </a:extLst>
          </p:cNvPr>
          <p:cNvSpPr/>
          <p:nvPr/>
        </p:nvSpPr>
        <p:spPr>
          <a:xfrm>
            <a:off x="4139952" y="1129308"/>
            <a:ext cx="4752528" cy="38662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" name="Rectángulo 1"/>
          <p:cNvSpPr/>
          <p:nvPr/>
        </p:nvSpPr>
        <p:spPr>
          <a:xfrm>
            <a:off x="4139952" y="1104380"/>
            <a:ext cx="4783385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200" dirty="0">
                <a:solidFill>
                  <a:srgbClr val="000000"/>
                </a:solidFill>
              </a:rPr>
              <a:t>Proponer al Comité de Transparencia </a:t>
            </a:r>
            <a:r>
              <a:rPr lang="es-ES" sz="2200" dirty="0">
                <a:solidFill>
                  <a:srgbClr val="000000"/>
                </a:solidFill>
              </a:rPr>
              <a:t>procedimientos internos que aseguren la mayor eficiencia en la gestión de las solicitudes. </a:t>
            </a:r>
            <a:endParaRPr lang="es-ES" sz="2200" dirty="0" smtClean="0">
              <a:solidFill>
                <a:srgbClr val="000000"/>
              </a:solidFill>
            </a:endParaRPr>
          </a:p>
          <a:p>
            <a:pPr algn="just"/>
            <a:endParaRPr lang="es-ES" sz="2200" dirty="0" smtClean="0">
              <a:solidFill>
                <a:srgbClr val="000000"/>
              </a:solidFill>
            </a:endParaRPr>
          </a:p>
          <a:p>
            <a:pPr algn="just"/>
            <a:r>
              <a:rPr lang="es-ES" sz="1600" dirty="0" smtClean="0">
                <a:solidFill>
                  <a:srgbClr val="000000"/>
                </a:solidFill>
              </a:rPr>
              <a:t>(</a:t>
            </a:r>
            <a:r>
              <a:rPr lang="es-ES" sz="1600" dirty="0">
                <a:solidFill>
                  <a:srgbClr val="000000"/>
                </a:solidFill>
              </a:rPr>
              <a:t>ejemplo.- en inexistencia tener </a:t>
            </a:r>
            <a:r>
              <a:rPr lang="es-ES" sz="1600" b="1" dirty="0">
                <a:solidFill>
                  <a:schemeClr val="tx2">
                    <a:lumMod val="75000"/>
                  </a:schemeClr>
                </a:solidFill>
              </a:rPr>
              <a:t>protocolo de búsqueda</a:t>
            </a:r>
            <a:r>
              <a:rPr lang="es-ES" sz="1600" dirty="0">
                <a:solidFill>
                  <a:srgbClr val="000000"/>
                </a:solidFill>
              </a:rPr>
              <a:t>, modo tiempo y lugar)</a:t>
            </a:r>
          </a:p>
          <a:p>
            <a:pPr algn="just"/>
            <a:r>
              <a:rPr lang="es-ES" sz="2000" dirty="0">
                <a:solidFill>
                  <a:srgbClr val="000000"/>
                </a:solidFill>
              </a:rPr>
              <a:t> </a:t>
            </a:r>
            <a:r>
              <a:rPr lang="es-ES" sz="1600" dirty="0">
                <a:solidFill>
                  <a:srgbClr val="000000"/>
                </a:solidFill>
                <a:hlinkClick r:id="rId2"/>
              </a:rPr>
              <a:t>https://</a:t>
            </a:r>
            <a:r>
              <a:rPr lang="es-ES" sz="1600" dirty="0" smtClean="0">
                <a:solidFill>
                  <a:srgbClr val="000000"/>
                </a:solidFill>
                <a:hlinkClick r:id="rId2"/>
              </a:rPr>
              <a:t>www.cotai.org.mx/descargas/mn/Protocolo_b%C3%BAsqueda_27_mayo_2021.pdf</a:t>
            </a:r>
            <a:endParaRPr lang="es-ES" sz="1600" dirty="0" smtClean="0">
              <a:solidFill>
                <a:srgbClr val="000000"/>
              </a:solidFill>
            </a:endParaRPr>
          </a:p>
          <a:p>
            <a:pPr algn="just"/>
            <a:endParaRPr lang="es-ES" sz="16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2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5075A11-D67A-2CA7-5FFB-68FA67A26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514276"/>
            <a:ext cx="309634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0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AE7639A8-E7F4-C7C0-C67E-EB029F3C7BAD}"/>
              </a:ext>
            </a:extLst>
          </p:cNvPr>
          <p:cNvSpPr/>
          <p:nvPr/>
        </p:nvSpPr>
        <p:spPr>
          <a:xfrm>
            <a:off x="971600" y="913233"/>
            <a:ext cx="4767471" cy="43715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8C31FD-5E3F-5E3D-A77C-604B80D6A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036" y="1345332"/>
            <a:ext cx="4638598" cy="41691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900" dirty="0">
                <a:solidFill>
                  <a:srgbClr val="000000"/>
                </a:solidFill>
              </a:rPr>
              <a:t>Fomentar la transparencia y accesibilidad al interior del sujeto obligado, promoviendo acuerdos con instituciones públicas especializadas que pudieran auxiliarles a entregar las repuestas a solicitudes de información, en </a:t>
            </a:r>
            <a:r>
              <a:rPr lang="es-ES" sz="1900" b="1" dirty="0">
                <a:solidFill>
                  <a:schemeClr val="tx2">
                    <a:lumMod val="75000"/>
                  </a:schemeClr>
                </a:solidFill>
              </a:rPr>
              <a:t>la lengua indígena, braille o cualquier formato accesible correspondiente, en forma más </a:t>
            </a:r>
            <a:r>
              <a:rPr lang="es-ES" sz="1900" b="1" dirty="0" smtClean="0">
                <a:solidFill>
                  <a:schemeClr val="tx2">
                    <a:lumMod val="75000"/>
                  </a:schemeClr>
                </a:solidFill>
              </a:rPr>
              <a:t>eficiente</a:t>
            </a:r>
          </a:p>
          <a:p>
            <a:pPr marL="0" indent="0" algn="just">
              <a:buNone/>
            </a:pPr>
            <a:endParaRPr lang="es-ES" sz="19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s-ES" sz="1800" dirty="0">
                <a:solidFill>
                  <a:srgbClr val="000000"/>
                </a:solidFill>
              </a:rPr>
              <a:t>Ejemplo.- Firmar convenio de colaboración </a:t>
            </a:r>
          </a:p>
          <a:p>
            <a:pPr algn="just"/>
            <a:endParaRPr lang="es-ES" sz="3200" dirty="0"/>
          </a:p>
          <a:p>
            <a:pPr algn="just"/>
            <a:endParaRPr lang="es-MX" dirty="0"/>
          </a:p>
        </p:txBody>
      </p:sp>
      <p:pic>
        <p:nvPicPr>
          <p:cNvPr id="4" name="Imagen 3" descr="&lt;strong&gt;Accesibilidad&lt;/strong&gt; 2.0: esa gran olvidada en educación - XarxaTIC">
            <a:extLst>
              <a:ext uri="{FF2B5EF4-FFF2-40B4-BE49-F238E27FC236}">
                <a16:creationId xmlns:a16="http://schemas.microsoft.com/office/drawing/2014/main" id="{AFDC47B4-49A7-E502-3E09-F1A910C522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448" y="1633364"/>
            <a:ext cx="3176248" cy="1560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A614A8D-8392-07CC-6DBE-9A22ECD8C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3656855"/>
            <a:ext cx="3176247" cy="164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6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AEAE9C23-EECD-5517-57B2-DF67AFDD3DB1}"/>
              </a:ext>
            </a:extLst>
          </p:cNvPr>
          <p:cNvSpPr/>
          <p:nvPr/>
        </p:nvSpPr>
        <p:spPr>
          <a:xfrm>
            <a:off x="1043838" y="1378208"/>
            <a:ext cx="5122912" cy="2388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043838" y="1378208"/>
            <a:ext cx="5122912" cy="37301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200" dirty="0">
                <a:solidFill>
                  <a:srgbClr val="000000"/>
                </a:solidFill>
              </a:rPr>
              <a:t>Comparecer en </a:t>
            </a:r>
            <a:r>
              <a:rPr lang="es-ES" sz="2200" b="1" dirty="0">
                <a:solidFill>
                  <a:schemeClr val="tx2">
                    <a:lumMod val="75000"/>
                  </a:schemeClr>
                </a:solidFill>
              </a:rPr>
              <a:t>representación legal del sujeto obligado </a:t>
            </a:r>
            <a:r>
              <a:rPr lang="es-ES" sz="2200" dirty="0">
                <a:solidFill>
                  <a:srgbClr val="000000"/>
                </a:solidFill>
              </a:rPr>
              <a:t>dentro de los procedimientos que se estén sustanciando ante </a:t>
            </a:r>
            <a:r>
              <a:rPr lang="es-ES" sz="2200" dirty="0" smtClean="0">
                <a:solidFill>
                  <a:srgbClr val="000000"/>
                </a:solidFill>
              </a:rPr>
              <a:t>el Instituto, </a:t>
            </a:r>
            <a:r>
              <a:rPr lang="es-ES" sz="2200" dirty="0">
                <a:solidFill>
                  <a:srgbClr val="000000"/>
                </a:solidFill>
              </a:rPr>
              <a:t>dándoles el seguimiento que corresponde; y</a:t>
            </a:r>
          </a:p>
          <a:p>
            <a:pPr algn="just"/>
            <a:endParaRPr lang="es-ES" sz="2200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endParaRPr lang="es-ES" sz="2200" dirty="0">
              <a:solidFill>
                <a:srgbClr val="000000"/>
              </a:solidFill>
            </a:endParaRPr>
          </a:p>
        </p:txBody>
      </p:sp>
      <p:pic>
        <p:nvPicPr>
          <p:cNvPr id="3" name="Imagen 2" descr="Ilustración de Icono De Color Rgb Abogado Abogado Abogado Representante  Legal Juicio Juzgado Legislatura Aplicación De La Ley Justicia Asistencia  Legal Ilustración Vectorial Aislada y más Vectores Libres de Derechos de  Consejo -">
            <a:extLst>
              <a:ext uri="{FF2B5EF4-FFF2-40B4-BE49-F238E27FC236}">
                <a16:creationId xmlns:a16="http://schemas.microsoft.com/office/drawing/2014/main" id="{D4FCB676-AE6F-4F21-0406-EC6CEEDAC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162" y="1633364"/>
            <a:ext cx="2658838" cy="3544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848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5616" y="1777380"/>
            <a:ext cx="7772400" cy="1225021"/>
          </a:xfrm>
        </p:spPr>
        <p:txBody>
          <a:bodyPr>
            <a:normAutofit fontScale="90000"/>
          </a:bodyPr>
          <a:lstStyle/>
          <a:p>
            <a:r>
              <a:rPr lang="es-MX" sz="3600" b="1" dirty="0">
                <a:solidFill>
                  <a:srgbClr val="15223C"/>
                </a:solidFill>
              </a:rPr>
              <a:t>COMITÉ DE TRANSPARENCIA</a:t>
            </a:r>
            <a:r>
              <a:rPr lang="es-MX" b="1" dirty="0">
                <a:solidFill>
                  <a:schemeClr val="accent6"/>
                </a:solidFill>
              </a:rPr>
              <a:t/>
            </a:r>
            <a:br>
              <a:rPr lang="es-MX" b="1" dirty="0">
                <a:solidFill>
                  <a:schemeClr val="accent6"/>
                </a:solidFill>
              </a:rPr>
            </a:br>
            <a:endParaRPr lang="es-MX" dirty="0">
              <a:solidFill>
                <a:schemeClr val="accent6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125CC0-8F88-42D3-18C5-4D80098D3D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7664" y="2569468"/>
            <a:ext cx="6400800" cy="1460500"/>
          </a:xfrm>
        </p:spPr>
        <p:txBody>
          <a:bodyPr>
            <a:normAutofit/>
          </a:bodyPr>
          <a:lstStyle/>
          <a:p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Art. 56 y 57 LTAIPNL</a:t>
            </a:r>
          </a:p>
          <a:p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Art. 97 y 98 LPDPPSONL</a:t>
            </a:r>
          </a:p>
        </p:txBody>
      </p:sp>
    </p:spTree>
    <p:extLst>
      <p:ext uri="{BB962C8B-B14F-4D97-AF65-F5344CB8AC3E}">
        <p14:creationId xmlns:p14="http://schemas.microsoft.com/office/powerpoint/2010/main" val="147864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Marcador de contenido">
            <a:extLst>
              <a:ext uri="{FF2B5EF4-FFF2-40B4-BE49-F238E27FC236}">
                <a16:creationId xmlns:a16="http://schemas.microsoft.com/office/drawing/2014/main" id="{91C221B4-D871-68A7-DC43-1BF08962DB55}"/>
              </a:ext>
            </a:extLst>
          </p:cNvPr>
          <p:cNvSpPr txBox="1">
            <a:spLocks/>
          </p:cNvSpPr>
          <p:nvPr/>
        </p:nvSpPr>
        <p:spPr>
          <a:xfrm>
            <a:off x="971600" y="1129308"/>
            <a:ext cx="4608512" cy="237512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_tradnl" sz="5100" dirty="0">
                <a:solidFill>
                  <a:srgbClr val="000000"/>
                </a:solidFill>
              </a:rPr>
              <a:t>En cada SO se integrará un </a:t>
            </a:r>
            <a:r>
              <a:rPr lang="es-ES_tradnl" sz="5100" b="1" dirty="0">
                <a:solidFill>
                  <a:schemeClr val="tx2">
                    <a:lumMod val="75000"/>
                  </a:schemeClr>
                </a:solidFill>
              </a:rPr>
              <a:t>Comité de Transparencia </a:t>
            </a:r>
            <a:r>
              <a:rPr lang="es-ES_tradnl" sz="5100" dirty="0">
                <a:solidFill>
                  <a:srgbClr val="000000"/>
                </a:solidFill>
              </a:rPr>
              <a:t>colegiado e integrado por un 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_tradnl" sz="5100" dirty="0">
                <a:solidFill>
                  <a:srgbClr val="000000"/>
                </a:solidFill>
              </a:rPr>
              <a:t>número impar, el cual adoptará sus resoluciones por mayoría de votos. 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_tradnl" sz="5100" dirty="0">
                <a:solidFill>
                  <a:srgbClr val="000000"/>
                </a:solidFill>
              </a:rPr>
              <a:t>En caso de empate, el Presidente tendrá voto de calidad.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_tradnl" sz="5100" dirty="0">
                <a:solidFill>
                  <a:srgbClr val="000000"/>
                </a:solidFill>
              </a:rPr>
              <a:t>Se requiere nombramiento para cada uno de lo integrantes</a:t>
            </a:r>
          </a:p>
          <a:p>
            <a:pPr algn="just">
              <a:buFont typeface="Arial" pitchFamily="34" charset="0"/>
              <a:buNone/>
              <a:defRPr/>
            </a:pPr>
            <a:endParaRPr lang="es-ES_tradnl" sz="4000" dirty="0">
              <a:solidFill>
                <a:srgbClr val="14223C"/>
              </a:solidFill>
            </a:endParaRPr>
          </a:p>
          <a:p>
            <a:pPr algn="just">
              <a:buFont typeface="Arial" pitchFamily="34" charset="0"/>
              <a:buNone/>
              <a:defRPr/>
            </a:pPr>
            <a:endParaRPr lang="es-ES_tradnl" sz="4000" dirty="0">
              <a:solidFill>
                <a:srgbClr val="14223C"/>
              </a:solidFill>
            </a:endParaRPr>
          </a:p>
          <a:p>
            <a:pPr algn="just">
              <a:defRPr/>
            </a:pPr>
            <a:endParaRPr lang="es-MX" dirty="0">
              <a:solidFill>
                <a:srgbClr val="336600"/>
              </a:solidFill>
            </a:endParaRPr>
          </a:p>
        </p:txBody>
      </p:sp>
      <p:pic>
        <p:nvPicPr>
          <p:cNvPr id="5" name="11 Imagen" descr="equipo-de-trabajo.png">
            <a:extLst>
              <a:ext uri="{FF2B5EF4-FFF2-40B4-BE49-F238E27FC236}">
                <a16:creationId xmlns:a16="http://schemas.microsoft.com/office/drawing/2014/main" id="{6CC37A85-7C1C-3FB8-4003-74D105F4AC7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0802" y="1068741"/>
            <a:ext cx="3433738" cy="266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E6440C8-D62A-DBED-935A-ABEB746E321A}"/>
              </a:ext>
            </a:extLst>
          </p:cNvPr>
          <p:cNvSpPr txBox="1"/>
          <p:nvPr/>
        </p:nvSpPr>
        <p:spPr>
          <a:xfrm>
            <a:off x="1115616" y="50897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B3D0F58-D551-AD02-2E62-B1D81B0989F4}"/>
              </a:ext>
            </a:extLst>
          </p:cNvPr>
          <p:cNvSpPr txBox="1"/>
          <p:nvPr/>
        </p:nvSpPr>
        <p:spPr>
          <a:xfrm>
            <a:off x="971600" y="3957919"/>
            <a:ext cx="79152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None/>
              <a:defRPr/>
            </a:pPr>
            <a:r>
              <a:rPr lang="es-ES_tradnl" b="1" dirty="0">
                <a:solidFill>
                  <a:schemeClr val="tx2">
                    <a:lumMod val="75000"/>
                  </a:schemeClr>
                </a:solidFill>
              </a:rPr>
              <a:t>Los integrantes del Comité: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_tradnl" b="1" dirty="0">
                <a:solidFill>
                  <a:srgbClr val="000000"/>
                </a:solidFill>
              </a:rPr>
              <a:t>No</a:t>
            </a:r>
            <a:r>
              <a:rPr lang="es-ES_tradnl" dirty="0">
                <a:solidFill>
                  <a:srgbClr val="000000"/>
                </a:solidFill>
              </a:rPr>
              <a:t> podrán depender jerárquicamente entre </a:t>
            </a:r>
            <a:r>
              <a:rPr lang="es-ES_tradnl" dirty="0" smtClean="0">
                <a:solidFill>
                  <a:srgbClr val="000000"/>
                </a:solidFill>
              </a:rPr>
              <a:t>sí</a:t>
            </a:r>
            <a:endParaRPr lang="es-ES_tradnl" dirty="0">
              <a:solidFill>
                <a:srgbClr val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_tradnl" dirty="0" smtClean="0">
                <a:solidFill>
                  <a:srgbClr val="000000"/>
                </a:solidFill>
              </a:rPr>
              <a:t>No podrán </a:t>
            </a:r>
            <a:r>
              <a:rPr lang="es-ES_tradnl" dirty="0">
                <a:solidFill>
                  <a:srgbClr val="000000"/>
                </a:solidFill>
              </a:rPr>
              <a:t>reunirse 2 o más de estos integrantes en </a:t>
            </a:r>
            <a:r>
              <a:rPr lang="es-ES_tradnl" b="1" dirty="0">
                <a:solidFill>
                  <a:srgbClr val="000000"/>
                </a:solidFill>
              </a:rPr>
              <a:t>1 sola </a:t>
            </a:r>
            <a:r>
              <a:rPr lang="es-ES_tradnl" b="1" dirty="0" smtClean="0">
                <a:solidFill>
                  <a:srgbClr val="000000"/>
                </a:solidFill>
              </a:rPr>
              <a:t>persona</a:t>
            </a:r>
            <a:endParaRPr lang="es-ES_tradnl" dirty="0">
              <a:solidFill>
                <a:srgbClr val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_tradnl" dirty="0">
                <a:solidFill>
                  <a:srgbClr val="000000"/>
                </a:solidFill>
              </a:rPr>
              <a:t>T</a:t>
            </a:r>
            <a:r>
              <a:rPr lang="es-ES_tradnl" dirty="0" smtClean="0">
                <a:solidFill>
                  <a:srgbClr val="000000"/>
                </a:solidFill>
              </a:rPr>
              <a:t>endrán </a:t>
            </a:r>
            <a:r>
              <a:rPr lang="es-ES_tradnl" b="1" dirty="0">
                <a:solidFill>
                  <a:srgbClr val="000000"/>
                </a:solidFill>
              </a:rPr>
              <a:t>acceso</a:t>
            </a:r>
            <a:r>
              <a:rPr lang="es-ES_tradnl" dirty="0">
                <a:solidFill>
                  <a:srgbClr val="000000"/>
                </a:solidFill>
              </a:rPr>
              <a:t> a la información para determinar su clasificación.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2835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C608DA-FECF-90C9-0910-E1035E7B5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177" y="1221569"/>
            <a:ext cx="6912768" cy="706417"/>
          </a:xfrm>
        </p:spPr>
        <p:txBody>
          <a:bodyPr>
            <a:noAutofit/>
          </a:bodyPr>
          <a:lstStyle/>
          <a:p>
            <a:r>
              <a:rPr lang="es-MX" sz="2400" dirty="0">
                <a:solidFill>
                  <a:srgbClr val="14223C"/>
                </a:solidFill>
              </a:rPr>
              <a:t>FUNCIONES DEL COMITÉ DE TRANSPARENCIA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7D1EE30-109E-ED2E-71A5-A4D20D5659F8}"/>
              </a:ext>
            </a:extLst>
          </p:cNvPr>
          <p:cNvSpPr/>
          <p:nvPr/>
        </p:nvSpPr>
        <p:spPr>
          <a:xfrm>
            <a:off x="813470" y="2823787"/>
            <a:ext cx="4896544" cy="21602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>
                <a:solidFill>
                  <a:srgbClr val="000000"/>
                </a:solidFill>
              </a:rPr>
              <a:t>I.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Instituir, coordinar y 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supervisar</a:t>
            </a:r>
            <a:r>
              <a:rPr lang="es-ES" dirty="0" smtClean="0">
                <a:solidFill>
                  <a:srgbClr val="000000"/>
                </a:solidFill>
              </a:rPr>
              <a:t>, </a:t>
            </a:r>
            <a:r>
              <a:rPr lang="es-ES" dirty="0">
                <a:solidFill>
                  <a:srgbClr val="000000"/>
                </a:solidFill>
              </a:rPr>
              <a:t>las acciones y los procedimientos para asegurar la mayor eficacia en la gestión de las solicitudes en materia de acceso a la información;</a:t>
            </a:r>
          </a:p>
          <a:p>
            <a:pPr algn="ctr"/>
            <a:endParaRPr lang="es-MX" dirty="0"/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53E4340F-BADB-734E-9F42-7AB3E9BC8B37}"/>
              </a:ext>
            </a:extLst>
          </p:cNvPr>
          <p:cNvSpPr/>
          <p:nvPr/>
        </p:nvSpPr>
        <p:spPr>
          <a:xfrm>
            <a:off x="1475656" y="769268"/>
            <a:ext cx="6337313" cy="167876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14223C"/>
              </a:solidFill>
            </a:endParaRP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E64D1710-5262-32CC-5AE2-DE6B3D71C8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645" y="2560607"/>
            <a:ext cx="2686600" cy="26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9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AD7B00F-3EAB-E3FC-1B54-4C3E3496B433}"/>
              </a:ext>
            </a:extLst>
          </p:cNvPr>
          <p:cNvSpPr/>
          <p:nvPr/>
        </p:nvSpPr>
        <p:spPr>
          <a:xfrm>
            <a:off x="3923928" y="1726939"/>
            <a:ext cx="4653694" cy="25922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>
                <a:solidFill>
                  <a:srgbClr val="000000"/>
                </a:solidFill>
              </a:rPr>
              <a:t>II.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Confirmar, modificar o revocar </a:t>
            </a:r>
            <a:r>
              <a:rPr lang="es-ES" dirty="0">
                <a:solidFill>
                  <a:srgbClr val="000000"/>
                </a:solidFill>
              </a:rPr>
              <a:t>las determinaciones que, en materia de ampliación del plazo de respuesta, clasificación de la información y declaración de inexistencia o de incompetencia realicen los titulares de las Áreas de los sujetos obligados;</a:t>
            </a:r>
          </a:p>
        </p:txBody>
      </p:sp>
      <p:sp>
        <p:nvSpPr>
          <p:cNvPr id="5" name="Google Shape;220;p16">
            <a:extLst>
              <a:ext uri="{FF2B5EF4-FFF2-40B4-BE49-F238E27FC236}">
                <a16:creationId xmlns:a16="http://schemas.microsoft.com/office/drawing/2014/main" id="{A99FF3BC-AF44-2A09-A4E9-CCC1EE6D6B46}"/>
              </a:ext>
            </a:extLst>
          </p:cNvPr>
          <p:cNvSpPr/>
          <p:nvPr/>
        </p:nvSpPr>
        <p:spPr>
          <a:xfrm>
            <a:off x="1115616" y="1858913"/>
            <a:ext cx="2472357" cy="2328341"/>
          </a:xfrm>
          <a:prstGeom prst="ellipse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 w="2540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335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0E7B48E-756F-6932-C782-2CCCA2752C8E}"/>
              </a:ext>
            </a:extLst>
          </p:cNvPr>
          <p:cNvSpPr/>
          <p:nvPr/>
        </p:nvSpPr>
        <p:spPr>
          <a:xfrm>
            <a:off x="1142442" y="1790793"/>
            <a:ext cx="4725702" cy="27363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>
                <a:solidFill>
                  <a:srgbClr val="000000"/>
                </a:solidFill>
              </a:rPr>
              <a:t> III.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Ordenar, en su caso, a las Áreas competente</a:t>
            </a:r>
            <a:r>
              <a:rPr lang="es-ES" b="1" dirty="0">
                <a:solidFill>
                  <a:srgbClr val="000000"/>
                </a:solidFill>
              </a:rPr>
              <a:t>s </a:t>
            </a:r>
            <a:r>
              <a:rPr lang="es-ES" dirty="0">
                <a:solidFill>
                  <a:srgbClr val="000000"/>
                </a:solidFill>
              </a:rPr>
              <a:t>que generen la información que derivado de sus facultades, competencias y funciones deban tener en posesión o que previa acreditación de la imposibilidad de su generación, exponga, de forma fundada y motivada, las razones por las cuales, en el caso particular, no ejercieron dichas facultades, competencias o </a:t>
            </a:r>
            <a:r>
              <a:rPr lang="es-ES" dirty="0" smtClean="0">
                <a:solidFill>
                  <a:srgbClr val="000000"/>
                </a:solidFill>
              </a:rPr>
              <a:t>funciones.</a:t>
            </a:r>
            <a:endParaRPr lang="es-MX" dirty="0">
              <a:solidFill>
                <a:srgbClr val="000000"/>
              </a:solidFill>
            </a:endParaRPr>
          </a:p>
        </p:txBody>
      </p:sp>
      <p:pic>
        <p:nvPicPr>
          <p:cNvPr id="3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381A8971-6B20-2925-19D5-D8ABE94D4B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822" y="1259911"/>
            <a:ext cx="3195178" cy="319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4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30225F2-E687-60CF-1CF0-8B1BE43E6B19}"/>
              </a:ext>
            </a:extLst>
          </p:cNvPr>
          <p:cNvSpPr/>
          <p:nvPr/>
        </p:nvSpPr>
        <p:spPr>
          <a:xfrm>
            <a:off x="4427984" y="2137420"/>
            <a:ext cx="4464496" cy="12241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IV. Establecer políticas </a:t>
            </a:r>
            <a:r>
              <a:rPr lang="es-ES" dirty="0">
                <a:solidFill>
                  <a:srgbClr val="000000"/>
                </a:solidFill>
              </a:rPr>
              <a:t>para facilitar la obtención de información y el ejercicio del derecho de acceso a la información; </a:t>
            </a:r>
          </a:p>
          <a:p>
            <a:pPr algn="ctr"/>
            <a:endParaRPr lang="es-MX" dirty="0"/>
          </a:p>
        </p:txBody>
      </p:sp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29F71D96-97F4-1AE3-3F91-910EBD8BFD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13284"/>
            <a:ext cx="4153644" cy="415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1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5F5387C-AA68-CE5F-554E-E146FDF6D7AB}"/>
              </a:ext>
            </a:extLst>
          </p:cNvPr>
          <p:cNvSpPr txBox="1"/>
          <p:nvPr/>
        </p:nvSpPr>
        <p:spPr>
          <a:xfrm>
            <a:off x="1691680" y="1849388"/>
            <a:ext cx="60486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s-MX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FUNCIONES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DE LA </a:t>
            </a:r>
            <a:r>
              <a:rPr lang="en-US" sz="3200" b="1" kern="1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Y </a:t>
            </a:r>
            <a:r>
              <a:rPr lang="en-US" sz="3200" b="1" kern="1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3200" b="1" kern="1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3200" b="1" kern="1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COMITÉ DE TRANSPARENCIA</a:t>
            </a:r>
          </a:p>
        </p:txBody>
      </p:sp>
    </p:spTree>
    <p:extLst>
      <p:ext uri="{BB962C8B-B14F-4D97-AF65-F5344CB8AC3E}">
        <p14:creationId xmlns:p14="http://schemas.microsoft.com/office/powerpoint/2010/main" val="107242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A3DD108-EA82-8405-6A02-E472FEC72EE0}"/>
              </a:ext>
            </a:extLst>
          </p:cNvPr>
          <p:cNvSpPr/>
          <p:nvPr/>
        </p:nvSpPr>
        <p:spPr>
          <a:xfrm>
            <a:off x="899592" y="1273324"/>
            <a:ext cx="4544512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V. Promover la capacitación y actualización </a:t>
            </a:r>
            <a:r>
              <a:rPr lang="es-ES" dirty="0">
                <a:solidFill>
                  <a:srgbClr val="000000"/>
                </a:solidFill>
              </a:rPr>
              <a:t>de los Servidores Públicos o integrantes adscritos a las Unidades de Transparencia; </a:t>
            </a:r>
          </a:p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BDD2AB4-48E4-5E9D-8510-04A27CDE677B}"/>
              </a:ext>
            </a:extLst>
          </p:cNvPr>
          <p:cNvSpPr/>
          <p:nvPr/>
        </p:nvSpPr>
        <p:spPr>
          <a:xfrm>
            <a:off x="899591" y="2995811"/>
            <a:ext cx="4544513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VI. Establecer programas de capacitación </a:t>
            </a:r>
            <a:r>
              <a:rPr lang="es-ES" dirty="0">
                <a:solidFill>
                  <a:srgbClr val="000000"/>
                </a:solidFill>
              </a:rPr>
              <a:t>en materia de transparencia, acceso a la información, accesibilidad y protección de datos personales</a:t>
            </a:r>
            <a:endParaRPr lang="es-MX" dirty="0">
              <a:solidFill>
                <a:srgbClr val="00000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BDDC9D4-97A0-1D34-C67A-753BD37EF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018" y="985292"/>
            <a:ext cx="3516982" cy="351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94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DBA822F-D79B-70F4-1FC3-3515712074F6}"/>
              </a:ext>
            </a:extLst>
          </p:cNvPr>
          <p:cNvSpPr/>
          <p:nvPr/>
        </p:nvSpPr>
        <p:spPr>
          <a:xfrm>
            <a:off x="3635896" y="1129308"/>
            <a:ext cx="5040560" cy="3960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>
                <a:solidFill>
                  <a:srgbClr val="000000"/>
                </a:solidFill>
              </a:rPr>
              <a:t>VII. Recabar y enviar a la Comisión, de conformidad con los lineamientos que ésta expida, los datos necesarios para la elaboración del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informe anual</a:t>
            </a:r>
            <a:r>
              <a:rPr lang="es-ES" dirty="0" smtClean="0">
                <a:solidFill>
                  <a:srgbClr val="000000"/>
                </a:solidFill>
              </a:rPr>
              <a:t>;</a:t>
            </a:r>
          </a:p>
          <a:p>
            <a:pPr algn="just"/>
            <a:endParaRPr lang="es-ES" dirty="0">
              <a:solidFill>
                <a:srgbClr val="000000"/>
              </a:solidFill>
            </a:endParaRPr>
          </a:p>
          <a:p>
            <a:pPr algn="just"/>
            <a:endParaRPr lang="es-ES" dirty="0">
              <a:solidFill>
                <a:srgbClr val="000000"/>
              </a:solidFill>
            </a:endParaRPr>
          </a:p>
          <a:p>
            <a:pPr algn="just"/>
            <a:r>
              <a:rPr lang="es-ES" sz="1200" b="0" i="1" dirty="0">
                <a:solidFill>
                  <a:srgbClr val="000000"/>
                </a:solidFill>
                <a:effectLst/>
              </a:rPr>
              <a:t>Lineamientos para la presentación del informe anual de acceso a la información que deben remitir a la Comisión de Transparencia y Acceso a la Información del Estado de Nuevo León los sujetos </a:t>
            </a:r>
            <a:r>
              <a:rPr lang="es-ES" sz="1200" b="0" i="1" dirty="0" smtClean="0">
                <a:solidFill>
                  <a:srgbClr val="000000"/>
                </a:solidFill>
                <a:effectLst/>
              </a:rPr>
              <a:t>obligados</a:t>
            </a:r>
          </a:p>
          <a:p>
            <a:pPr algn="just"/>
            <a:endParaRPr lang="es-ES" b="0" i="0" dirty="0">
              <a:solidFill>
                <a:srgbClr val="000000"/>
              </a:solidFill>
              <a:effectLst/>
            </a:endParaRPr>
          </a:p>
          <a:p>
            <a:pPr algn="just"/>
            <a:r>
              <a:rPr lang="es-ES" sz="1600" i="0" dirty="0">
                <a:solidFill>
                  <a:srgbClr val="000000"/>
                </a:solidFill>
                <a:effectLst/>
                <a:latin typeface="MyriadPro-Light"/>
                <a:hlinkClick r:id="rId2"/>
              </a:rPr>
              <a:t>https://</a:t>
            </a:r>
            <a:r>
              <a:rPr lang="es-ES" sz="1600" i="0" dirty="0" smtClean="0">
                <a:solidFill>
                  <a:srgbClr val="000000"/>
                </a:solidFill>
                <a:effectLst/>
                <a:latin typeface="MyriadPro-Light"/>
                <a:hlinkClick r:id="rId2"/>
              </a:rPr>
              <a:t>www.cotai.org.mx/descargas/mn/Lineamientos_Informe_Anual_29-Abr-2021.pdf</a:t>
            </a:r>
            <a:endParaRPr lang="es-ES" sz="1600" i="0" dirty="0" smtClean="0">
              <a:solidFill>
                <a:srgbClr val="000000"/>
              </a:solidFill>
              <a:effectLst/>
              <a:latin typeface="MyriadPro-Light"/>
            </a:endParaRPr>
          </a:p>
          <a:p>
            <a:pPr algn="just"/>
            <a:endParaRPr lang="es-ES" sz="1600" i="0" dirty="0">
              <a:solidFill>
                <a:srgbClr val="000000"/>
              </a:solidFill>
              <a:effectLst/>
              <a:latin typeface="MyriadPro-Light"/>
            </a:endParaRPr>
          </a:p>
          <a:p>
            <a:pPr algn="ctr"/>
            <a:endParaRPr lang="es-ES" dirty="0">
              <a:solidFill>
                <a:srgbClr val="FF0000"/>
              </a:solidFill>
            </a:endParaRPr>
          </a:p>
          <a:p>
            <a:pPr algn="ctr"/>
            <a:endParaRPr lang="es-MX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92C2BCA-A9B7-D52D-9E81-C7B377ADF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12" y="1345332"/>
            <a:ext cx="3024336" cy="346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EF1FE8C-6516-B46D-2421-A456480101A5}"/>
              </a:ext>
            </a:extLst>
          </p:cNvPr>
          <p:cNvSpPr/>
          <p:nvPr/>
        </p:nvSpPr>
        <p:spPr>
          <a:xfrm>
            <a:off x="1259632" y="1319064"/>
            <a:ext cx="7432550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dirty="0">
              <a:solidFill>
                <a:srgbClr val="14223C"/>
              </a:solidFill>
            </a:endParaRPr>
          </a:p>
          <a:p>
            <a:pPr algn="just"/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VIII. Solicitar y autorizar la ampliación del plazo de reserva </a:t>
            </a:r>
            <a:endParaRPr lang="es-E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( </a:t>
            </a:r>
            <a:r>
              <a:rPr lang="es-ES" dirty="0">
                <a:solidFill>
                  <a:srgbClr val="000000"/>
                </a:solidFill>
              </a:rPr>
              <a:t>se tiene que enviar 3 meses antes)</a:t>
            </a:r>
            <a:endParaRPr lang="es-MX" dirty="0">
              <a:solidFill>
                <a:srgbClr val="000000"/>
              </a:solidFill>
            </a:endParaRPr>
          </a:p>
          <a:p>
            <a:pPr algn="ctr"/>
            <a:endParaRPr lang="es-MX" dirty="0"/>
          </a:p>
        </p:txBody>
      </p:sp>
      <p:pic>
        <p:nvPicPr>
          <p:cNvPr id="5" name="Google Shape;362;p30" descr="Resultado de imagen para reservado">
            <a:extLst>
              <a:ext uri="{FF2B5EF4-FFF2-40B4-BE49-F238E27FC236}">
                <a16:creationId xmlns:a16="http://schemas.microsoft.com/office/drawing/2014/main" id="{AF25C665-C5A5-1993-0F36-293C5F456DD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11760" y="3505572"/>
            <a:ext cx="4937101" cy="9135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63;p30">
            <a:extLst>
              <a:ext uri="{FF2B5EF4-FFF2-40B4-BE49-F238E27FC236}">
                <a16:creationId xmlns:a16="http://schemas.microsoft.com/office/drawing/2014/main" id="{2548CE6F-BD1E-E730-EB8D-B1008164DB2F}"/>
              </a:ext>
            </a:extLst>
          </p:cNvPr>
          <p:cNvSpPr/>
          <p:nvPr/>
        </p:nvSpPr>
        <p:spPr>
          <a:xfrm>
            <a:off x="3779912" y="3001516"/>
            <a:ext cx="1959942" cy="1656184"/>
          </a:xfrm>
          <a:prstGeom prst="noSmoking">
            <a:avLst>
              <a:gd name="adj" fmla="val 18750"/>
            </a:avLst>
          </a:prstGeom>
          <a:solidFill>
            <a:schemeClr val="accent2"/>
          </a:solidFill>
          <a:ln w="25400" cap="flat" cmpd="sng">
            <a:solidFill>
              <a:srgbClr val="8C3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658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41A851-4776-91D4-D0C1-6EEEC23C4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447418"/>
            <a:ext cx="6491064" cy="952500"/>
          </a:xfrm>
        </p:spPr>
        <p:txBody>
          <a:bodyPr>
            <a:normAutofit/>
          </a:bodyPr>
          <a:lstStyle/>
          <a:p>
            <a:r>
              <a:rPr lang="es-MX" sz="2800" b="1" dirty="0">
                <a:solidFill>
                  <a:schemeClr val="tx2">
                    <a:lumMod val="75000"/>
                  </a:schemeClr>
                </a:solidFill>
              </a:rPr>
              <a:t>Para información clasificada: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3E757425-C980-D5F6-C78D-B6D25F62A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291106"/>
            <a:ext cx="8172908" cy="16680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1800" dirty="0">
                <a:solidFill>
                  <a:srgbClr val="000000"/>
                </a:solidFill>
              </a:rPr>
              <a:t>En caso de que los sujetos obligados consideren que los documentos o la información deba ser clasificada, se sujetará a lo siguiente: El Área deberá </a:t>
            </a:r>
            <a:r>
              <a:rPr lang="es-ES" sz="1800" b="1" dirty="0">
                <a:solidFill>
                  <a:schemeClr val="tx2">
                    <a:lumMod val="75000"/>
                  </a:schemeClr>
                </a:solidFill>
              </a:rPr>
              <a:t>remitir la solicitud, así como un escrito en el que funde y motive la clasificación al Comité de Transparencia</a:t>
            </a:r>
            <a:r>
              <a:rPr lang="es-ES" sz="1800" dirty="0">
                <a:solidFill>
                  <a:srgbClr val="000000"/>
                </a:solidFill>
              </a:rPr>
              <a:t>, mismo que deberá resolver para: </a:t>
            </a:r>
          </a:p>
          <a:p>
            <a:pPr marL="0" indent="0">
              <a:buNone/>
            </a:pPr>
            <a:r>
              <a:rPr lang="es-ES" sz="1800" dirty="0"/>
              <a:t>     	</a:t>
            </a:r>
            <a:endParaRPr lang="es-MX" sz="1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2BDB0E3-6189-AA8C-68A9-5B355409A4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8" t="58400" r="13775" b="24800"/>
          <a:stretch/>
        </p:blipFill>
        <p:spPr>
          <a:xfrm>
            <a:off x="1007603" y="2751803"/>
            <a:ext cx="7236804" cy="140184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B632DD7-7440-82AB-78B0-78090B5DA595}"/>
              </a:ext>
            </a:extLst>
          </p:cNvPr>
          <p:cNvSpPr txBox="1"/>
          <p:nvPr/>
        </p:nvSpPr>
        <p:spPr>
          <a:xfrm>
            <a:off x="755576" y="4153644"/>
            <a:ext cx="824491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solidFill>
                  <a:srgbClr val="000000"/>
                </a:solidFill>
              </a:rPr>
              <a:t>LINEAMIENTOS EN MATERIA DE CLASIFICACIÓN Y DESCLASIFICACIÓN DE LA INFORMACIÓN, ASÍ COMO PARA LA ELABORACIÓN DE VERSIONES PÚBLICAS DE LOS SUJETOS OBLIGADOS DEL ESTADO DE NUEVO LEÓN</a:t>
            </a:r>
            <a:r>
              <a:rPr lang="es-ES" sz="14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endParaRPr lang="es-MX" sz="1400" dirty="0">
              <a:solidFill>
                <a:srgbClr val="000000"/>
              </a:solidFill>
            </a:endParaRPr>
          </a:p>
          <a:p>
            <a:pPr algn="just"/>
            <a:r>
              <a:rPr lang="es-MX" sz="1200" b="1" dirty="0">
                <a:solidFill>
                  <a:srgbClr val="000000"/>
                </a:solidFill>
                <a:hlinkClick r:id="rId3"/>
              </a:rPr>
              <a:t>https://</a:t>
            </a:r>
            <a:r>
              <a:rPr lang="es-MX" sz="1200" b="1" dirty="0" smtClean="0">
                <a:solidFill>
                  <a:srgbClr val="000000"/>
                </a:solidFill>
                <a:hlinkClick r:id="rId3"/>
              </a:rPr>
              <a:t>www.cotai.org.mx/descargas/mn/Lineamientos_clasificacion_versiones_publicas_reformados_26_10_2020.pdf</a:t>
            </a:r>
            <a:endParaRPr lang="es-MX" sz="1200" b="1" dirty="0" smtClean="0">
              <a:solidFill>
                <a:srgbClr val="000000"/>
              </a:solidFill>
            </a:endParaRPr>
          </a:p>
          <a:p>
            <a:pPr algn="just"/>
            <a:endParaRPr lang="es-MX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75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640B3-D3BB-C1E7-3735-19705488F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174" y="625252"/>
            <a:ext cx="6588224" cy="952500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chemeClr val="tx2">
                    <a:lumMod val="75000"/>
                  </a:schemeClr>
                </a:solidFill>
              </a:rPr>
              <a:t>Cuando la información no se encuentre en los archivos del sujeto obligado:</a:t>
            </a:r>
            <a:endParaRPr lang="es-MX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4ACFEDD3-7947-7497-FDCF-5824ED81AACE}"/>
              </a:ext>
            </a:extLst>
          </p:cNvPr>
          <p:cNvSpPr txBox="1">
            <a:spLocks/>
          </p:cNvSpPr>
          <p:nvPr/>
        </p:nvSpPr>
        <p:spPr>
          <a:xfrm>
            <a:off x="581025" y="1577752"/>
            <a:ext cx="8334522" cy="36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lnSpc>
                <a:spcPct val="170000"/>
              </a:lnSpc>
              <a:buFont typeface="+mj-lt"/>
              <a:buAutoNum type="romanUcPeriod"/>
            </a:pPr>
            <a:r>
              <a:rPr lang="es-ES" sz="1400" dirty="0" smtClean="0"/>
              <a:t>Analizará </a:t>
            </a:r>
            <a:r>
              <a:rPr lang="es-ES" sz="1400" dirty="0"/>
              <a:t>el caso y tomará las medidas necesarias para localizar la información; </a:t>
            </a:r>
            <a:endParaRPr lang="es-ES" sz="1400" dirty="0" smtClean="0"/>
          </a:p>
          <a:p>
            <a:pPr marL="571500" indent="-571500" algn="just">
              <a:lnSpc>
                <a:spcPct val="170000"/>
              </a:lnSpc>
              <a:buFont typeface="+mj-lt"/>
              <a:buAutoNum type="romanUcPeriod"/>
            </a:pPr>
            <a:r>
              <a:rPr lang="es-ES" sz="1400" dirty="0" smtClean="0"/>
              <a:t>Expedirá </a:t>
            </a:r>
            <a:r>
              <a:rPr lang="es-ES" sz="1400" dirty="0"/>
              <a:t>una resolución que confirme la inexistencia del </a:t>
            </a:r>
            <a:r>
              <a:rPr lang="es-ES" sz="1400" dirty="0" smtClean="0"/>
              <a:t>documento;</a:t>
            </a:r>
          </a:p>
          <a:p>
            <a:pPr marL="571500" indent="-571500" algn="just">
              <a:lnSpc>
                <a:spcPct val="170000"/>
              </a:lnSpc>
              <a:buFont typeface="+mj-lt"/>
              <a:buAutoNum type="romanUcPeriod"/>
            </a:pPr>
            <a:r>
              <a:rPr lang="es-ES" sz="1400" dirty="0" smtClean="0"/>
              <a:t>Ordenará</a:t>
            </a:r>
            <a:r>
              <a:rPr lang="es-ES" sz="1400" dirty="0"/>
              <a:t>, </a:t>
            </a:r>
            <a:r>
              <a:rPr lang="es-ES" sz="1400" u="sng" dirty="0"/>
              <a:t>siempre que sea materialmente posible</a:t>
            </a:r>
            <a:r>
              <a:rPr lang="es-ES" sz="1400" dirty="0"/>
              <a:t>, que se genere o se reponga la información en caso de que ésta tuviera que existir en la </a:t>
            </a:r>
            <a:r>
              <a:rPr lang="es-ES" sz="1400" dirty="0" smtClean="0"/>
              <a:t>medida, </a:t>
            </a:r>
            <a:r>
              <a:rPr lang="es-ES" sz="1400" dirty="0"/>
              <a:t>que deriva del ejercicio de sus facultades, competencias o funciones, o que </a:t>
            </a:r>
            <a:r>
              <a:rPr lang="es-ES" sz="1400" u="sng" dirty="0"/>
              <a:t>previa acreditación de la imposibilidad de su generación</a:t>
            </a:r>
            <a:r>
              <a:rPr lang="es-ES" sz="1400" dirty="0"/>
              <a:t>, exponga de forma fundada y motivada, las razones por las cuales en el caso particular no ejerció dichas facultades, competencias o funciones, lo cual notificará al solicitante a través de la Unidad de Transparencia; y </a:t>
            </a:r>
            <a:endParaRPr lang="es-ES" sz="1400" dirty="0" smtClean="0"/>
          </a:p>
          <a:p>
            <a:pPr marL="571500" indent="-571500" algn="just">
              <a:lnSpc>
                <a:spcPct val="170000"/>
              </a:lnSpc>
              <a:buFont typeface="+mj-lt"/>
              <a:buAutoNum type="romanUcPeriod"/>
            </a:pPr>
            <a:r>
              <a:rPr lang="es-ES" sz="1400" dirty="0" smtClean="0"/>
              <a:t>Notificará </a:t>
            </a:r>
            <a:r>
              <a:rPr lang="es-ES" sz="1400" dirty="0"/>
              <a:t>al órgano interno de control o equivalente del sujeto obligado quien, en su caso, deberá iniciar el procedimiento de responsabilidad administrativa que corresponda.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82026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9612" y="697260"/>
            <a:ext cx="7344816" cy="952500"/>
          </a:xfrm>
        </p:spPr>
        <p:txBody>
          <a:bodyPr>
            <a:normAutofit/>
          </a:bodyPr>
          <a:lstStyle/>
          <a:p>
            <a:r>
              <a:rPr lang="es-MX" sz="2800" b="1" dirty="0">
                <a:solidFill>
                  <a:schemeClr val="tx2">
                    <a:lumMod val="75000"/>
                  </a:schemeClr>
                </a:solidFill>
              </a:rPr>
              <a:t>Consideraciones de las sesiones del Comité: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5576" y="1605137"/>
            <a:ext cx="8229600" cy="2532112"/>
          </a:xfrm>
        </p:spPr>
        <p:txBody>
          <a:bodyPr>
            <a:normAutofit/>
          </a:bodyPr>
          <a:lstStyle/>
          <a:p>
            <a:pPr algn="just"/>
            <a:r>
              <a:rPr lang="es-MX" sz="2400" dirty="0">
                <a:solidFill>
                  <a:srgbClr val="000000"/>
                </a:solidFill>
              </a:rPr>
              <a:t>Tener reglas internas.</a:t>
            </a:r>
          </a:p>
          <a:p>
            <a:pPr algn="just"/>
            <a:r>
              <a:rPr lang="es-MX" sz="2400" dirty="0">
                <a:solidFill>
                  <a:srgbClr val="000000"/>
                </a:solidFill>
              </a:rPr>
              <a:t>Levantar acta de las sesiones. (documentar los asuntos del Comité)</a:t>
            </a:r>
          </a:p>
          <a:p>
            <a:pPr algn="just"/>
            <a:r>
              <a:rPr lang="es-MX" sz="2400" dirty="0">
                <a:solidFill>
                  <a:srgbClr val="000000"/>
                </a:solidFill>
              </a:rPr>
              <a:t>Realizar resoluciones por cada asunto visto en sesión.</a:t>
            </a:r>
          </a:p>
          <a:p>
            <a:pPr marL="0" indent="0">
              <a:buNone/>
            </a:pPr>
            <a:endParaRPr lang="es-MX" dirty="0"/>
          </a:p>
          <a:p>
            <a:endParaRPr lang="es-MX" dirty="0"/>
          </a:p>
        </p:txBody>
      </p:sp>
      <p:pic>
        <p:nvPicPr>
          <p:cNvPr id="4" name="11 Imagen" descr="equipo-de-trabajo.png">
            <a:extLst>
              <a:ext uri="{FF2B5EF4-FFF2-40B4-BE49-F238E27FC236}">
                <a16:creationId xmlns:a16="http://schemas.microsoft.com/office/drawing/2014/main" id="{6CC37A85-7C1C-3FB8-4003-74D105F4AC7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649588"/>
            <a:ext cx="2232248" cy="173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890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899592" y="1777380"/>
            <a:ext cx="7772400" cy="1225021"/>
          </a:xfrm>
        </p:spPr>
        <p:txBody>
          <a:bodyPr>
            <a:normAutofit/>
          </a:bodyPr>
          <a:lstStyle/>
          <a:p>
            <a:r>
              <a:rPr lang="es-MX" sz="3600" b="1" dirty="0">
                <a:solidFill>
                  <a:srgbClr val="15223C"/>
                </a:solidFill>
              </a:rPr>
              <a:t>Del procedimiento de recepción de una </a:t>
            </a:r>
            <a:r>
              <a:rPr lang="es-MX" sz="3600" b="1" dirty="0" smtClean="0">
                <a:solidFill>
                  <a:srgbClr val="15223C"/>
                </a:solidFill>
              </a:rPr>
              <a:t>solicitud</a:t>
            </a:r>
            <a:endParaRPr lang="es-MX" sz="3600" b="1" dirty="0">
              <a:solidFill>
                <a:srgbClr val="15223C"/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Artículos 146 a 165 LTAIPNL (acceso)</a:t>
            </a:r>
          </a:p>
          <a:p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Artículos 59 a 67 LPDPPSONL (datos)</a:t>
            </a:r>
          </a:p>
        </p:txBody>
      </p:sp>
    </p:spTree>
    <p:extLst>
      <p:ext uri="{BB962C8B-B14F-4D97-AF65-F5344CB8AC3E}">
        <p14:creationId xmlns:p14="http://schemas.microsoft.com/office/powerpoint/2010/main" val="163114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0161" y="481236"/>
            <a:ext cx="8229600" cy="952500"/>
          </a:xfrm>
        </p:spPr>
        <p:txBody>
          <a:bodyPr>
            <a:normAutofit/>
          </a:bodyPr>
          <a:lstStyle/>
          <a:p>
            <a:r>
              <a:rPr lang="es-MX" sz="3200" b="1" dirty="0">
                <a:solidFill>
                  <a:schemeClr val="tx2">
                    <a:lumMod val="75000"/>
                  </a:schemeClr>
                </a:solidFill>
              </a:rPr>
              <a:t>Recepción</a:t>
            </a:r>
            <a:r>
              <a:rPr lang="es-MX" sz="2800" dirty="0">
                <a:solidFill>
                  <a:srgbClr val="14223C"/>
                </a:solidFill>
              </a:rPr>
              <a:t> 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8094401"/>
              </p:ext>
            </p:extLst>
          </p:nvPr>
        </p:nvGraphicFramePr>
        <p:xfrm>
          <a:off x="458477" y="1473696"/>
          <a:ext cx="8712968" cy="3760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587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474AAE-423F-5814-1224-49661BF0C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333500"/>
            <a:ext cx="7715200" cy="188404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ES" dirty="0">
                <a:solidFill>
                  <a:srgbClr val="000000"/>
                </a:solidFill>
              </a:rPr>
              <a:t>Tratándose de solicitudes de acceso a información que </a:t>
            </a:r>
            <a:r>
              <a:rPr lang="es-ES" sz="4000" b="1" dirty="0">
                <a:solidFill>
                  <a:schemeClr val="tx2">
                    <a:lumMod val="75000"/>
                  </a:schemeClr>
                </a:solidFill>
              </a:rPr>
              <a:t>NO</a:t>
            </a:r>
            <a:r>
              <a:rPr lang="es-ES" dirty="0">
                <a:solidFill>
                  <a:srgbClr val="000000"/>
                </a:solidFill>
              </a:rPr>
              <a:t> lleguen por PNT, la Unidad de Transparencia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tendrá que registrar y capturar la solicitud de acceso en la Plataforma Nacional de Transparencia</a:t>
            </a:r>
            <a:r>
              <a:rPr lang="es-ES" dirty="0">
                <a:solidFill>
                  <a:srgbClr val="000000"/>
                </a:solidFill>
              </a:rPr>
              <a:t> y deberá enviar el acuse de recibo al solicitante.</a:t>
            </a:r>
            <a:endParaRPr lang="es-MX" dirty="0">
              <a:solidFill>
                <a:srgbClr val="000000"/>
              </a:solidFill>
            </a:endParaRPr>
          </a:p>
          <a:p>
            <a:endParaRPr lang="es-MX" dirty="0"/>
          </a:p>
        </p:txBody>
      </p:sp>
      <p:pic>
        <p:nvPicPr>
          <p:cNvPr id="4" name="Picture 2" descr="InformacionRelevante - PNT">
            <a:extLst>
              <a:ext uri="{FF2B5EF4-FFF2-40B4-BE49-F238E27FC236}">
                <a16:creationId xmlns:a16="http://schemas.microsoft.com/office/drawing/2014/main" id="{CC3B1D64-4F96-9658-1C84-BAF4E3DA6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17540"/>
            <a:ext cx="2664296" cy="190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66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3821" t="15254" r="16388" b="5941"/>
          <a:stretch/>
        </p:blipFill>
        <p:spPr>
          <a:xfrm>
            <a:off x="1637730" y="121196"/>
            <a:ext cx="5691117" cy="51435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637731" y="193204"/>
            <a:ext cx="5691117" cy="5328592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6" name="Rectángulo 5"/>
          <p:cNvSpPr/>
          <p:nvPr/>
        </p:nvSpPr>
        <p:spPr>
          <a:xfrm>
            <a:off x="3476847" y="4272960"/>
            <a:ext cx="893135" cy="47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</p:spTree>
    <p:extLst>
      <p:ext uri="{BB962C8B-B14F-4D97-AF65-F5344CB8AC3E}">
        <p14:creationId xmlns:p14="http://schemas.microsoft.com/office/powerpoint/2010/main" val="391675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03B46F-8746-2CDB-15F7-694345DDF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228865"/>
            <a:ext cx="6491064" cy="380999"/>
          </a:xfrm>
        </p:spPr>
        <p:txBody>
          <a:bodyPr>
            <a:normAutofit fontScale="90000"/>
          </a:bodyPr>
          <a:lstStyle/>
          <a:p>
            <a:r>
              <a:rPr lang="es-MX" dirty="0">
                <a:solidFill>
                  <a:schemeClr val="bg1"/>
                </a:solidFill>
              </a:rPr>
              <a:t>Tipos de transparencia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CED9C63-36EE-F67D-498B-CB4FD12C758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333500"/>
          <a:ext cx="8229600" cy="37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323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3608" y="1345332"/>
            <a:ext cx="7941568" cy="19727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200" dirty="0">
                <a:solidFill>
                  <a:srgbClr val="000000"/>
                </a:solidFill>
              </a:rPr>
              <a:t>Una vez registrada la solicitud, la Unidad de Transparencia la turnará al área que genere la información o la tenga en su poder de acuerdo a sus atribuciones, indicándole el tiempo que tiene para responder (interno). </a:t>
            </a:r>
          </a:p>
        </p:txBody>
      </p:sp>
      <p:pic>
        <p:nvPicPr>
          <p:cNvPr id="4" name="Imagen 3" descr="No Email &lt;strong&gt;Enviar&lt;/strong&gt; E · Imagens grátis no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217540"/>
            <a:ext cx="1972716" cy="197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4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2440" y="1077753"/>
            <a:ext cx="8229600" cy="1872208"/>
          </a:xfrm>
        </p:spPr>
        <p:txBody>
          <a:bodyPr>
            <a:normAutofit fontScale="70000" lnSpcReduction="20000"/>
          </a:bodyPr>
          <a:lstStyle/>
          <a:p>
            <a:r>
              <a:rPr lang="es-MX" dirty="0">
                <a:solidFill>
                  <a:srgbClr val="000000"/>
                </a:solidFill>
              </a:rPr>
              <a:t>El área correspondiente emitirá respuesta a fin de que la Unidad de Transparencia la proporcione al solicitante. </a:t>
            </a:r>
          </a:p>
          <a:p>
            <a:endParaRPr lang="es-MX" dirty="0">
              <a:solidFill>
                <a:srgbClr val="15223C"/>
              </a:solidFill>
            </a:endParaRPr>
          </a:p>
          <a:p>
            <a:r>
              <a:rPr lang="es-MX" dirty="0">
                <a:solidFill>
                  <a:srgbClr val="FF0000"/>
                </a:solidFill>
              </a:rPr>
              <a:t>IMPORTANTE.- </a:t>
            </a:r>
            <a:r>
              <a:rPr lang="es-MX" dirty="0">
                <a:solidFill>
                  <a:srgbClr val="000000"/>
                </a:solidFill>
              </a:rPr>
              <a:t>Mediante dicha respuesta la UT deberá informarle al solicitante sobre su derecho de interponer recurso de revisión. </a:t>
            </a:r>
          </a:p>
        </p:txBody>
      </p:sp>
      <p:pic>
        <p:nvPicPr>
          <p:cNvPr id="4" name="Imagen 3" descr="Trámites en Manizale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327896"/>
            <a:ext cx="2585864" cy="1939398"/>
          </a:xfrm>
          <a:prstGeom prst="rect">
            <a:avLst/>
          </a:prstGeom>
        </p:spPr>
      </p:pic>
      <p:pic>
        <p:nvPicPr>
          <p:cNvPr id="5" name="Picture 2" descr="Orienta Mundo: Orientar y aconsejar">
            <a:extLst>
              <a:ext uri="{FF2B5EF4-FFF2-40B4-BE49-F238E27FC236}">
                <a16:creationId xmlns:a16="http://schemas.microsoft.com/office/drawing/2014/main" id="{35338825-4B0A-E264-FA91-CEF24FFCB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145532"/>
            <a:ext cx="1676134" cy="201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65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 descr="698080_clock_512x5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913284"/>
            <a:ext cx="1380818" cy="1380818"/>
          </a:xfrm>
          <a:prstGeom prst="rect">
            <a:avLst/>
          </a:prstGeom>
        </p:spPr>
      </p:pic>
      <p:pic>
        <p:nvPicPr>
          <p:cNvPr id="15" name="14 Imagen" descr="edificio.png"/>
          <p:cNvPicPr>
            <a:picLocks noChangeAspect="1"/>
          </p:cNvPicPr>
          <p:nvPr/>
        </p:nvPicPr>
        <p:blipFill>
          <a:blip r:embed="rId3" cstate="print"/>
          <a:srcRect l="22063" t="12964" r="19101" b="22216"/>
          <a:stretch>
            <a:fillRect/>
          </a:stretch>
        </p:blipFill>
        <p:spPr>
          <a:xfrm>
            <a:off x="4701614" y="1302128"/>
            <a:ext cx="1684988" cy="1053117"/>
          </a:xfrm>
          <a:prstGeom prst="rect">
            <a:avLst/>
          </a:prstGeom>
        </p:spPr>
      </p:pic>
      <p:pic>
        <p:nvPicPr>
          <p:cNvPr id="16" name="15 Imagen" descr="icon_document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87014" y="1431742"/>
            <a:ext cx="1425758" cy="879359"/>
          </a:xfrm>
          <a:prstGeom prst="rect">
            <a:avLst/>
          </a:prstGeom>
        </p:spPr>
      </p:pic>
      <p:pic>
        <p:nvPicPr>
          <p:cNvPr id="17" name="16 Imagen" descr="persona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55676" y="3051922"/>
            <a:ext cx="1356570" cy="1356570"/>
          </a:xfrm>
          <a:prstGeom prst="rect">
            <a:avLst/>
          </a:prstGeom>
        </p:spPr>
      </p:pic>
      <p:pic>
        <p:nvPicPr>
          <p:cNvPr id="1030" name="Picture 6" descr="Resultado de imagen para politico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34674" y="2922308"/>
            <a:ext cx="1428528" cy="1428528"/>
          </a:xfrm>
          <a:prstGeom prst="rect">
            <a:avLst/>
          </a:prstGeom>
          <a:noFill/>
        </p:spPr>
      </p:pic>
      <p:pic>
        <p:nvPicPr>
          <p:cNvPr id="1032" name="Picture 8" descr="Imagen relacionad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7990" y="978092"/>
            <a:ext cx="1490566" cy="1490566"/>
          </a:xfrm>
          <a:prstGeom prst="rect">
            <a:avLst/>
          </a:prstGeom>
          <a:noFill/>
        </p:spPr>
      </p:pic>
      <p:pic>
        <p:nvPicPr>
          <p:cNvPr id="21" name="20 Imagen" descr="icon_document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44109" y="3505573"/>
            <a:ext cx="1425758" cy="879359"/>
          </a:xfrm>
          <a:prstGeom prst="rect">
            <a:avLst/>
          </a:prstGeom>
        </p:spPr>
      </p:pic>
      <p:pic>
        <p:nvPicPr>
          <p:cNvPr id="22" name="21 Imagen" descr="698080_clock_512x5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2987114"/>
            <a:ext cx="1380818" cy="1380818"/>
          </a:xfrm>
          <a:prstGeom prst="rect">
            <a:avLst/>
          </a:prstGeom>
        </p:spPr>
      </p:pic>
      <p:cxnSp>
        <p:nvCxnSpPr>
          <p:cNvPr id="24" name="23 Conector recto de flecha"/>
          <p:cNvCxnSpPr/>
          <p:nvPr/>
        </p:nvCxnSpPr>
        <p:spPr>
          <a:xfrm>
            <a:off x="2303749" y="1885392"/>
            <a:ext cx="4536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>
            <a:off x="4377579" y="1820585"/>
            <a:ext cx="4536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6581024" y="1885392"/>
            <a:ext cx="4536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>
            <a:off x="7747553" y="2403850"/>
            <a:ext cx="0" cy="3888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 flipH="1">
            <a:off x="7034674" y="4024030"/>
            <a:ext cx="388844" cy="75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 flipH="1">
            <a:off x="5025650" y="4088837"/>
            <a:ext cx="388844" cy="75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 flipH="1">
            <a:off x="3275856" y="3894416"/>
            <a:ext cx="583265" cy="75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9" name="38 Imagen" descr="698080_clock_512x5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7218" y="1172513"/>
            <a:ext cx="1380818" cy="1380818"/>
          </a:xfrm>
          <a:prstGeom prst="rect">
            <a:avLst/>
          </a:prstGeom>
        </p:spPr>
      </p:pic>
      <p:cxnSp>
        <p:nvCxnSpPr>
          <p:cNvPr id="40" name="39 Conector recto de flecha"/>
          <p:cNvCxnSpPr/>
          <p:nvPr/>
        </p:nvCxnSpPr>
        <p:spPr>
          <a:xfrm>
            <a:off x="2433363" y="2144621"/>
            <a:ext cx="4536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2" name="Picture 8" descr="Imagen relacionad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51820" y="978092"/>
            <a:ext cx="1490566" cy="1490566"/>
          </a:xfrm>
          <a:prstGeom prst="rect">
            <a:avLst/>
          </a:prstGeom>
          <a:noFill/>
        </p:spPr>
      </p:pic>
      <p:pic>
        <p:nvPicPr>
          <p:cNvPr id="1034" name="Picture 10" descr="Resultado de imagen para información 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83157" y="524442"/>
            <a:ext cx="4286250" cy="4449128"/>
          </a:xfrm>
          <a:prstGeom prst="rect">
            <a:avLst/>
          </a:prstGeom>
          <a:noFill/>
        </p:spPr>
      </p:pic>
      <p:cxnSp>
        <p:nvCxnSpPr>
          <p:cNvPr id="44" name="43 Conector recto de flecha"/>
          <p:cNvCxnSpPr/>
          <p:nvPr/>
        </p:nvCxnSpPr>
        <p:spPr>
          <a:xfrm>
            <a:off x="4377579" y="2015006"/>
            <a:ext cx="4536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/>
          <p:nvPr/>
        </p:nvCxnSpPr>
        <p:spPr>
          <a:xfrm flipH="1" flipV="1">
            <a:off x="1590869" y="2663079"/>
            <a:ext cx="259229" cy="5184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48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9592" y="1417340"/>
            <a:ext cx="7772400" cy="1799060"/>
          </a:xfrm>
        </p:spPr>
        <p:txBody>
          <a:bodyPr>
            <a:normAutofit/>
          </a:bodyPr>
          <a:lstStyle/>
          <a:p>
            <a:r>
              <a:rPr lang="es-MX" sz="3200" b="1" dirty="0">
                <a:solidFill>
                  <a:schemeClr val="tx2">
                    <a:lumMod val="75000"/>
                  </a:schemeClr>
                </a:solidFill>
              </a:rPr>
              <a:t>¿Qué pasa cuando alguna área del sujeto obligado se niega a colaborar con la Unidad de Transparencia?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5616" y="3216400"/>
            <a:ext cx="6400800" cy="1460500"/>
          </a:xfrm>
        </p:spPr>
        <p:txBody>
          <a:bodyPr>
            <a:normAutofit/>
          </a:bodyPr>
          <a:lstStyle/>
          <a:p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Art. 59 LTAIPNL</a:t>
            </a:r>
          </a:p>
        </p:txBody>
      </p:sp>
    </p:spTree>
    <p:extLst>
      <p:ext uri="{BB962C8B-B14F-4D97-AF65-F5344CB8AC3E}">
        <p14:creationId xmlns:p14="http://schemas.microsoft.com/office/powerpoint/2010/main" val="5193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6F9F8A-F9B7-954D-22C7-54B2B0324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345332"/>
            <a:ext cx="5616624" cy="377163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ES" dirty="0">
                <a:solidFill>
                  <a:srgbClr val="000000"/>
                </a:solidFill>
              </a:rPr>
              <a:t>La Unidad de Transparencia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dará aviso al superior jerárquico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dirty="0">
                <a:solidFill>
                  <a:srgbClr val="000000"/>
                </a:solidFill>
              </a:rPr>
              <a:t>para que le ordene realizar sin demora las acciones conducentes. </a:t>
            </a:r>
          </a:p>
          <a:p>
            <a:pPr algn="just"/>
            <a:endParaRPr lang="es-ES" dirty="0">
              <a:solidFill>
                <a:srgbClr val="000000"/>
              </a:solidFill>
            </a:endParaRPr>
          </a:p>
          <a:p>
            <a:pPr algn="just"/>
            <a:r>
              <a:rPr lang="es-ES" dirty="0">
                <a:solidFill>
                  <a:srgbClr val="000000"/>
                </a:solidFill>
              </a:rPr>
              <a:t>Cuando persista la negativa de colaboración, la Unidad de Transparencia lo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hará del conocimiento de la autoridad competente (OIC) </a:t>
            </a:r>
            <a:r>
              <a:rPr lang="es-ES" dirty="0">
                <a:solidFill>
                  <a:srgbClr val="000000"/>
                </a:solidFill>
              </a:rPr>
              <a:t>para que ésta inicie, en su caso, el procedimiento de responsabilidad respectivo. </a:t>
            </a:r>
            <a:endParaRPr lang="es-MX" dirty="0">
              <a:solidFill>
                <a:srgbClr val="000000"/>
              </a:solidFill>
            </a:endParaRPr>
          </a:p>
          <a:p>
            <a:endParaRPr lang="es-MX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4113C0A-EB60-1DB4-3E0B-D0FDFF9DB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1201316"/>
            <a:ext cx="3627620" cy="362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2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827584" y="1849388"/>
            <a:ext cx="7772400" cy="1225021"/>
          </a:xfrm>
        </p:spPr>
        <p:txBody>
          <a:bodyPr>
            <a:normAutofit/>
          </a:bodyPr>
          <a:lstStyle/>
          <a:p>
            <a:r>
              <a:rPr lang="es-MX" sz="3200" b="1" dirty="0">
                <a:solidFill>
                  <a:schemeClr val="tx2">
                    <a:lumMod val="75000"/>
                  </a:schemeClr>
                </a:solidFill>
              </a:rPr>
              <a:t>¿Qué tipos de respuesta puedo otorgar y en que tiempos?</a:t>
            </a:r>
          </a:p>
        </p:txBody>
      </p:sp>
    </p:spTree>
    <p:extLst>
      <p:ext uri="{BB962C8B-B14F-4D97-AF65-F5344CB8AC3E}">
        <p14:creationId xmlns:p14="http://schemas.microsoft.com/office/powerpoint/2010/main" val="140043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189589"/>
              </p:ext>
            </p:extLst>
          </p:nvPr>
        </p:nvGraphicFramePr>
        <p:xfrm>
          <a:off x="0" y="18559"/>
          <a:ext cx="9144000" cy="569644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14481">
                  <a:extLst>
                    <a:ext uri="{9D8B030D-6E8A-4147-A177-3AD203B41FA5}">
                      <a16:colId xmlns:a16="http://schemas.microsoft.com/office/drawing/2014/main" val="1481946094"/>
                    </a:ext>
                  </a:extLst>
                </a:gridCol>
                <a:gridCol w="4465387">
                  <a:extLst>
                    <a:ext uri="{9D8B030D-6E8A-4147-A177-3AD203B41FA5}">
                      <a16:colId xmlns:a16="http://schemas.microsoft.com/office/drawing/2014/main" val="3659101727"/>
                    </a:ext>
                  </a:extLst>
                </a:gridCol>
                <a:gridCol w="1282203">
                  <a:extLst>
                    <a:ext uri="{9D8B030D-6E8A-4147-A177-3AD203B41FA5}">
                      <a16:colId xmlns:a16="http://schemas.microsoft.com/office/drawing/2014/main" val="4093029930"/>
                    </a:ext>
                  </a:extLst>
                </a:gridCol>
                <a:gridCol w="1381929">
                  <a:extLst>
                    <a:ext uri="{9D8B030D-6E8A-4147-A177-3AD203B41FA5}">
                      <a16:colId xmlns:a16="http://schemas.microsoft.com/office/drawing/2014/main" val="430128588"/>
                    </a:ext>
                  </a:extLst>
                </a:gridCol>
              </a:tblGrid>
              <a:tr h="658143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TIPO DE RESPUESTA</a:t>
                      </a:r>
                    </a:p>
                  </a:txBody>
                  <a:tcPr anchor="ctr">
                    <a:solidFill>
                      <a:srgbClr val="1422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PRECISIONES</a:t>
                      </a:r>
                    </a:p>
                  </a:txBody>
                  <a:tcPr anchor="ctr">
                    <a:solidFill>
                      <a:srgbClr val="1422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/>
                        <a:t>PLAZO LEGAL</a:t>
                      </a:r>
                    </a:p>
                    <a:p>
                      <a:endParaRPr lang="es-MX" sz="1200" dirty="0"/>
                    </a:p>
                  </a:txBody>
                  <a:tcPr anchor="ctr">
                    <a:solidFill>
                      <a:srgbClr val="1422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FUNDAMENTO LEGAL</a:t>
                      </a:r>
                    </a:p>
                  </a:txBody>
                  <a:tcPr anchor="ctr">
                    <a:solidFill>
                      <a:srgbClr val="1422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635168"/>
                  </a:ext>
                </a:extLst>
              </a:tr>
              <a:tr h="537796">
                <a:tc>
                  <a:txBody>
                    <a:bodyPr/>
                    <a:lstStyle/>
                    <a:p>
                      <a:r>
                        <a:rPr lang="es-MX" sz="1400" dirty="0"/>
                        <a:t>Entrega de información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/>
                        <a:t>Se da respuesta a la solicitud.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/>
                        <a:t>10 días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/>
                        <a:t>Art. 157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829088"/>
                  </a:ext>
                </a:extLst>
              </a:tr>
              <a:tr h="537796">
                <a:tc>
                  <a:txBody>
                    <a:bodyPr/>
                    <a:lstStyle/>
                    <a:p>
                      <a:r>
                        <a:rPr lang="es-MX" sz="1400" dirty="0"/>
                        <a:t>Notoria</a:t>
                      </a:r>
                      <a:r>
                        <a:rPr lang="es-MX" sz="1400" baseline="0" dirty="0"/>
                        <a:t> i</a:t>
                      </a:r>
                      <a:r>
                        <a:rPr lang="es-MX" sz="1400" dirty="0"/>
                        <a:t>ncompetencia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/>
                        <a:t>Que lo solicitado lo concentra otro sujeto obligado (se debe orientar)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/>
                        <a:t>03 días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/>
                        <a:t>Art. 161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8494"/>
                  </a:ext>
                </a:extLst>
              </a:tr>
              <a:tr h="764237">
                <a:tc>
                  <a:txBody>
                    <a:bodyPr/>
                    <a:lstStyle/>
                    <a:p>
                      <a:r>
                        <a:rPr lang="es-MX" sz="1400" dirty="0"/>
                        <a:t>Prevención (para que solicitante aclare)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/>
                        <a:t>La información solicitada no es clara, o existen dudas</a:t>
                      </a:r>
                    </a:p>
                    <a:p>
                      <a:r>
                        <a:rPr lang="es-MX" sz="1200" dirty="0"/>
                        <a:t>( A partir del día que llegó la solicitud)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/>
                        <a:t>05 días*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/>
                        <a:t>Art. 153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439398"/>
                  </a:ext>
                </a:extLst>
              </a:tr>
              <a:tr h="679321">
                <a:tc>
                  <a:txBody>
                    <a:bodyPr/>
                    <a:lstStyle/>
                    <a:p>
                      <a:r>
                        <a:rPr lang="es-MX" sz="1400" dirty="0"/>
                        <a:t>Información ya disponible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/>
                        <a:t>La información ya se encuentra en medios impresos o electrónicos disponibles en internet o cualquier otro medio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/>
                        <a:t>05 días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/>
                        <a:t>Art. 155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890579"/>
                  </a:ext>
                </a:extLst>
              </a:tr>
              <a:tr h="481186">
                <a:tc>
                  <a:txBody>
                    <a:bodyPr/>
                    <a:lstStyle/>
                    <a:p>
                      <a:r>
                        <a:rPr lang="es-MX" sz="1400" dirty="0"/>
                        <a:t>Prórroga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/>
                        <a:t>Ampliación del plazo, por 10 días más (20 totales).</a:t>
                      </a:r>
                      <a:br>
                        <a:rPr lang="es-MX" sz="1200" dirty="0"/>
                      </a:br>
                      <a:r>
                        <a:rPr lang="es-MX" sz="1200" u="sng" dirty="0"/>
                        <a:t>Requiere aprobación del Comité de Transparencia</a:t>
                      </a:r>
                      <a:r>
                        <a:rPr lang="es-MX" sz="1200" dirty="0"/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/>
                        <a:t>10 días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/>
                        <a:t>Art. 157, 2° párrafo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459582"/>
                  </a:ext>
                </a:extLst>
              </a:tr>
              <a:tr h="679321">
                <a:tc>
                  <a:txBody>
                    <a:bodyPr/>
                    <a:lstStyle/>
                    <a:p>
                      <a:r>
                        <a:rPr lang="es-MX" sz="1400" dirty="0"/>
                        <a:t>Inexistencia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/>
                        <a:t>Cuando después de una búsqueda exhaustiva, la información no se encuentre en los archivos. </a:t>
                      </a:r>
                    </a:p>
                    <a:p>
                      <a:r>
                        <a:rPr lang="es-MX" sz="1200" u="sng" dirty="0"/>
                        <a:t>Requiere aprobación del Comité de Transparencia.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/>
                        <a:t>10 días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/>
                        <a:t>Art. 163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948098"/>
                  </a:ext>
                </a:extLst>
              </a:tr>
              <a:tr h="481186">
                <a:tc>
                  <a:txBody>
                    <a:bodyPr/>
                    <a:lstStyle/>
                    <a:p>
                      <a:r>
                        <a:rPr lang="es-MX" sz="1400" dirty="0"/>
                        <a:t>Confidencial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/>
                        <a:t>La respuesta contiene datos personales. </a:t>
                      </a:r>
                      <a:br>
                        <a:rPr lang="es-MX" sz="1200" dirty="0"/>
                      </a:br>
                      <a:r>
                        <a:rPr lang="es-MX" sz="1200" dirty="0"/>
                        <a:t>Se realiza acuerdo y </a:t>
                      </a:r>
                      <a:r>
                        <a:rPr lang="es-MX" sz="1200" u="sng" dirty="0"/>
                        <a:t>requiere aprobación de Comité</a:t>
                      </a:r>
                      <a:r>
                        <a:rPr lang="es-MX" sz="12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/>
                        <a:t>10 días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/>
                        <a:t>Art. 163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788897"/>
                  </a:ext>
                </a:extLst>
              </a:tr>
              <a:tr h="877457">
                <a:tc>
                  <a:txBody>
                    <a:bodyPr/>
                    <a:lstStyle/>
                    <a:p>
                      <a:endParaRPr lang="es-MX" sz="1400" dirty="0"/>
                    </a:p>
                    <a:p>
                      <a:r>
                        <a:rPr lang="es-MX" sz="1400" dirty="0"/>
                        <a:t>Reservada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/>
                        <a:t>Aquélla cuyo acceso se encuentre restringido de manera excepcional y temporal por una razón de interés público prevista en una Ley;</a:t>
                      </a:r>
                      <a:br>
                        <a:rPr lang="es-MX" sz="1200" dirty="0"/>
                      </a:br>
                      <a:r>
                        <a:rPr lang="es-MX" sz="1200" u="sng" dirty="0"/>
                        <a:t>Requiere aprobación del Comité de Transparencia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/>
                        <a:t>10 días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/>
                        <a:t>Art. 163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302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83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1D88F23-0FF5-F6DC-10D5-65CA16D0E4E5}"/>
              </a:ext>
            </a:extLst>
          </p:cNvPr>
          <p:cNvSpPr/>
          <p:nvPr/>
        </p:nvSpPr>
        <p:spPr>
          <a:xfrm>
            <a:off x="1619672" y="1849388"/>
            <a:ext cx="6408712" cy="22322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200" dirty="0">
                <a:solidFill>
                  <a:srgbClr val="000000"/>
                </a:solidFill>
              </a:rPr>
              <a:t>En caso de que se desheche la solicitud, se tiene que notificar al solicitante por correo en un </a:t>
            </a:r>
            <a:r>
              <a:rPr lang="es-MX" sz="2200" b="1" dirty="0">
                <a:solidFill>
                  <a:schemeClr val="tx2">
                    <a:lumMod val="75000"/>
                  </a:schemeClr>
                </a:solidFill>
              </a:rPr>
              <a:t>plazo de 3 días</a:t>
            </a:r>
          </a:p>
        </p:txBody>
      </p:sp>
    </p:spTree>
    <p:extLst>
      <p:ext uri="{BB962C8B-B14F-4D97-AF65-F5344CB8AC3E}">
        <p14:creationId xmlns:p14="http://schemas.microsoft.com/office/powerpoint/2010/main" val="129073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547664" y="-33114"/>
            <a:ext cx="7499176" cy="952500"/>
          </a:xfrm>
        </p:spPr>
        <p:txBody>
          <a:bodyPr>
            <a:noAutofit/>
          </a:bodyPr>
          <a:lstStyle/>
          <a:p>
            <a:r>
              <a:rPr lang="es-MX" sz="3200" dirty="0">
                <a:solidFill>
                  <a:schemeClr val="bg1"/>
                </a:solidFill>
              </a:rPr>
              <a:t>Medios de entrega de información: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611560" y="841276"/>
            <a:ext cx="8229600" cy="4320480"/>
          </a:xfrm>
        </p:spPr>
        <p:txBody>
          <a:bodyPr>
            <a:noAutofit/>
          </a:bodyPr>
          <a:lstStyle/>
          <a:p>
            <a:pPr algn="just"/>
            <a:r>
              <a:rPr lang="es-MX" sz="2000" dirty="0">
                <a:solidFill>
                  <a:srgbClr val="000000"/>
                </a:solidFill>
              </a:rPr>
              <a:t>La información debe de ser entregada en la modalidad que elija el solicitante.  </a:t>
            </a:r>
            <a:endParaRPr lang="es-MX" sz="2000" dirty="0" smtClean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es-MX" sz="2000" dirty="0" smtClean="0">
                <a:solidFill>
                  <a:srgbClr val="000000"/>
                </a:solidFill>
              </a:rPr>
              <a:t>Ejemplo</a:t>
            </a:r>
            <a:r>
              <a:rPr lang="es-MX" sz="2000" dirty="0">
                <a:solidFill>
                  <a:srgbClr val="000000"/>
                </a:solidFill>
              </a:rPr>
              <a:t>:</a:t>
            </a:r>
          </a:p>
          <a:p>
            <a:pPr lvl="1" algn="just"/>
            <a:r>
              <a:rPr lang="es-MX" sz="1800" dirty="0">
                <a:solidFill>
                  <a:srgbClr val="000000"/>
                </a:solidFill>
              </a:rPr>
              <a:t>Mediante PNT. </a:t>
            </a:r>
          </a:p>
          <a:p>
            <a:pPr lvl="1" algn="just"/>
            <a:r>
              <a:rPr lang="es-MX" sz="1800" dirty="0">
                <a:solidFill>
                  <a:srgbClr val="000000"/>
                </a:solidFill>
              </a:rPr>
              <a:t>Por correo electrónico. </a:t>
            </a:r>
          </a:p>
          <a:p>
            <a:pPr lvl="1" algn="just"/>
            <a:r>
              <a:rPr lang="es-MX" sz="1800" dirty="0">
                <a:solidFill>
                  <a:srgbClr val="000000"/>
                </a:solidFill>
              </a:rPr>
              <a:t>Copia simple (las 20 primeras son gratis).</a:t>
            </a:r>
          </a:p>
          <a:p>
            <a:pPr lvl="1" algn="just"/>
            <a:r>
              <a:rPr lang="es-MX" sz="1800" dirty="0">
                <a:solidFill>
                  <a:srgbClr val="000000"/>
                </a:solidFill>
              </a:rPr>
              <a:t>Copia certificada (con costo). </a:t>
            </a:r>
          </a:p>
          <a:p>
            <a:pPr lvl="1" algn="just"/>
            <a:r>
              <a:rPr lang="es-MX" sz="1800" dirty="0">
                <a:solidFill>
                  <a:srgbClr val="000000"/>
                </a:solidFill>
              </a:rPr>
              <a:t>CD, </a:t>
            </a:r>
            <a:r>
              <a:rPr lang="es-MX" sz="1800" dirty="0" err="1">
                <a:solidFill>
                  <a:srgbClr val="000000"/>
                </a:solidFill>
              </a:rPr>
              <a:t>usb</a:t>
            </a:r>
            <a:r>
              <a:rPr lang="es-MX" sz="1800" dirty="0">
                <a:solidFill>
                  <a:srgbClr val="000000"/>
                </a:solidFill>
              </a:rPr>
              <a:t> o cualquier dispositivo. </a:t>
            </a:r>
          </a:p>
          <a:p>
            <a:pPr lvl="1" algn="just"/>
            <a:r>
              <a:rPr lang="es-MX" sz="1800" dirty="0">
                <a:solidFill>
                  <a:srgbClr val="000000"/>
                </a:solidFill>
              </a:rPr>
              <a:t>Consulta directa. (se deben observar los </a:t>
            </a:r>
            <a:r>
              <a:rPr lang="es-ES" sz="1800" dirty="0">
                <a:solidFill>
                  <a:srgbClr val="000000"/>
                </a:solidFill>
              </a:rPr>
              <a:t>Lineamientos para el acceso a la información pública en la modalidad de consulta directa de los sujetos obligados en el Estado de Nuevo León</a:t>
            </a:r>
            <a:r>
              <a:rPr lang="es-ES" sz="1800" dirty="0" smtClean="0">
                <a:solidFill>
                  <a:srgbClr val="000000"/>
                </a:solidFill>
              </a:rPr>
              <a:t>)</a:t>
            </a:r>
          </a:p>
          <a:p>
            <a:pPr marL="457200" lvl="1" indent="0" algn="just">
              <a:buNone/>
            </a:pPr>
            <a:endParaRPr lang="es-MX" sz="1800" dirty="0">
              <a:solidFill>
                <a:srgbClr val="000000"/>
              </a:solidFill>
            </a:endParaRPr>
          </a:p>
          <a:p>
            <a:pPr algn="just"/>
            <a:r>
              <a:rPr lang="es-MX" sz="1800" dirty="0">
                <a:solidFill>
                  <a:srgbClr val="000000"/>
                </a:solidFill>
              </a:rPr>
              <a:t>Para el cobro de la reproducción de la información, se deberá de observar la Ley de Derechos del Estado de Nuevo León vigente. </a:t>
            </a:r>
          </a:p>
        </p:txBody>
      </p:sp>
    </p:spTree>
    <p:extLst>
      <p:ext uri="{BB962C8B-B14F-4D97-AF65-F5344CB8AC3E}">
        <p14:creationId xmlns:p14="http://schemas.microsoft.com/office/powerpoint/2010/main" val="174510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824063-A5BE-D604-D356-D407C9EDA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-94828"/>
            <a:ext cx="8229600" cy="952500"/>
          </a:xfrm>
        </p:spPr>
        <p:txBody>
          <a:bodyPr>
            <a:noAutofit/>
          </a:bodyPr>
          <a:lstStyle/>
          <a:p>
            <a:r>
              <a:rPr lang="es-MX" sz="2400" dirty="0">
                <a:solidFill>
                  <a:schemeClr val="bg1"/>
                </a:solidFill>
              </a:rPr>
              <a:t>Consideraciones de expedientes de solicitudes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AB9B3A-E7C4-30EA-E6B4-9B1FC0B2E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971682"/>
            <a:ext cx="8229600" cy="3771636"/>
          </a:xfrm>
        </p:spPr>
        <p:txBody>
          <a:bodyPr>
            <a:normAutofit fontScale="85000" lnSpcReduction="10000"/>
          </a:bodyPr>
          <a:lstStyle/>
          <a:p>
            <a:r>
              <a:rPr lang="es-MX" dirty="0"/>
              <a:t>Llevar un registro de las solicitudes </a:t>
            </a:r>
            <a:r>
              <a:rPr lang="es-MX" sz="1500" dirty="0"/>
              <a:t>(art 58 </a:t>
            </a:r>
            <a:r>
              <a:rPr lang="es-MX" sz="1500" dirty="0" err="1"/>
              <a:t>fr</a:t>
            </a:r>
            <a:r>
              <a:rPr lang="es-MX" sz="1500" dirty="0"/>
              <a:t> VIII).</a:t>
            </a:r>
            <a:endParaRPr lang="es-MX" dirty="0"/>
          </a:p>
          <a:p>
            <a:r>
              <a:rPr lang="es-MX" dirty="0"/>
              <a:t>Formar expedientes de orden lógico cronológico</a:t>
            </a:r>
          </a:p>
          <a:p>
            <a:pPr lvl="1"/>
            <a:r>
              <a:rPr lang="es-MX" dirty="0"/>
              <a:t>Solicitud</a:t>
            </a:r>
          </a:p>
          <a:p>
            <a:pPr lvl="1"/>
            <a:r>
              <a:rPr lang="es-MX" dirty="0"/>
              <a:t>Correo / oficio enviado al (as) área(s) competente(s) que genera(n) la información solicitada</a:t>
            </a:r>
          </a:p>
          <a:p>
            <a:pPr lvl="1"/>
            <a:r>
              <a:rPr lang="es-MX" dirty="0"/>
              <a:t>Correo oficio con respuesta del área / unidad administrativa</a:t>
            </a:r>
          </a:p>
          <a:p>
            <a:pPr lvl="1"/>
            <a:r>
              <a:rPr lang="es-MX" dirty="0"/>
              <a:t>Respuesta final al ciudadano </a:t>
            </a:r>
          </a:p>
          <a:p>
            <a:pPr lvl="1"/>
            <a:r>
              <a:rPr lang="es-MX" dirty="0"/>
              <a:t>Notificación y/o acuse PNT.</a:t>
            </a:r>
          </a:p>
          <a:p>
            <a:pPr lvl="1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0918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01F2B9-6E8C-E23D-DFE7-5CF8B9E8B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b="1" dirty="0">
                <a:solidFill>
                  <a:srgbClr val="002060"/>
                </a:solidFill>
              </a:rPr>
              <a:t>Activa: </a:t>
            </a:r>
            <a:r>
              <a:rPr lang="es-MX" sz="2800" dirty="0"/>
              <a:t>Cumplir con las obligaciones de transparencia.</a:t>
            </a:r>
          </a:p>
          <a:p>
            <a:r>
              <a:rPr lang="es-MX" sz="2800" b="1" dirty="0">
                <a:solidFill>
                  <a:srgbClr val="002060"/>
                </a:solidFill>
              </a:rPr>
              <a:t>Reactiva: </a:t>
            </a:r>
            <a:r>
              <a:rPr lang="es-MX" sz="2800" dirty="0"/>
              <a:t>Dar respuesta a las solicitudes de información y protección de datos personales.</a:t>
            </a:r>
          </a:p>
          <a:p>
            <a:r>
              <a:rPr lang="es-MX" sz="2800" b="1" dirty="0">
                <a:solidFill>
                  <a:srgbClr val="002060"/>
                </a:solidFill>
              </a:rPr>
              <a:t>Proactiva: </a:t>
            </a:r>
            <a:r>
              <a:rPr lang="es-MX" sz="2800" dirty="0"/>
              <a:t>Publicación de información útil adicional a la solicitada por la Ley.</a:t>
            </a:r>
          </a:p>
        </p:txBody>
      </p:sp>
    </p:spTree>
    <p:extLst>
      <p:ext uri="{BB962C8B-B14F-4D97-AF65-F5344CB8AC3E}">
        <p14:creationId xmlns:p14="http://schemas.microsoft.com/office/powerpoint/2010/main" val="40754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D8D66E-E369-A582-0CA5-53F228497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-94828"/>
            <a:ext cx="5842992" cy="952500"/>
          </a:xfrm>
        </p:spPr>
        <p:txBody>
          <a:bodyPr>
            <a:normAutofit/>
          </a:bodyPr>
          <a:lstStyle/>
          <a:p>
            <a:r>
              <a:rPr lang="es-MX" sz="3600" dirty="0">
                <a:solidFill>
                  <a:schemeClr val="bg1"/>
                </a:solidFill>
              </a:rPr>
              <a:t>Consideraciones generales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8442C2-4442-6C0D-6353-AE9F535A2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440" y="1273324"/>
            <a:ext cx="7746032" cy="3771636"/>
          </a:xfrm>
        </p:spPr>
        <p:txBody>
          <a:bodyPr>
            <a:normAutofit fontScale="85000" lnSpcReduction="20000"/>
          </a:bodyPr>
          <a:lstStyle/>
          <a:p>
            <a:r>
              <a:rPr lang="es-MX" dirty="0"/>
              <a:t>Conocer las funciones de cada área. </a:t>
            </a:r>
          </a:p>
          <a:p>
            <a:r>
              <a:rPr lang="es-MX" dirty="0"/>
              <a:t>Tener buena comunicación con las áreas.</a:t>
            </a:r>
          </a:p>
          <a:p>
            <a:r>
              <a:rPr lang="es-MX" dirty="0"/>
              <a:t>Guardar evidencia del trabajo que se realiza.</a:t>
            </a:r>
          </a:p>
          <a:p>
            <a:r>
              <a:rPr lang="es-MX" b="1" dirty="0"/>
              <a:t>Manejo de lenguaje claro y sencillo.</a:t>
            </a:r>
          </a:p>
          <a:p>
            <a:r>
              <a:rPr lang="es-MX" dirty="0"/>
              <a:t>Evitar uso de tecnicismos. </a:t>
            </a:r>
          </a:p>
          <a:p>
            <a:r>
              <a:rPr lang="es-MX" dirty="0"/>
              <a:t>Dar a conocer a las áreas los plazos internos a otorgar.</a:t>
            </a:r>
          </a:p>
          <a:p>
            <a:r>
              <a:rPr lang="es-MX" dirty="0"/>
              <a:t>Revisar respuestas de las áreas. </a:t>
            </a:r>
          </a:p>
          <a:p>
            <a:r>
              <a:rPr lang="es-MX" dirty="0"/>
              <a:t>Mantenerse actualizados. </a:t>
            </a:r>
          </a:p>
        </p:txBody>
      </p:sp>
    </p:spTree>
    <p:extLst>
      <p:ext uri="{BB962C8B-B14F-4D97-AF65-F5344CB8AC3E}">
        <p14:creationId xmlns:p14="http://schemas.microsoft.com/office/powerpoint/2010/main" val="122848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6BE619-3920-0B95-E6A7-433FEE48C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065412"/>
            <a:ext cx="8229600" cy="37716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6600" b="1" dirty="0">
                <a:solidFill>
                  <a:srgbClr val="1522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</a:t>
            </a:r>
            <a:r>
              <a:rPr lang="es-MX" sz="6600" b="1" dirty="0" smtClean="0">
                <a:solidFill>
                  <a:srgbClr val="1522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Gracias!</a:t>
            </a:r>
            <a:endParaRPr lang="es-MX" sz="6600" b="1" dirty="0">
              <a:solidFill>
                <a:srgbClr val="152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46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7 Diagrama">
            <a:extLst>
              <a:ext uri="{FF2B5EF4-FFF2-40B4-BE49-F238E27FC236}">
                <a16:creationId xmlns:a16="http://schemas.microsoft.com/office/drawing/2014/main" id="{5773C57F-DD12-D04C-7D44-4408535F51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4153879"/>
              </p:ext>
            </p:extLst>
          </p:nvPr>
        </p:nvGraphicFramePr>
        <p:xfrm>
          <a:off x="251520" y="1201316"/>
          <a:ext cx="8507288" cy="37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213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827584" y="1849388"/>
            <a:ext cx="7772400" cy="1225021"/>
          </a:xfrm>
        </p:spPr>
        <p:txBody>
          <a:bodyPr>
            <a:normAutofit fontScale="90000"/>
          </a:bodyPr>
          <a:lstStyle/>
          <a:p>
            <a:r>
              <a:rPr lang="es-MX" b="1" dirty="0">
                <a:solidFill>
                  <a:srgbClr val="14223C"/>
                </a:solidFill>
              </a:rPr>
              <a:t>¿Qué es la Unidad de Transparencia?</a:t>
            </a: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1729408" y="3217540"/>
            <a:ext cx="6400800" cy="1460500"/>
          </a:xfrm>
        </p:spPr>
        <p:txBody>
          <a:bodyPr>
            <a:normAutofit/>
          </a:bodyPr>
          <a:lstStyle/>
          <a:p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Artículo 58 LTAIPNL</a:t>
            </a:r>
          </a:p>
          <a:p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Artículo 99 LPDPPSONL</a:t>
            </a:r>
          </a:p>
        </p:txBody>
      </p:sp>
    </p:spTree>
    <p:extLst>
      <p:ext uri="{BB962C8B-B14F-4D97-AF65-F5344CB8AC3E}">
        <p14:creationId xmlns:p14="http://schemas.microsoft.com/office/powerpoint/2010/main" val="301850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F0F00F-D056-4F2F-2502-03865C1BF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1129308"/>
            <a:ext cx="4690864" cy="3771636"/>
          </a:xfrm>
        </p:spPr>
        <p:txBody>
          <a:bodyPr>
            <a:noAutofit/>
          </a:bodyPr>
          <a:lstStyle/>
          <a:p>
            <a:pPr algn="just"/>
            <a:r>
              <a:rPr lang="es-ES" sz="2400" dirty="0">
                <a:solidFill>
                  <a:srgbClr val="000000"/>
                </a:solidFill>
              </a:rPr>
              <a:t>Es el área encargada de </a:t>
            </a:r>
            <a:r>
              <a:rPr lang="es-ES" sz="2400" b="1" dirty="0">
                <a:solidFill>
                  <a:srgbClr val="000000"/>
                </a:solidFill>
              </a:rPr>
              <a:t>recabar y difundir </a:t>
            </a:r>
            <a:r>
              <a:rPr lang="es-ES" sz="2400" dirty="0">
                <a:solidFill>
                  <a:srgbClr val="000000"/>
                </a:solidFill>
              </a:rPr>
              <a:t>la</a:t>
            </a:r>
            <a:r>
              <a:rPr lang="es-ES" sz="2400" b="1" dirty="0">
                <a:solidFill>
                  <a:srgbClr val="000000"/>
                </a:solidFill>
              </a:rPr>
              <a:t> </a:t>
            </a:r>
            <a:r>
              <a:rPr lang="es-ES" sz="2400" dirty="0">
                <a:solidFill>
                  <a:srgbClr val="000000"/>
                </a:solidFill>
              </a:rPr>
              <a:t>información relativa a las obligaciones de </a:t>
            </a:r>
            <a:r>
              <a:rPr lang="es-ES" sz="2400" dirty="0" smtClean="0">
                <a:solidFill>
                  <a:srgbClr val="000000"/>
                </a:solidFill>
              </a:rPr>
              <a:t>transparencia;</a:t>
            </a:r>
          </a:p>
          <a:p>
            <a:pPr algn="just"/>
            <a:endParaRPr lang="es-ES" sz="2400" dirty="0" smtClean="0">
              <a:solidFill>
                <a:srgbClr val="000000"/>
              </a:solidFill>
            </a:endParaRPr>
          </a:p>
          <a:p>
            <a:pPr algn="just"/>
            <a:r>
              <a:rPr lang="es-ES" sz="2400" b="1" dirty="0">
                <a:solidFill>
                  <a:srgbClr val="000000"/>
                </a:solidFill>
              </a:rPr>
              <a:t>R</a:t>
            </a:r>
            <a:r>
              <a:rPr lang="es-ES" sz="2400" b="1" dirty="0" smtClean="0">
                <a:solidFill>
                  <a:srgbClr val="000000"/>
                </a:solidFill>
              </a:rPr>
              <a:t>ecibe </a:t>
            </a:r>
            <a:r>
              <a:rPr lang="es-ES" sz="2400" b="1" dirty="0">
                <a:solidFill>
                  <a:srgbClr val="000000"/>
                </a:solidFill>
              </a:rPr>
              <a:t>y </a:t>
            </a:r>
            <a:r>
              <a:rPr lang="es-ES" sz="2400" b="1" dirty="0" smtClean="0">
                <a:solidFill>
                  <a:srgbClr val="000000"/>
                </a:solidFill>
              </a:rPr>
              <a:t>da </a:t>
            </a:r>
            <a:r>
              <a:rPr lang="es-ES" sz="2400" b="1" dirty="0">
                <a:solidFill>
                  <a:srgbClr val="000000"/>
                </a:solidFill>
              </a:rPr>
              <a:t>trámite </a:t>
            </a:r>
            <a:r>
              <a:rPr lang="es-ES" sz="2400" dirty="0">
                <a:solidFill>
                  <a:srgbClr val="000000"/>
                </a:solidFill>
              </a:rPr>
              <a:t>a</a:t>
            </a:r>
            <a:r>
              <a:rPr lang="es-ES" sz="2400" b="1" dirty="0">
                <a:solidFill>
                  <a:srgbClr val="000000"/>
                </a:solidFill>
              </a:rPr>
              <a:t> </a:t>
            </a:r>
            <a:r>
              <a:rPr lang="es-ES" sz="2400" dirty="0">
                <a:solidFill>
                  <a:srgbClr val="000000"/>
                </a:solidFill>
              </a:rPr>
              <a:t>las solicitudes de acceso a la información y protección de datos personales. </a:t>
            </a:r>
            <a:endParaRPr lang="es-MX" sz="2400" dirty="0">
              <a:solidFill>
                <a:srgbClr val="000000"/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6047656" y="1129308"/>
            <a:ext cx="3096344" cy="3771636"/>
            <a:chOff x="6047656" y="1129308"/>
            <a:chExt cx="3096344" cy="3771636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779ECDB2-61D8-87E1-E2BB-6C5202524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47656" y="1129308"/>
              <a:ext cx="3096344" cy="3771636"/>
            </a:xfrm>
            <a:prstGeom prst="rect">
              <a:avLst/>
            </a:prstGeom>
          </p:spPr>
        </p:pic>
        <p:sp>
          <p:nvSpPr>
            <p:cNvPr id="5" name="Rectángulo 4"/>
            <p:cNvSpPr/>
            <p:nvPr/>
          </p:nvSpPr>
          <p:spPr>
            <a:xfrm>
              <a:off x="6876256" y="3433564"/>
              <a:ext cx="1440160" cy="9361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256" y="3306910"/>
              <a:ext cx="1375334" cy="10627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663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7584" y="971682"/>
            <a:ext cx="7957233" cy="37716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600" dirty="0">
                <a:solidFill>
                  <a:srgbClr val="000000"/>
                </a:solidFill>
              </a:rPr>
              <a:t>De acuerdo a la </a:t>
            </a:r>
            <a:r>
              <a:rPr lang="es-MX" sz="2600" dirty="0" smtClean="0">
                <a:solidFill>
                  <a:srgbClr val="000000"/>
                </a:solidFill>
              </a:rPr>
              <a:t>Ley, </a:t>
            </a:r>
            <a:r>
              <a:rPr lang="es-ES" sz="2600" dirty="0">
                <a:solidFill>
                  <a:srgbClr val="000000"/>
                </a:solidFill>
              </a:rPr>
              <a:t>cada sujeto obligado procurará que las personas designadas como responsables de la Unidad de Transparencia </a:t>
            </a:r>
            <a:r>
              <a:rPr lang="es-ES" sz="2600" dirty="0" smtClean="0">
                <a:solidFill>
                  <a:srgbClr val="000000"/>
                </a:solidFill>
              </a:rPr>
              <a:t>tengan </a:t>
            </a:r>
            <a:r>
              <a:rPr lang="es-ES" sz="2600" dirty="0">
                <a:solidFill>
                  <a:srgbClr val="000000"/>
                </a:solidFill>
              </a:rPr>
              <a:t>preferentemente un </a:t>
            </a:r>
            <a:r>
              <a:rPr lang="es-ES" sz="2600" b="1" dirty="0">
                <a:solidFill>
                  <a:schemeClr val="tx2">
                    <a:lumMod val="75000"/>
                  </a:schemeClr>
                </a:solidFill>
              </a:rPr>
              <a:t>nivel directivo </a:t>
            </a:r>
            <a:r>
              <a:rPr lang="es-ES" sz="2600" dirty="0">
                <a:solidFill>
                  <a:srgbClr val="000000"/>
                </a:solidFill>
              </a:rPr>
              <a:t>o equivalente y cuenten con </a:t>
            </a:r>
            <a:r>
              <a:rPr lang="es-ES" sz="2600" b="1" dirty="0">
                <a:solidFill>
                  <a:srgbClr val="14223C"/>
                </a:solidFill>
              </a:rPr>
              <a:t>conocimientos y experiencia </a:t>
            </a:r>
            <a:r>
              <a:rPr lang="es-ES" sz="2600" dirty="0">
                <a:solidFill>
                  <a:srgbClr val="000000"/>
                </a:solidFill>
              </a:rPr>
              <a:t>afines en materia de acceso a la información pública y protección de datos personales.</a:t>
            </a:r>
            <a:endParaRPr lang="es-MX" sz="2600" dirty="0">
              <a:solidFill>
                <a:srgbClr val="000000"/>
              </a:solidFill>
            </a:endParaRPr>
          </a:p>
        </p:txBody>
      </p:sp>
      <p:pic>
        <p:nvPicPr>
          <p:cNvPr id="4" name="Imagen 3" descr="Consejo &lt;strong&gt;Directivo&lt;/strong&gt; | Educación y pedagogía | enseñanza aprendizaje y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865612"/>
            <a:ext cx="2196593" cy="157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6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3467F-7398-1AF9-1211-A2BD7F45A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7260"/>
            <a:ext cx="8229600" cy="952500"/>
          </a:xfrm>
        </p:spPr>
        <p:txBody>
          <a:bodyPr>
            <a:normAutofit/>
          </a:bodyPr>
          <a:lstStyle/>
          <a:p>
            <a:r>
              <a:rPr lang="es-ES" sz="2800" dirty="0">
                <a:solidFill>
                  <a:srgbClr val="1522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sus funciones están las siguientes:</a:t>
            </a:r>
            <a:endParaRPr lang="es-MX" sz="2800" dirty="0">
              <a:solidFill>
                <a:srgbClr val="1522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99592" y="1849388"/>
            <a:ext cx="4680520" cy="2265177"/>
          </a:xfrm>
          <a:ln w="25400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200" dirty="0">
                <a:solidFill>
                  <a:srgbClr val="000000"/>
                </a:solidFill>
              </a:rPr>
              <a:t>Propiciar que las áreas </a:t>
            </a:r>
            <a:r>
              <a:rPr lang="es-MX" sz="2200" b="1" dirty="0">
                <a:solidFill>
                  <a:schemeClr val="tx2">
                    <a:lumMod val="75000"/>
                  </a:schemeClr>
                </a:solidFill>
              </a:rPr>
              <a:t>publiquen</a:t>
            </a:r>
            <a:r>
              <a:rPr lang="es-MX" sz="2200" dirty="0">
                <a:solidFill>
                  <a:srgbClr val="000000"/>
                </a:solidFill>
              </a:rPr>
              <a:t> sus </a:t>
            </a:r>
            <a:r>
              <a:rPr lang="es-MX" sz="2200" b="1" dirty="0">
                <a:solidFill>
                  <a:schemeClr val="tx2">
                    <a:lumMod val="75000"/>
                  </a:schemeClr>
                </a:solidFill>
              </a:rPr>
              <a:t>obligaciones de transparencia</a:t>
            </a:r>
            <a:r>
              <a:rPr lang="es-MX" sz="2200" dirty="0">
                <a:solidFill>
                  <a:srgbClr val="000000"/>
                </a:solidFill>
              </a:rPr>
              <a:t>, y hacerles de su conocimiento la </a:t>
            </a:r>
            <a:r>
              <a:rPr lang="es-ES" sz="2200" dirty="0">
                <a:solidFill>
                  <a:srgbClr val="000000"/>
                </a:solidFill>
              </a:rPr>
              <a:t>probable responsabilidad por el incumplimiento de éstas. </a:t>
            </a:r>
            <a:endParaRPr lang="es-MX" sz="2200" dirty="0">
              <a:solidFill>
                <a:srgbClr val="000000"/>
              </a:solidFill>
            </a:endParaRPr>
          </a:p>
          <a:p>
            <a:endParaRPr lang="es-MX" dirty="0"/>
          </a:p>
          <a:p>
            <a:endParaRPr lang="es-ES" dirty="0"/>
          </a:p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CC2210D-B356-697E-F715-C68A676D3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1746824"/>
            <a:ext cx="2691330" cy="247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3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22804</TotalTime>
  <Words>1912</Words>
  <Application>Microsoft Office PowerPoint</Application>
  <PresentationFormat>Presentación en pantalla (16:10)</PresentationFormat>
  <Paragraphs>180</Paragraphs>
  <Slides>41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5" baseType="lpstr">
      <vt:lpstr>Arial</vt:lpstr>
      <vt:lpstr>Calibri</vt:lpstr>
      <vt:lpstr>MyriadPro-Light</vt:lpstr>
      <vt:lpstr>Tema de Office</vt:lpstr>
      <vt:lpstr>Presentación de PowerPoint</vt:lpstr>
      <vt:lpstr>Presentación de PowerPoint</vt:lpstr>
      <vt:lpstr>Tipos de transparencia</vt:lpstr>
      <vt:lpstr>Presentación de PowerPoint</vt:lpstr>
      <vt:lpstr>Presentación de PowerPoint</vt:lpstr>
      <vt:lpstr>¿Qué es la Unidad de Transparencia?</vt:lpstr>
      <vt:lpstr>Presentación de PowerPoint</vt:lpstr>
      <vt:lpstr>Presentación de PowerPoint</vt:lpstr>
      <vt:lpstr>Entre sus funciones están las siguientes:</vt:lpstr>
      <vt:lpstr>Presentación de PowerPoint</vt:lpstr>
      <vt:lpstr>Presentación de PowerPoint</vt:lpstr>
      <vt:lpstr>Presentación de PowerPoint</vt:lpstr>
      <vt:lpstr>Presentación de PowerPoint</vt:lpstr>
      <vt:lpstr>COMITÉ DE TRANSPARENCIA </vt:lpstr>
      <vt:lpstr>Presentación de PowerPoint</vt:lpstr>
      <vt:lpstr>FUNCIONES DEL COMITÉ DE TRANSPARENCIA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Para información clasificada:</vt:lpstr>
      <vt:lpstr>Cuando la información no se encuentre en los archivos del sujeto obligado:</vt:lpstr>
      <vt:lpstr>Consideraciones de las sesiones del Comité:</vt:lpstr>
      <vt:lpstr>Del procedimiento de recepción de una solicitud</vt:lpstr>
      <vt:lpstr>Recepción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pasa cuando alguna área del sujeto obligado se niega a colaborar con la Unidad de Transparencia?</vt:lpstr>
      <vt:lpstr>Presentación de PowerPoint</vt:lpstr>
      <vt:lpstr>¿Qué tipos de respuesta puedo otorgar y en que tiempos?</vt:lpstr>
      <vt:lpstr>Presentación de PowerPoint</vt:lpstr>
      <vt:lpstr>Presentación de PowerPoint</vt:lpstr>
      <vt:lpstr>Medios de entrega de información:</vt:lpstr>
      <vt:lpstr>Consideraciones de expedientes de solicitudes</vt:lpstr>
      <vt:lpstr>Consideraciones generales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 de Windows</dc:creator>
  <cp:lastModifiedBy>fernanda.gonzalez</cp:lastModifiedBy>
  <cp:revision>308</cp:revision>
  <cp:lastPrinted>2022-09-20T17:22:51Z</cp:lastPrinted>
  <dcterms:created xsi:type="dcterms:W3CDTF">2017-06-22T19:55:30Z</dcterms:created>
  <dcterms:modified xsi:type="dcterms:W3CDTF">2025-02-10T18:18:28Z</dcterms:modified>
</cp:coreProperties>
</file>