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792" r:id="rId2"/>
    <p:sldId id="691" r:id="rId3"/>
    <p:sldId id="693" r:id="rId4"/>
    <p:sldId id="702" r:id="rId5"/>
    <p:sldId id="752" r:id="rId6"/>
    <p:sldId id="708" r:id="rId7"/>
    <p:sldId id="701" r:id="rId8"/>
    <p:sldId id="767" r:id="rId9"/>
    <p:sldId id="769" r:id="rId10"/>
    <p:sldId id="713" r:id="rId11"/>
    <p:sldId id="795" r:id="rId12"/>
    <p:sldId id="796" r:id="rId13"/>
    <p:sldId id="706" r:id="rId14"/>
    <p:sldId id="797" r:id="rId15"/>
    <p:sldId id="798" r:id="rId16"/>
    <p:sldId id="707" r:id="rId17"/>
    <p:sldId id="799" r:id="rId18"/>
    <p:sldId id="800" r:id="rId19"/>
    <p:sldId id="801" r:id="rId20"/>
    <p:sldId id="709" r:id="rId21"/>
    <p:sldId id="770" r:id="rId22"/>
    <p:sldId id="710" r:id="rId23"/>
    <p:sldId id="711" r:id="rId24"/>
    <p:sldId id="703" r:id="rId25"/>
    <p:sldId id="712" r:id="rId26"/>
    <p:sldId id="714" r:id="rId27"/>
    <p:sldId id="716" r:id="rId28"/>
    <p:sldId id="775" r:id="rId29"/>
    <p:sldId id="717" r:id="rId30"/>
    <p:sldId id="774" r:id="rId31"/>
    <p:sldId id="718" r:id="rId32"/>
    <p:sldId id="771" r:id="rId33"/>
    <p:sldId id="772" r:id="rId34"/>
    <p:sldId id="773" r:id="rId35"/>
    <p:sldId id="715" r:id="rId36"/>
    <p:sldId id="719" r:id="rId37"/>
    <p:sldId id="720" r:id="rId38"/>
    <p:sldId id="794" r:id="rId39"/>
    <p:sldId id="721" r:id="rId40"/>
    <p:sldId id="723" r:id="rId41"/>
    <p:sldId id="727" r:id="rId42"/>
    <p:sldId id="728" r:id="rId43"/>
    <p:sldId id="778" r:id="rId44"/>
    <p:sldId id="726" r:id="rId45"/>
    <p:sldId id="729" r:id="rId46"/>
    <p:sldId id="758" r:id="rId47"/>
    <p:sldId id="782" r:id="rId48"/>
    <p:sldId id="790" r:id="rId49"/>
    <p:sldId id="789" r:id="rId50"/>
    <p:sldId id="766" r:id="rId51"/>
    <p:sldId id="793" r:id="rId52"/>
    <p:sldId id="759" r:id="rId53"/>
    <p:sldId id="763" r:id="rId54"/>
    <p:sldId id="760" r:id="rId55"/>
    <p:sldId id="761" r:id="rId56"/>
    <p:sldId id="762" r:id="rId57"/>
    <p:sldId id="768" r:id="rId58"/>
    <p:sldId id="786" r:id="rId59"/>
    <p:sldId id="781" r:id="rId60"/>
    <p:sldId id="753" r:id="rId61"/>
    <p:sldId id="754" r:id="rId62"/>
  </p:sldIdLst>
  <p:sldSz cx="9144000" cy="5715000" type="screen16x1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0EA6A07-BA98-4E1E-8682-16D10B037D94}">
          <p14:sldIdLst>
            <p14:sldId id="792"/>
            <p14:sldId id="691"/>
            <p14:sldId id="693"/>
            <p14:sldId id="702"/>
            <p14:sldId id="752"/>
            <p14:sldId id="708"/>
            <p14:sldId id="701"/>
            <p14:sldId id="767"/>
            <p14:sldId id="769"/>
            <p14:sldId id="713"/>
            <p14:sldId id="795"/>
            <p14:sldId id="796"/>
            <p14:sldId id="706"/>
            <p14:sldId id="797"/>
            <p14:sldId id="798"/>
            <p14:sldId id="707"/>
            <p14:sldId id="799"/>
            <p14:sldId id="800"/>
            <p14:sldId id="801"/>
            <p14:sldId id="709"/>
            <p14:sldId id="770"/>
            <p14:sldId id="710"/>
            <p14:sldId id="711"/>
            <p14:sldId id="703"/>
            <p14:sldId id="712"/>
            <p14:sldId id="714"/>
            <p14:sldId id="716"/>
            <p14:sldId id="775"/>
            <p14:sldId id="717"/>
            <p14:sldId id="774"/>
            <p14:sldId id="718"/>
            <p14:sldId id="771"/>
            <p14:sldId id="772"/>
            <p14:sldId id="773"/>
            <p14:sldId id="715"/>
            <p14:sldId id="719"/>
            <p14:sldId id="720"/>
            <p14:sldId id="794"/>
            <p14:sldId id="721"/>
            <p14:sldId id="723"/>
            <p14:sldId id="727"/>
            <p14:sldId id="728"/>
            <p14:sldId id="778"/>
            <p14:sldId id="726"/>
            <p14:sldId id="729"/>
            <p14:sldId id="758"/>
            <p14:sldId id="782"/>
            <p14:sldId id="790"/>
            <p14:sldId id="789"/>
            <p14:sldId id="766"/>
            <p14:sldId id="793"/>
            <p14:sldId id="759"/>
            <p14:sldId id="763"/>
            <p14:sldId id="760"/>
            <p14:sldId id="761"/>
            <p14:sldId id="762"/>
            <p14:sldId id="768"/>
            <p14:sldId id="786"/>
            <p14:sldId id="781"/>
            <p14:sldId id="753"/>
            <p14:sldId id="754"/>
          </p14:sldIdLst>
        </p14:section>
      </p14:sectionLst>
    </p:ex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23C"/>
    <a:srgbClr val="D1FF00"/>
    <a:srgbClr val="142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35" autoAdjust="0"/>
  </p:normalViewPr>
  <p:slideViewPr>
    <p:cSldViewPr>
      <p:cViewPr varScale="1">
        <p:scale>
          <a:sx n="104" d="100"/>
          <a:sy n="104" d="100"/>
        </p:scale>
        <p:origin x="1008" y="72"/>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B7B90AD-87B6-4983-9A8F-988C407B40CF}" type="datetimeFigureOut">
              <a:rPr lang="es-MX" smtClean="0"/>
              <a:t>17/02/2025</a:t>
            </a:fld>
            <a:endParaRPr lang="es-MX"/>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FEF6C38-DBDB-482B-B71E-B13B675A7BB1}" type="slidenum">
              <a:rPr lang="es-MX" smtClean="0"/>
              <a:t>‹Nº›</a:t>
            </a:fld>
            <a:endParaRPr lang="es-MX"/>
          </a:p>
        </p:txBody>
      </p:sp>
    </p:spTree>
    <p:extLst>
      <p:ext uri="{BB962C8B-B14F-4D97-AF65-F5344CB8AC3E}">
        <p14:creationId xmlns:p14="http://schemas.microsoft.com/office/powerpoint/2010/main" val="3406486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EE7B4C5-1A2A-4D15-B9A0-3EF1B4BF52CB}" type="datetimeFigureOut">
              <a:rPr lang="es-MX" smtClean="0"/>
              <a:pPr/>
              <a:t>17/02/2025</a:t>
            </a:fld>
            <a:endParaRPr lang="es-MX"/>
          </a:p>
        </p:txBody>
      </p:sp>
      <p:sp>
        <p:nvSpPr>
          <p:cNvPr id="4" name="3 Marcador de imagen de diapositiva"/>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ECBAE17-C970-41D0-B049-B7CA08CF8EFF}"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56: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536" name="Google Shape;536;p56: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0131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335" name="Google Shape;335;p28: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83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9: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352" name="Google Shape;352;p29: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7997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9: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352" name="Google Shape;352;p29: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23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1: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366" name="Google Shape;366;p31: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09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3: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377" name="Google Shape;377;p33: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932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9: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410" name="Google Shape;410;p39: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432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3: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432" name="Google Shape;432;p43: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890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0: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416" name="Google Shape;416;p40: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8122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1: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421" name="Google Shape;421;p41: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0935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2: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427" name="Google Shape;427;p42: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8582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0: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488" name="Google Shape;488;p50: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33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9: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564" name="Google Shape;564;p59: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821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60: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569" name="Google Shape;569;p60: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1440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115" name="Google Shape;115;p6: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780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125" name="Google Shape;125;p7: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66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305" name="Google Shape;305;p24: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281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201" name="Google Shape;201;p15: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28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214" name="Google Shape;214;p16: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308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214" name="Google Shape;214;p16: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14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237" name="Google Shape;237;p17: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6704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5357"/>
            <a:ext cx="7772400" cy="1225021"/>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F585C965-0532-4518-AF97-5DED3DB0B1A4}" type="datetimeFigureOut">
              <a:rPr lang="es-MX" smtClean="0"/>
              <a:pPr/>
              <a:t>17/02/2025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585C965-0532-4518-AF97-5DED3DB0B1A4}" type="datetimeFigureOut">
              <a:rPr lang="es-MX" smtClean="0"/>
              <a:pPr/>
              <a:t>17/02/2025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90500"/>
            <a:ext cx="2057400" cy="4064000"/>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90500"/>
            <a:ext cx="6019800" cy="40640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585C965-0532-4518-AF97-5DED3DB0B1A4}" type="datetimeFigureOut">
              <a:rPr lang="es-MX" smtClean="0"/>
              <a:pPr/>
              <a:t>17/02/2025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585C965-0532-4518-AF97-5DED3DB0B1A4}" type="datetimeFigureOut">
              <a:rPr lang="es-MX" smtClean="0"/>
              <a:pPr/>
              <a:t>17/02/2025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4" y="3672419"/>
            <a:ext cx="7772400" cy="1135063"/>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4"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585C965-0532-4518-AF97-5DED3DB0B1A4}" type="datetimeFigureOut">
              <a:rPr lang="es-MX" smtClean="0"/>
              <a:pPr/>
              <a:t>17/02/2025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F585C965-0532-4518-AF97-5DED3DB0B1A4}" type="datetimeFigureOut">
              <a:rPr lang="es-MX" smtClean="0"/>
              <a:pPr/>
              <a:t>17/02/2025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F585C965-0532-4518-AF97-5DED3DB0B1A4}" type="datetimeFigureOut">
              <a:rPr lang="es-MX" smtClean="0"/>
              <a:pPr/>
              <a:t>17/02/2025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F585C965-0532-4518-AF97-5DED3DB0B1A4}" type="datetimeFigureOut">
              <a:rPr lang="es-MX" smtClean="0"/>
              <a:pPr/>
              <a:t>17/02/2025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85C965-0532-4518-AF97-5DED3DB0B1A4}" type="datetimeFigureOut">
              <a:rPr lang="es-MX" smtClean="0"/>
              <a:pPr/>
              <a:t>17/02/2025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27544"/>
            <a:ext cx="3008314" cy="968375"/>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195919"/>
            <a:ext cx="3008314"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585C965-0532-4518-AF97-5DED3DB0B1A4}" type="datetimeFigureOut">
              <a:rPr lang="es-MX" smtClean="0"/>
              <a:pPr/>
              <a:t>17/02/2025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000500"/>
            <a:ext cx="5486400" cy="472282"/>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585C965-0532-4518-AF97-5DED3DB0B1A4}" type="datetimeFigureOut">
              <a:rPr lang="es-MX" smtClean="0"/>
              <a:pPr/>
              <a:t>17/02/2025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5296961"/>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585C965-0532-4518-AF97-5DED3DB0B1A4}" type="datetimeFigureOut">
              <a:rPr lang="es-MX" smtClean="0"/>
              <a:pPr/>
              <a:t>17/02/2025</a:t>
            </a:fld>
            <a:endParaRPr lang="es-MX"/>
          </a:p>
        </p:txBody>
      </p:sp>
      <p:sp>
        <p:nvSpPr>
          <p:cNvPr id="5" name="4 Marcador de pie de página"/>
          <p:cNvSpPr>
            <a:spLocks noGrp="1"/>
          </p:cNvSpPr>
          <p:nvPr>
            <p:ph type="ftr" sz="quarter" idx="3"/>
          </p:nvPr>
        </p:nvSpPr>
        <p:spPr>
          <a:xfrm>
            <a:off x="3124200" y="5296961"/>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5296961"/>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E71A8A9-0876-4FAE-8205-8936841D1147}"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fonl.mx/proteccion-de-datos-personales/avisos-de-privacidad" TargetMode="External"/><Relationship Id="rId2" Type="http://schemas.openxmlformats.org/officeDocument/2006/relationships/hyperlink" Target="mailto:ut@infonl.m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gif"/><Relationship Id="rId4" Type="http://schemas.openxmlformats.org/officeDocument/2006/relationships/image" Target="../media/image3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9;p1"/>
          <p:cNvSpPr txBox="1">
            <a:spLocks noGrp="1"/>
          </p:cNvSpPr>
          <p:nvPr>
            <p:ph type="subTitle" idx="1"/>
          </p:nvPr>
        </p:nvSpPr>
        <p:spPr>
          <a:xfrm>
            <a:off x="1041136" y="520778"/>
            <a:ext cx="7211218" cy="5064125"/>
          </a:xfrm>
          <a:prstGeom prst="rect">
            <a:avLst/>
          </a:prstGeom>
          <a:noFill/>
          <a:ln>
            <a:noFill/>
          </a:ln>
        </p:spPr>
        <p:txBody>
          <a:bodyPr spcFirstLastPara="1" vert="horz" wrap="square" lIns="76188" tIns="38083" rIns="76188" bIns="38083" rtlCol="0" anchor="ctr" anchorCtr="0">
            <a:noAutofit/>
          </a:bodyPr>
          <a:lstStyle/>
          <a:p>
            <a:pPr>
              <a:spcBef>
                <a:spcPts val="0"/>
              </a:spcBef>
              <a:buClr>
                <a:schemeClr val="dk1"/>
              </a:buClr>
              <a:buSzPct val="100000"/>
            </a:pPr>
            <a:r>
              <a:rPr lang="es-MX" sz="3000" b="1" baseline="30000" dirty="0">
                <a:solidFill>
                  <a:srgbClr val="15223C"/>
                </a:solidFill>
              </a:rPr>
              <a:t>Aviso de privacidad simplificado</a:t>
            </a:r>
            <a:endParaRPr sz="3000" baseline="30000" dirty="0">
              <a:solidFill>
                <a:srgbClr val="15223C"/>
              </a:solidFill>
            </a:endParaRPr>
          </a:p>
          <a:p>
            <a:pPr algn="just">
              <a:spcBef>
                <a:spcPts val="333"/>
              </a:spcBef>
              <a:buClr>
                <a:schemeClr val="dk1"/>
              </a:buClr>
              <a:buSzPct val="100000"/>
            </a:pPr>
            <a:r>
              <a:rPr lang="es-MX" sz="1333" b="1" dirty="0">
                <a:solidFill>
                  <a:srgbClr val="15223C"/>
                </a:solidFill>
              </a:rPr>
              <a:t>El Instituto Estatal de Transparencia, Acceso a la Información y Protección de Datos Personales, es el responsable</a:t>
            </a:r>
            <a:r>
              <a:rPr lang="es-MX" sz="1333" dirty="0">
                <a:solidFill>
                  <a:srgbClr val="15223C"/>
                </a:solidFill>
              </a:rPr>
              <a:t> del tratamiento de los datos personales que nos proporcione.</a:t>
            </a:r>
            <a:endParaRPr sz="1333" dirty="0">
              <a:solidFill>
                <a:srgbClr val="15223C"/>
              </a:solidFill>
            </a:endParaRPr>
          </a:p>
          <a:p>
            <a:pPr algn="just">
              <a:spcBef>
                <a:spcPts val="333"/>
              </a:spcBef>
              <a:buClr>
                <a:schemeClr val="dk1"/>
              </a:buClr>
              <a:buSzPct val="100000"/>
            </a:pPr>
            <a:endParaRPr sz="1333" b="1" dirty="0">
              <a:solidFill>
                <a:srgbClr val="15223C"/>
              </a:solidFill>
            </a:endParaRPr>
          </a:p>
          <a:p>
            <a:pPr algn="just">
              <a:spcBef>
                <a:spcPts val="333"/>
              </a:spcBef>
              <a:buClr>
                <a:schemeClr val="dk1"/>
              </a:buClr>
              <a:buSzPct val="100000"/>
            </a:pPr>
            <a:r>
              <a:rPr lang="es-MX" sz="1333" b="1" dirty="0">
                <a:solidFill>
                  <a:srgbClr val="15223C"/>
                </a:solidFill>
              </a:rPr>
              <a:t>Los datos personales que recabemos los utilizaremos para las siguientes finalidades: </a:t>
            </a:r>
            <a:r>
              <a:rPr lang="es-MX" sz="1333" dirty="0">
                <a:solidFill>
                  <a:srgbClr val="15223C"/>
                </a:solidFill>
              </a:rPr>
              <a:t>Registro de participantes, datos de control, generar constancias respectivas, comunicación para seguimiento para conclusión de los cursos, aclaración de dudas, por algún error o imprecisión, notificación de cancelación o cambio de horario, fecha y/o sede. </a:t>
            </a:r>
            <a:endParaRPr sz="1333" dirty="0">
              <a:solidFill>
                <a:srgbClr val="15223C"/>
              </a:solidFill>
            </a:endParaRPr>
          </a:p>
          <a:p>
            <a:pPr algn="just">
              <a:spcBef>
                <a:spcPts val="333"/>
              </a:spcBef>
              <a:buClr>
                <a:schemeClr val="dk1"/>
              </a:buClr>
              <a:buSzPct val="100000"/>
            </a:pPr>
            <a:endParaRPr sz="1333" dirty="0">
              <a:solidFill>
                <a:srgbClr val="15223C"/>
              </a:solidFill>
            </a:endParaRPr>
          </a:p>
          <a:p>
            <a:pPr algn="just">
              <a:spcBef>
                <a:spcPts val="333"/>
              </a:spcBef>
              <a:buClr>
                <a:schemeClr val="dk1"/>
              </a:buClr>
              <a:buSzPct val="100000"/>
            </a:pPr>
            <a:r>
              <a:rPr lang="es-MX" sz="1333" dirty="0">
                <a:solidFill>
                  <a:srgbClr val="15223C"/>
                </a:solidFill>
              </a:rPr>
              <a:t>Asimismo, podrá manifestar su negativa al tratamiento de sus datos personales, en las instalaciones del “INFO NL” ubicada en Av. Constitución # 1465-1 Pte., zona centro del municipio de Monterrey con Código Postal 64000, o por medio electrónico en el correo </a:t>
            </a:r>
            <a:r>
              <a:rPr lang="es-MX" sz="1333" u="sng" dirty="0">
                <a:solidFill>
                  <a:srgbClr val="15223C"/>
                </a:solidFill>
                <a:hlinkClick r:id="rId2"/>
              </a:rPr>
              <a:t>ut@infonl.mx</a:t>
            </a:r>
            <a:r>
              <a:rPr lang="es-MX" sz="1333" dirty="0">
                <a:solidFill>
                  <a:srgbClr val="15223C"/>
                </a:solidFill>
              </a:rPr>
              <a:t>.</a:t>
            </a:r>
            <a:endParaRPr sz="1333" dirty="0">
              <a:solidFill>
                <a:srgbClr val="15223C"/>
              </a:solidFill>
            </a:endParaRPr>
          </a:p>
          <a:p>
            <a:pPr algn="just">
              <a:spcBef>
                <a:spcPts val="333"/>
              </a:spcBef>
              <a:buClr>
                <a:schemeClr val="dk1"/>
              </a:buClr>
              <a:buSzPct val="100000"/>
            </a:pPr>
            <a:endParaRPr sz="1333" dirty="0">
              <a:solidFill>
                <a:srgbClr val="15223C"/>
              </a:solidFill>
            </a:endParaRPr>
          </a:p>
          <a:p>
            <a:pPr algn="just">
              <a:spcBef>
                <a:spcPts val="333"/>
              </a:spcBef>
              <a:buClr>
                <a:schemeClr val="dk1"/>
              </a:buClr>
              <a:buSzPct val="100000"/>
            </a:pPr>
            <a:r>
              <a:rPr lang="es-ES" sz="1333" dirty="0">
                <a:solidFill>
                  <a:srgbClr val="15223C"/>
                </a:solidFill>
              </a:rPr>
              <a:t>En caso de que exista un cambio en el aviso de privacidad, lo haremos de su conocimiento a través de la página </a:t>
            </a:r>
            <a:r>
              <a:rPr lang="es-ES" sz="1333" dirty="0">
                <a:solidFill>
                  <a:srgbClr val="15223C"/>
                </a:solidFill>
                <a:hlinkClick r:id="rId3"/>
              </a:rPr>
              <a:t>https://infonl.mx/proteccion-de-datos-personales/avisos-de-privacidad</a:t>
            </a:r>
            <a:r>
              <a:rPr lang="es-ES" sz="1333" dirty="0">
                <a:solidFill>
                  <a:srgbClr val="15223C"/>
                </a:solidFill>
              </a:rPr>
              <a:t> o bien, de manera presencial en nuestras instalaciones.</a:t>
            </a:r>
          </a:p>
        </p:txBody>
      </p:sp>
    </p:spTree>
    <p:extLst>
      <p:ext uri="{BB962C8B-B14F-4D97-AF65-F5344CB8AC3E}">
        <p14:creationId xmlns:p14="http://schemas.microsoft.com/office/powerpoint/2010/main" val="876053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489"/>
        <p:cNvGrpSpPr/>
        <p:nvPr/>
      </p:nvGrpSpPr>
      <p:grpSpPr>
        <a:xfrm>
          <a:off x="0" y="0"/>
          <a:ext cx="0" cy="0"/>
          <a:chOff x="0" y="0"/>
          <a:chExt cx="0" cy="0"/>
        </a:xfrm>
      </p:grpSpPr>
      <p:pic>
        <p:nvPicPr>
          <p:cNvPr id="10" name="Marcador de contenido 9"/>
          <p:cNvPicPr>
            <a:picLocks noGrp="1"/>
          </p:cNvPicPr>
          <p:nvPr>
            <p:ph idx="1"/>
          </p:nvPr>
        </p:nvPicPr>
        <p:blipFill rotWithShape="1">
          <a:blip r:embed="rId4"/>
          <a:srcRect l="66191" t="42245" r="17176" b="28787"/>
          <a:stretch/>
        </p:blipFill>
        <p:spPr bwMode="auto">
          <a:xfrm>
            <a:off x="598984" y="1057300"/>
            <a:ext cx="2419563" cy="2607883"/>
          </a:xfrm>
          <a:prstGeom prst="rect">
            <a:avLst/>
          </a:prstGeom>
          <a:ln>
            <a:noFill/>
          </a:ln>
          <a:extLst>
            <a:ext uri="{53640926-AAD7-44D8-BBD7-CCE9431645EC}">
              <a14:shadowObscured xmlns:a14="http://schemas.microsoft.com/office/drawing/2010/main"/>
            </a:ext>
          </a:extLst>
        </p:spPr>
      </p:pic>
      <p:sp>
        <p:nvSpPr>
          <p:cNvPr id="4" name="Rectángulo 3"/>
          <p:cNvSpPr/>
          <p:nvPr/>
        </p:nvSpPr>
        <p:spPr>
          <a:xfrm>
            <a:off x="598984" y="4009627"/>
            <a:ext cx="2419563" cy="1246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Comprometa la Seguridad Pública </a:t>
            </a:r>
          </a:p>
        </p:txBody>
      </p:sp>
      <p:sp>
        <p:nvSpPr>
          <p:cNvPr id="20" name="CuadroTexto 19">
            <a:extLst>
              <a:ext uri="{FF2B5EF4-FFF2-40B4-BE49-F238E27FC236}">
                <a16:creationId xmlns:a16="http://schemas.microsoft.com/office/drawing/2014/main" id="{04EAD903-D012-DC7A-21B4-A716A7868BFF}"/>
              </a:ext>
            </a:extLst>
          </p:cNvPr>
          <p:cNvSpPr txBox="1"/>
          <p:nvPr/>
        </p:nvSpPr>
        <p:spPr>
          <a:xfrm>
            <a:off x="3425155" y="1921396"/>
            <a:ext cx="5119861" cy="2308324"/>
          </a:xfrm>
          <a:prstGeom prst="rect">
            <a:avLst/>
          </a:prstGeom>
          <a:noFill/>
        </p:spPr>
        <p:txBody>
          <a:bodyPr wrap="square" rtlCol="0">
            <a:spAutoFit/>
          </a:bodyPr>
          <a:lstStyle/>
          <a:p>
            <a:pPr algn="just"/>
            <a:r>
              <a:rPr lang="es-ES" dirty="0"/>
              <a:t>Se pone en </a:t>
            </a:r>
            <a:r>
              <a:rPr lang="es-ES" b="1" u="sng" dirty="0"/>
              <a:t>peligro el orden público </a:t>
            </a:r>
            <a:r>
              <a:rPr lang="es-ES" dirty="0"/>
              <a:t>cuando la difusión de la información pueda entorpecer los sistemas de coordinación interinstitucional en materia de seguridad pública, menoscabar o dificultar las estrategias contra la evasión de reos; o menoscabar o limitar la capacidad de las autoridades encaminadas a disuadir o prevenir disturbios sociales</a:t>
            </a:r>
          </a:p>
        </p:txBody>
      </p:sp>
    </p:spTree>
    <p:extLst>
      <p:ext uri="{BB962C8B-B14F-4D97-AF65-F5344CB8AC3E}">
        <p14:creationId xmlns:p14="http://schemas.microsoft.com/office/powerpoint/2010/main" val="140597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52E3E8-463B-6753-1393-48FC39037804}"/>
              </a:ext>
            </a:extLst>
          </p:cNvPr>
          <p:cNvSpPr>
            <a:spLocks noGrp="1"/>
          </p:cNvSpPr>
          <p:nvPr>
            <p:ph type="title"/>
          </p:nvPr>
        </p:nvSpPr>
        <p:spPr/>
        <p:txBody>
          <a:bodyPr/>
          <a:lstStyle/>
          <a:p>
            <a:endParaRPr lang="es-MX" dirty="0"/>
          </a:p>
        </p:txBody>
      </p:sp>
      <p:pic>
        <p:nvPicPr>
          <p:cNvPr id="4" name="Marcador de contenido 3">
            <a:extLst>
              <a:ext uri="{FF2B5EF4-FFF2-40B4-BE49-F238E27FC236}">
                <a16:creationId xmlns:a16="http://schemas.microsoft.com/office/drawing/2014/main" id="{CC79C790-FA99-1789-BAF2-B3FF9073FA9F}"/>
              </a:ext>
            </a:extLst>
          </p:cNvPr>
          <p:cNvPicPr>
            <a:picLocks noGrp="1" noChangeAspect="1"/>
          </p:cNvPicPr>
          <p:nvPr>
            <p:ph idx="1"/>
          </p:nvPr>
        </p:nvPicPr>
        <p:blipFill rotWithShape="1">
          <a:blip r:embed="rId2"/>
          <a:srcRect t="16891"/>
          <a:stretch/>
        </p:blipFill>
        <p:spPr>
          <a:xfrm>
            <a:off x="484094" y="1345332"/>
            <a:ext cx="2609850" cy="2169020"/>
          </a:xfrm>
          <a:prstGeom prst="rect">
            <a:avLst/>
          </a:prstGeom>
        </p:spPr>
      </p:pic>
      <p:sp>
        <p:nvSpPr>
          <p:cNvPr id="5" name="Rectángulo 4">
            <a:extLst>
              <a:ext uri="{FF2B5EF4-FFF2-40B4-BE49-F238E27FC236}">
                <a16:creationId xmlns:a16="http://schemas.microsoft.com/office/drawing/2014/main" id="{2ADBEE10-BEF3-4FA8-C9BD-CD309AD03EC9}"/>
              </a:ext>
            </a:extLst>
          </p:cNvPr>
          <p:cNvSpPr/>
          <p:nvPr/>
        </p:nvSpPr>
        <p:spPr>
          <a:xfrm>
            <a:off x="484094" y="3774086"/>
            <a:ext cx="2609850" cy="1191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Riesgo para la vida, seguridad o salud de una persona física</a:t>
            </a:r>
          </a:p>
        </p:txBody>
      </p:sp>
      <p:sp>
        <p:nvSpPr>
          <p:cNvPr id="7" name="CuadroTexto 6">
            <a:extLst>
              <a:ext uri="{FF2B5EF4-FFF2-40B4-BE49-F238E27FC236}">
                <a16:creationId xmlns:a16="http://schemas.microsoft.com/office/drawing/2014/main" id="{A801CA1D-8A2F-4592-AC84-C4D0E43FF15D}"/>
              </a:ext>
            </a:extLst>
          </p:cNvPr>
          <p:cNvSpPr txBox="1"/>
          <p:nvPr/>
        </p:nvSpPr>
        <p:spPr>
          <a:xfrm>
            <a:off x="3923928" y="1877561"/>
            <a:ext cx="4572000" cy="1200329"/>
          </a:xfrm>
          <a:prstGeom prst="rect">
            <a:avLst/>
          </a:prstGeom>
          <a:noFill/>
        </p:spPr>
        <p:txBody>
          <a:bodyPr wrap="square">
            <a:spAutoFit/>
          </a:bodyPr>
          <a:lstStyle/>
          <a:p>
            <a:pPr algn="just"/>
            <a:r>
              <a:rPr lang="es-ES" dirty="0"/>
              <a:t>Será necesario acreditar un vínculo, entre la persona física y la información que pueda poner en riesgo su vida, seguridad o salud. </a:t>
            </a:r>
            <a:endParaRPr lang="es-MX" dirty="0"/>
          </a:p>
        </p:txBody>
      </p:sp>
    </p:spTree>
    <p:extLst>
      <p:ext uri="{BB962C8B-B14F-4D97-AF65-F5344CB8AC3E}">
        <p14:creationId xmlns:p14="http://schemas.microsoft.com/office/powerpoint/2010/main" val="369454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CF4DCB-E4DA-C082-1B6D-5A7ED57FCE2D}"/>
              </a:ext>
            </a:extLst>
          </p:cNvPr>
          <p:cNvPicPr>
            <a:picLocks noChangeAspect="1"/>
          </p:cNvPicPr>
          <p:nvPr/>
        </p:nvPicPr>
        <p:blipFill>
          <a:blip r:embed="rId2"/>
          <a:stretch>
            <a:fillRect/>
          </a:stretch>
        </p:blipFill>
        <p:spPr>
          <a:xfrm>
            <a:off x="457198" y="812714"/>
            <a:ext cx="2754671" cy="2609850"/>
          </a:xfrm>
          <a:prstGeom prst="rect">
            <a:avLst/>
          </a:prstGeom>
        </p:spPr>
      </p:pic>
      <p:sp>
        <p:nvSpPr>
          <p:cNvPr id="7" name="Rectángulo 6">
            <a:extLst>
              <a:ext uri="{FF2B5EF4-FFF2-40B4-BE49-F238E27FC236}">
                <a16:creationId xmlns:a16="http://schemas.microsoft.com/office/drawing/2014/main" id="{C09E12B9-306C-F5EC-AEE0-3FDA87BB987A}"/>
              </a:ext>
            </a:extLst>
          </p:cNvPr>
          <p:cNvSpPr/>
          <p:nvPr/>
        </p:nvSpPr>
        <p:spPr>
          <a:xfrm>
            <a:off x="457199" y="3577580"/>
            <a:ext cx="2754671" cy="1324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Obstrucción al cumplimiento de leyes o afecte a la recaudación de contribuciones</a:t>
            </a:r>
          </a:p>
        </p:txBody>
      </p:sp>
      <p:sp>
        <p:nvSpPr>
          <p:cNvPr id="9" name="Marcador de contenido 8">
            <a:extLst>
              <a:ext uri="{FF2B5EF4-FFF2-40B4-BE49-F238E27FC236}">
                <a16:creationId xmlns:a16="http://schemas.microsoft.com/office/drawing/2014/main" id="{E1125BAF-63BC-589B-50AA-4D2EFE7A41A2}"/>
              </a:ext>
            </a:extLst>
          </p:cNvPr>
          <p:cNvSpPr>
            <a:spLocks noGrp="1"/>
          </p:cNvSpPr>
          <p:nvPr>
            <p:ph idx="1"/>
          </p:nvPr>
        </p:nvSpPr>
        <p:spPr>
          <a:xfrm>
            <a:off x="3419872" y="1333500"/>
            <a:ext cx="4752528" cy="3771636"/>
          </a:xfrm>
        </p:spPr>
        <p:txBody>
          <a:bodyPr>
            <a:normAutofit/>
          </a:bodyPr>
          <a:lstStyle/>
          <a:p>
            <a:pPr algn="just"/>
            <a:r>
              <a:rPr lang="es-ES" sz="1800" dirty="0"/>
              <a:t>Aquella cuya </a:t>
            </a:r>
            <a:r>
              <a:rPr lang="es-ES" sz="1800" u="sng" dirty="0"/>
              <a:t>difusión pueda obstruir o impedir el ejercicio de las facultades que llevan a cabo las autoridades competentes para recaudar, fiscalizar </a:t>
            </a:r>
            <a:r>
              <a:rPr lang="es-ES" sz="1800" dirty="0"/>
              <a:t>y comprobar el cumplimiento de las obligaciones fiscales en términos de las disposiciones normativas aplicables.</a:t>
            </a:r>
            <a:endParaRPr lang="es-MX" sz="1800" dirty="0"/>
          </a:p>
        </p:txBody>
      </p:sp>
    </p:spTree>
    <p:extLst>
      <p:ext uri="{BB962C8B-B14F-4D97-AF65-F5344CB8AC3E}">
        <p14:creationId xmlns:p14="http://schemas.microsoft.com/office/powerpoint/2010/main" val="424087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stretch>
            <a:fillRect/>
          </a:stretch>
        </p:blipFill>
        <p:spPr>
          <a:xfrm>
            <a:off x="691510" y="1129308"/>
            <a:ext cx="2584346" cy="2609850"/>
          </a:xfrm>
          <a:prstGeom prst="rect">
            <a:avLst/>
          </a:prstGeom>
        </p:spPr>
      </p:pic>
      <p:sp>
        <p:nvSpPr>
          <p:cNvPr id="6" name="Rectángulo 5"/>
          <p:cNvSpPr/>
          <p:nvPr/>
        </p:nvSpPr>
        <p:spPr>
          <a:xfrm>
            <a:off x="654732" y="3892783"/>
            <a:ext cx="258434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Prevención o persecución de los delitos</a:t>
            </a:r>
          </a:p>
        </p:txBody>
      </p:sp>
      <p:sp>
        <p:nvSpPr>
          <p:cNvPr id="3" name="CuadroTexto 2">
            <a:extLst>
              <a:ext uri="{FF2B5EF4-FFF2-40B4-BE49-F238E27FC236}">
                <a16:creationId xmlns:a16="http://schemas.microsoft.com/office/drawing/2014/main" id="{4B0A2448-7F76-A13B-BBE7-A14E5158BD35}"/>
              </a:ext>
            </a:extLst>
          </p:cNvPr>
          <p:cNvSpPr txBox="1"/>
          <p:nvPr/>
        </p:nvSpPr>
        <p:spPr>
          <a:xfrm>
            <a:off x="3995936" y="1777380"/>
            <a:ext cx="3923928" cy="2031325"/>
          </a:xfrm>
          <a:prstGeom prst="rect">
            <a:avLst/>
          </a:prstGeom>
          <a:noFill/>
        </p:spPr>
        <p:txBody>
          <a:bodyPr wrap="square">
            <a:spAutoFit/>
          </a:bodyPr>
          <a:lstStyle/>
          <a:p>
            <a:pPr algn="just"/>
            <a:r>
              <a:rPr lang="es-ES" dirty="0"/>
              <a:t>Aquella que obstruya la </a:t>
            </a:r>
            <a:r>
              <a:rPr lang="es-ES" u="sng" dirty="0"/>
              <a:t>prevención de delitos al obstaculizar las acciones implementadas por las autoridades </a:t>
            </a:r>
            <a:r>
              <a:rPr lang="es-ES" dirty="0"/>
              <a:t>para evitar su comisión, o menoscabar o limitar la capacidad de las autoridades para evitar la comisión de delitos.</a:t>
            </a:r>
            <a:endParaRPr lang="es-MX" dirty="0"/>
          </a:p>
        </p:txBody>
      </p:sp>
    </p:spTree>
    <p:extLst>
      <p:ext uri="{BB962C8B-B14F-4D97-AF65-F5344CB8AC3E}">
        <p14:creationId xmlns:p14="http://schemas.microsoft.com/office/powerpoint/2010/main" val="67780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5A0E2-1619-C53D-1315-3968A36CB818}"/>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A36FFE54-B899-355F-7654-2E72261BEF74}"/>
              </a:ext>
            </a:extLst>
          </p:cNvPr>
          <p:cNvSpPr>
            <a:spLocks noGrp="1"/>
          </p:cNvSpPr>
          <p:nvPr>
            <p:ph idx="1"/>
          </p:nvPr>
        </p:nvSpPr>
        <p:spPr>
          <a:xfrm>
            <a:off x="3491880" y="1849388"/>
            <a:ext cx="4392488" cy="3255748"/>
          </a:xfrm>
        </p:spPr>
        <p:txBody>
          <a:bodyPr>
            <a:normAutofit/>
          </a:bodyPr>
          <a:lstStyle/>
          <a:p>
            <a:pPr algn="just"/>
            <a:r>
              <a:rPr lang="es-ES" sz="1800" dirty="0"/>
              <a:t>Aquella que contenga las opiniones, recomendaciones o puntos de vista que formen parte del proceso deliberativo de los servidores públicos, hasta en tanto no sea adoptada la decisión definitiva</a:t>
            </a:r>
            <a:endParaRPr lang="es-MX" sz="1800" dirty="0"/>
          </a:p>
        </p:txBody>
      </p:sp>
      <p:pic>
        <p:nvPicPr>
          <p:cNvPr id="4" name="Imagen 3">
            <a:extLst>
              <a:ext uri="{FF2B5EF4-FFF2-40B4-BE49-F238E27FC236}">
                <a16:creationId xmlns:a16="http://schemas.microsoft.com/office/drawing/2014/main" id="{1B406BE4-B4D5-212D-7118-5F8B813FBFF6}"/>
              </a:ext>
            </a:extLst>
          </p:cNvPr>
          <p:cNvPicPr>
            <a:picLocks noChangeAspect="1"/>
          </p:cNvPicPr>
          <p:nvPr/>
        </p:nvPicPr>
        <p:blipFill>
          <a:blip r:embed="rId2"/>
          <a:stretch>
            <a:fillRect/>
          </a:stretch>
        </p:blipFill>
        <p:spPr>
          <a:xfrm>
            <a:off x="457200" y="1181365"/>
            <a:ext cx="2552313" cy="2133600"/>
          </a:xfrm>
          <a:prstGeom prst="rect">
            <a:avLst/>
          </a:prstGeom>
        </p:spPr>
      </p:pic>
      <p:sp>
        <p:nvSpPr>
          <p:cNvPr id="5" name="Rectángulo 4">
            <a:extLst>
              <a:ext uri="{FF2B5EF4-FFF2-40B4-BE49-F238E27FC236}">
                <a16:creationId xmlns:a16="http://schemas.microsoft.com/office/drawing/2014/main" id="{6A2979FA-A8A2-E38F-AC5F-D0F6AC9934A6}"/>
              </a:ext>
            </a:extLst>
          </p:cNvPr>
          <p:cNvSpPr/>
          <p:nvPr/>
        </p:nvSpPr>
        <p:spPr>
          <a:xfrm>
            <a:off x="466080" y="3589412"/>
            <a:ext cx="256622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Contengan opiniones, recomendaciones que formen parte del  proceso deliberativo de los servidores públicos</a:t>
            </a:r>
          </a:p>
        </p:txBody>
      </p:sp>
    </p:spTree>
    <p:extLst>
      <p:ext uri="{BB962C8B-B14F-4D97-AF65-F5344CB8AC3E}">
        <p14:creationId xmlns:p14="http://schemas.microsoft.com/office/powerpoint/2010/main" val="169667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9E6560B-7979-4F22-F85D-416F0DE382E6}"/>
              </a:ext>
            </a:extLst>
          </p:cNvPr>
          <p:cNvPicPr>
            <a:picLocks noChangeAspect="1"/>
          </p:cNvPicPr>
          <p:nvPr/>
        </p:nvPicPr>
        <p:blipFill>
          <a:blip r:embed="rId2"/>
          <a:stretch>
            <a:fillRect/>
          </a:stretch>
        </p:blipFill>
        <p:spPr>
          <a:xfrm>
            <a:off x="457200" y="705115"/>
            <a:ext cx="2552313" cy="2609850"/>
          </a:xfrm>
          <a:prstGeom prst="rect">
            <a:avLst/>
          </a:prstGeom>
        </p:spPr>
      </p:pic>
      <p:sp>
        <p:nvSpPr>
          <p:cNvPr id="5" name="Rectángulo 4">
            <a:extLst>
              <a:ext uri="{FF2B5EF4-FFF2-40B4-BE49-F238E27FC236}">
                <a16:creationId xmlns:a16="http://schemas.microsoft.com/office/drawing/2014/main" id="{4CCA543E-1A0D-68C6-9C8A-C4C622AA8B9D}"/>
              </a:ext>
            </a:extLst>
          </p:cNvPr>
          <p:cNvSpPr/>
          <p:nvPr/>
        </p:nvSpPr>
        <p:spPr>
          <a:xfrm>
            <a:off x="487086" y="3520960"/>
            <a:ext cx="256622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Procedimientos de responsabilidad de servidores públicos, en tanto no se haya dictado resolución administrativa</a:t>
            </a:r>
          </a:p>
        </p:txBody>
      </p:sp>
      <p:sp>
        <p:nvSpPr>
          <p:cNvPr id="7" name="CuadroTexto 6">
            <a:extLst>
              <a:ext uri="{FF2B5EF4-FFF2-40B4-BE49-F238E27FC236}">
                <a16:creationId xmlns:a16="http://schemas.microsoft.com/office/drawing/2014/main" id="{086CB41A-9628-414F-B256-8D17A9A6B72E}"/>
              </a:ext>
            </a:extLst>
          </p:cNvPr>
          <p:cNvSpPr txBox="1"/>
          <p:nvPr/>
        </p:nvSpPr>
        <p:spPr>
          <a:xfrm>
            <a:off x="3804694" y="1149340"/>
            <a:ext cx="4572000" cy="3970318"/>
          </a:xfrm>
          <a:prstGeom prst="rect">
            <a:avLst/>
          </a:prstGeom>
          <a:noFill/>
        </p:spPr>
        <p:txBody>
          <a:bodyPr wrap="square">
            <a:spAutoFit/>
          </a:bodyPr>
          <a:lstStyle/>
          <a:p>
            <a:r>
              <a:rPr lang="es-ES" dirty="0"/>
              <a:t>Aquella que obstruya los procedimientos para fincar responsabilidad a los servidores públicos, en tanto no se haya dictado la resolución administrativa correspondiente; para lo cual, se deberán acreditar los siguientes supuestos: </a:t>
            </a:r>
          </a:p>
          <a:p>
            <a:endParaRPr lang="es-ES" dirty="0"/>
          </a:p>
          <a:p>
            <a:pPr marL="400050" indent="-400050">
              <a:buAutoNum type="romanUcPeriod"/>
            </a:pPr>
            <a:r>
              <a:rPr lang="es-ES" dirty="0"/>
              <a:t>La existencia de un procedimiento de responsabilidad administrativa en trámite;</a:t>
            </a:r>
          </a:p>
          <a:p>
            <a:pPr marL="400050" indent="-400050">
              <a:buAutoNum type="romanUcPeriod"/>
            </a:pPr>
            <a:r>
              <a:rPr lang="es-ES" dirty="0"/>
              <a:t>Que la información se refiera a actuaciones, diligencias y constancias propias del procedimiento de responsabilidad</a:t>
            </a:r>
            <a:endParaRPr lang="es-MX" dirty="0"/>
          </a:p>
        </p:txBody>
      </p:sp>
    </p:spTree>
    <p:extLst>
      <p:ext uri="{BB962C8B-B14F-4D97-AF65-F5344CB8AC3E}">
        <p14:creationId xmlns:p14="http://schemas.microsoft.com/office/powerpoint/2010/main" val="18469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stretch>
            <a:fillRect/>
          </a:stretch>
        </p:blipFill>
        <p:spPr>
          <a:xfrm>
            <a:off x="342391" y="1057300"/>
            <a:ext cx="2285393" cy="2453849"/>
          </a:xfrm>
          <a:prstGeom prst="rect">
            <a:avLst/>
          </a:prstGeom>
        </p:spPr>
      </p:pic>
      <p:sp>
        <p:nvSpPr>
          <p:cNvPr id="5" name="Rectángulo 4"/>
          <p:cNvSpPr/>
          <p:nvPr/>
        </p:nvSpPr>
        <p:spPr>
          <a:xfrm>
            <a:off x="337118" y="3979592"/>
            <a:ext cx="2285393" cy="1415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Afecte los derechos del debido proceso</a:t>
            </a:r>
          </a:p>
        </p:txBody>
      </p:sp>
      <p:sp>
        <p:nvSpPr>
          <p:cNvPr id="3" name="CuadroTexto 2">
            <a:extLst>
              <a:ext uri="{FF2B5EF4-FFF2-40B4-BE49-F238E27FC236}">
                <a16:creationId xmlns:a16="http://schemas.microsoft.com/office/drawing/2014/main" id="{14FFE39D-8683-C008-883E-429CB303B6CE}"/>
              </a:ext>
            </a:extLst>
          </p:cNvPr>
          <p:cNvSpPr txBox="1"/>
          <p:nvPr/>
        </p:nvSpPr>
        <p:spPr>
          <a:xfrm>
            <a:off x="3203848" y="1151154"/>
            <a:ext cx="5472608" cy="3693319"/>
          </a:xfrm>
          <a:prstGeom prst="rect">
            <a:avLst/>
          </a:prstGeom>
          <a:noFill/>
        </p:spPr>
        <p:txBody>
          <a:bodyPr wrap="square">
            <a:spAutoFit/>
          </a:bodyPr>
          <a:lstStyle/>
          <a:p>
            <a:r>
              <a:rPr lang="es-ES" dirty="0"/>
              <a:t>Aquella que de divulgarse afecte el debido proceso al actualizarse los siguientes elementos: </a:t>
            </a:r>
          </a:p>
          <a:p>
            <a:endParaRPr lang="es-ES" dirty="0"/>
          </a:p>
          <a:p>
            <a:pPr marL="400050" indent="-400050">
              <a:buAutoNum type="romanUcPeriod"/>
            </a:pPr>
            <a:r>
              <a:rPr lang="es-ES" dirty="0"/>
              <a:t>La existencia de un procedimiento judicial, administrativo o arbitral en trámite; </a:t>
            </a:r>
          </a:p>
          <a:p>
            <a:pPr marL="400050" indent="-400050">
              <a:buAutoNum type="romanUcPeriod"/>
            </a:pPr>
            <a:r>
              <a:rPr lang="es-ES" dirty="0"/>
              <a:t> Que el sujeto obligado sea parte en ese procedimiento; </a:t>
            </a:r>
          </a:p>
          <a:p>
            <a:pPr marL="400050" indent="-400050">
              <a:buAutoNum type="romanUcPeriod"/>
            </a:pPr>
            <a:r>
              <a:rPr lang="es-ES" dirty="0"/>
              <a:t>Que la información no sea conocida por la contraparte antes de la presentación de la misma en el proceso;</a:t>
            </a:r>
          </a:p>
          <a:p>
            <a:pPr marL="400050" indent="-400050">
              <a:buAutoNum type="romanUcPeriod"/>
            </a:pPr>
            <a:r>
              <a:rPr lang="es-ES" dirty="0"/>
              <a:t> IV. Que con su divulgación se afecte la oportunidad de llevar a cabo alguna de las garantías del debido proceso.</a:t>
            </a:r>
            <a:endParaRPr lang="es-MX" dirty="0"/>
          </a:p>
        </p:txBody>
      </p:sp>
    </p:spTree>
    <p:extLst>
      <p:ext uri="{BB962C8B-B14F-4D97-AF65-F5344CB8AC3E}">
        <p14:creationId xmlns:p14="http://schemas.microsoft.com/office/powerpoint/2010/main" val="285270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F25BEBC-0353-5D18-21BF-9D520750A443}"/>
              </a:ext>
            </a:extLst>
          </p:cNvPr>
          <p:cNvPicPr>
            <a:picLocks noChangeAspect="1"/>
          </p:cNvPicPr>
          <p:nvPr/>
        </p:nvPicPr>
        <p:blipFill>
          <a:blip r:embed="rId2"/>
          <a:stretch>
            <a:fillRect/>
          </a:stretch>
        </p:blipFill>
        <p:spPr>
          <a:xfrm>
            <a:off x="436058" y="804807"/>
            <a:ext cx="2335741" cy="2414511"/>
          </a:xfrm>
          <a:prstGeom prst="rect">
            <a:avLst/>
          </a:prstGeom>
        </p:spPr>
      </p:pic>
      <p:sp>
        <p:nvSpPr>
          <p:cNvPr id="5" name="Rectángulo 4">
            <a:extLst>
              <a:ext uri="{FF2B5EF4-FFF2-40B4-BE49-F238E27FC236}">
                <a16:creationId xmlns:a16="http://schemas.microsoft.com/office/drawing/2014/main" id="{7CE38BB4-11D7-B4CF-5DA3-8E9FA4506F65}"/>
              </a:ext>
            </a:extLst>
          </p:cNvPr>
          <p:cNvSpPr/>
          <p:nvPr/>
        </p:nvSpPr>
        <p:spPr>
          <a:xfrm>
            <a:off x="457200" y="3404167"/>
            <a:ext cx="2314599" cy="1415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Expedientes judiciales y procedimientos administrativos seguidos en forma de juicio</a:t>
            </a:r>
          </a:p>
        </p:txBody>
      </p:sp>
      <p:sp>
        <p:nvSpPr>
          <p:cNvPr id="7" name="CuadroTexto 6">
            <a:extLst>
              <a:ext uri="{FF2B5EF4-FFF2-40B4-BE49-F238E27FC236}">
                <a16:creationId xmlns:a16="http://schemas.microsoft.com/office/drawing/2014/main" id="{E867717B-CE6D-5A47-6A9E-55855440EDF5}"/>
              </a:ext>
            </a:extLst>
          </p:cNvPr>
          <p:cNvSpPr txBox="1"/>
          <p:nvPr/>
        </p:nvSpPr>
        <p:spPr>
          <a:xfrm>
            <a:off x="3347864" y="1151154"/>
            <a:ext cx="5338936" cy="3416320"/>
          </a:xfrm>
          <a:prstGeom prst="rect">
            <a:avLst/>
          </a:prstGeom>
          <a:noFill/>
        </p:spPr>
        <p:txBody>
          <a:bodyPr wrap="square">
            <a:spAutoFit/>
          </a:bodyPr>
          <a:lstStyle/>
          <a:p>
            <a:pPr algn="just"/>
            <a:r>
              <a:rPr lang="es-ES" dirty="0"/>
              <a:t>Aquella que vulnere la conducción de los expedientes judiciales o de los procedimientos administrativos seguidos en forma de juicio, siempre y cuando se acrediten los siguientes elementos: </a:t>
            </a:r>
          </a:p>
          <a:p>
            <a:endParaRPr lang="es-ES" dirty="0"/>
          </a:p>
          <a:p>
            <a:pPr marL="400050" indent="-400050">
              <a:buAutoNum type="romanUcPeriod"/>
            </a:pPr>
            <a:r>
              <a:rPr lang="es-ES" dirty="0"/>
              <a:t>La existencia de un juicio o procedimiento administrativo materialmente jurisdiccional, que se encuentre en trámite; y </a:t>
            </a:r>
          </a:p>
          <a:p>
            <a:pPr marL="400050" indent="-400050">
              <a:buAutoNum type="romanUcPeriod"/>
            </a:pPr>
            <a:r>
              <a:rPr lang="es-ES" dirty="0"/>
              <a:t>Que la información solicitada se refiera a actuaciones, diligencias o constancias propias del procedimiento</a:t>
            </a:r>
            <a:endParaRPr lang="es-MX" dirty="0"/>
          </a:p>
        </p:txBody>
      </p:sp>
    </p:spTree>
    <p:extLst>
      <p:ext uri="{BB962C8B-B14F-4D97-AF65-F5344CB8AC3E}">
        <p14:creationId xmlns:p14="http://schemas.microsoft.com/office/powerpoint/2010/main" val="399493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7424BE2-4A85-EE66-CA84-01D6A4DA1D92}"/>
              </a:ext>
            </a:extLst>
          </p:cNvPr>
          <p:cNvPicPr>
            <a:picLocks noChangeAspect="1"/>
          </p:cNvPicPr>
          <p:nvPr/>
        </p:nvPicPr>
        <p:blipFill>
          <a:blip r:embed="rId2"/>
          <a:stretch>
            <a:fillRect/>
          </a:stretch>
        </p:blipFill>
        <p:spPr>
          <a:xfrm>
            <a:off x="466624" y="804941"/>
            <a:ext cx="2449192" cy="2414511"/>
          </a:xfrm>
          <a:prstGeom prst="rect">
            <a:avLst/>
          </a:prstGeom>
        </p:spPr>
      </p:pic>
      <p:sp>
        <p:nvSpPr>
          <p:cNvPr id="5" name="Rectángulo 4">
            <a:extLst>
              <a:ext uri="{FF2B5EF4-FFF2-40B4-BE49-F238E27FC236}">
                <a16:creationId xmlns:a16="http://schemas.microsoft.com/office/drawing/2014/main" id="{B2739CB7-9A39-19F5-34AE-01C528C02D90}"/>
              </a:ext>
            </a:extLst>
          </p:cNvPr>
          <p:cNvSpPr/>
          <p:nvPr/>
        </p:nvSpPr>
        <p:spPr>
          <a:xfrm>
            <a:off x="466624" y="3468969"/>
            <a:ext cx="2449192" cy="1415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Investigaciones del Ministerio Público</a:t>
            </a:r>
          </a:p>
        </p:txBody>
      </p:sp>
      <p:sp>
        <p:nvSpPr>
          <p:cNvPr id="7" name="CuadroTexto 6">
            <a:extLst>
              <a:ext uri="{FF2B5EF4-FFF2-40B4-BE49-F238E27FC236}">
                <a16:creationId xmlns:a16="http://schemas.microsoft.com/office/drawing/2014/main" id="{83A9C567-B0BF-7EEE-F1A9-6326DD8E3DE1}"/>
              </a:ext>
            </a:extLst>
          </p:cNvPr>
          <p:cNvSpPr txBox="1"/>
          <p:nvPr/>
        </p:nvSpPr>
        <p:spPr>
          <a:xfrm>
            <a:off x="3347864" y="1349579"/>
            <a:ext cx="4572000" cy="3416320"/>
          </a:xfrm>
          <a:prstGeom prst="rect">
            <a:avLst/>
          </a:prstGeom>
          <a:noFill/>
        </p:spPr>
        <p:txBody>
          <a:bodyPr wrap="square">
            <a:spAutoFit/>
          </a:bodyPr>
          <a:lstStyle/>
          <a:p>
            <a:pPr algn="just"/>
            <a:r>
              <a:rPr lang="es-ES" dirty="0"/>
              <a:t>Aquella que forme </a:t>
            </a:r>
            <a:r>
              <a:rPr lang="es-ES" u="sng" dirty="0"/>
              <a:t>parte de las averiguaciones previas o carpetas de investigación que resulte de la etapa de investigación</a:t>
            </a:r>
            <a:r>
              <a:rPr lang="es-ES" dirty="0"/>
              <a:t>, durante la cual, de conformidad con la normativa en materia penal, el Ministerio Público o su equivalente reúne indicios para el esclarecimiento de los hechos y, en su caso, los datos de prueba para sustentar el ejercicio o no de la acción penal, la acusación contra el imputado y la reparación del daño. </a:t>
            </a:r>
            <a:endParaRPr lang="es-MX" dirty="0"/>
          </a:p>
        </p:txBody>
      </p:sp>
    </p:spTree>
    <p:extLst>
      <p:ext uri="{BB962C8B-B14F-4D97-AF65-F5344CB8AC3E}">
        <p14:creationId xmlns:p14="http://schemas.microsoft.com/office/powerpoint/2010/main" val="372803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0A603A-9D0B-355F-A892-D630B66405C0}"/>
              </a:ext>
            </a:extLst>
          </p:cNvPr>
          <p:cNvSpPr>
            <a:spLocks noGrp="1"/>
          </p:cNvSpPr>
          <p:nvPr>
            <p:ph type="title"/>
          </p:nvPr>
        </p:nvSpPr>
        <p:spPr/>
        <p:txBody>
          <a:bodyPr/>
          <a:lstStyle/>
          <a:p>
            <a:endParaRPr lang="es-MX"/>
          </a:p>
        </p:txBody>
      </p:sp>
      <p:pic>
        <p:nvPicPr>
          <p:cNvPr id="4" name="Imagen 3">
            <a:extLst>
              <a:ext uri="{FF2B5EF4-FFF2-40B4-BE49-F238E27FC236}">
                <a16:creationId xmlns:a16="http://schemas.microsoft.com/office/drawing/2014/main" id="{78B4FBB3-79CB-C79F-3BE9-584F8E241748}"/>
              </a:ext>
            </a:extLst>
          </p:cNvPr>
          <p:cNvPicPr>
            <a:picLocks noChangeAspect="1"/>
          </p:cNvPicPr>
          <p:nvPr/>
        </p:nvPicPr>
        <p:blipFill>
          <a:blip r:embed="rId2"/>
          <a:stretch>
            <a:fillRect/>
          </a:stretch>
        </p:blipFill>
        <p:spPr>
          <a:xfrm>
            <a:off x="437823" y="1043163"/>
            <a:ext cx="2261969" cy="2414511"/>
          </a:xfrm>
          <a:prstGeom prst="rect">
            <a:avLst/>
          </a:prstGeom>
        </p:spPr>
      </p:pic>
      <p:sp>
        <p:nvSpPr>
          <p:cNvPr id="5" name="Rectángulo 4">
            <a:extLst>
              <a:ext uri="{FF2B5EF4-FFF2-40B4-BE49-F238E27FC236}">
                <a16:creationId xmlns:a16="http://schemas.microsoft.com/office/drawing/2014/main" id="{9541C889-C248-FE41-ECF7-873763FF40D6}"/>
              </a:ext>
            </a:extLst>
          </p:cNvPr>
          <p:cNvSpPr/>
          <p:nvPr/>
        </p:nvSpPr>
        <p:spPr>
          <a:xfrm>
            <a:off x="425293" y="3680977"/>
            <a:ext cx="2274499" cy="1441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Disposición expresa de una Ley</a:t>
            </a:r>
          </a:p>
        </p:txBody>
      </p:sp>
      <p:sp>
        <p:nvSpPr>
          <p:cNvPr id="7" name="CuadroTexto 6">
            <a:extLst>
              <a:ext uri="{FF2B5EF4-FFF2-40B4-BE49-F238E27FC236}">
                <a16:creationId xmlns:a16="http://schemas.microsoft.com/office/drawing/2014/main" id="{84464240-427C-56E7-8B89-77CD2295E2AD}"/>
              </a:ext>
            </a:extLst>
          </p:cNvPr>
          <p:cNvSpPr txBox="1"/>
          <p:nvPr/>
        </p:nvSpPr>
        <p:spPr>
          <a:xfrm>
            <a:off x="3347864" y="1289654"/>
            <a:ext cx="5338936" cy="3139321"/>
          </a:xfrm>
          <a:prstGeom prst="rect">
            <a:avLst/>
          </a:prstGeom>
          <a:noFill/>
        </p:spPr>
        <p:txBody>
          <a:bodyPr wrap="square">
            <a:spAutoFit/>
          </a:bodyPr>
          <a:lstStyle/>
          <a:p>
            <a:r>
              <a:rPr lang="es-ES" dirty="0"/>
              <a:t>Aquella que por disposición expresa de una ley o de un Tratado Internacional del que el Estado mexicano sea parte, le otorgue tal carácter siempre que no se contravenga lo establecido en la Ley Estatal. </a:t>
            </a:r>
          </a:p>
          <a:p>
            <a:endParaRPr lang="es-ES" dirty="0"/>
          </a:p>
          <a:p>
            <a:r>
              <a:rPr lang="es-ES" dirty="0"/>
              <a:t>Para que se actualice este supuesto de reserva, los sujetos obligados deberán fundar y motivar la clasificación de la información, señalando de manera específica el supuesto normativo que expresamente le otorga ese carácter. </a:t>
            </a:r>
            <a:endParaRPr lang="es-MX" dirty="0"/>
          </a:p>
        </p:txBody>
      </p:sp>
    </p:spTree>
    <p:extLst>
      <p:ext uri="{BB962C8B-B14F-4D97-AF65-F5344CB8AC3E}">
        <p14:creationId xmlns:p14="http://schemas.microsoft.com/office/powerpoint/2010/main" val="242230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11560" y="2137420"/>
            <a:ext cx="7859216" cy="3771636"/>
          </a:xfrm>
        </p:spPr>
        <p:txBody>
          <a:bodyPr>
            <a:noAutofit/>
          </a:bodyPr>
          <a:lstStyle/>
          <a:p>
            <a:pPr marL="0" indent="0" algn="ctr">
              <a:buNone/>
            </a:pPr>
            <a:r>
              <a:rPr lang="es-MX" sz="2800" b="1" dirty="0">
                <a:solidFill>
                  <a:schemeClr val="tx2">
                    <a:lumMod val="75000"/>
                  </a:schemeClr>
                </a:solidFill>
                <a:effectLst>
                  <a:outerShdw blurRad="38100" dist="38100" dir="2700000" algn="tl">
                    <a:srgbClr val="000000">
                      <a:alpha val="43137"/>
                    </a:srgbClr>
                  </a:outerShdw>
                </a:effectLst>
              </a:rPr>
              <a:t>CLASIFICACIÓN DE LA INFORMACIÓN</a:t>
            </a:r>
          </a:p>
          <a:p>
            <a:endParaRPr lang="es-MX" sz="2800"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7575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827584" y="608856"/>
            <a:ext cx="7596844" cy="952500"/>
          </a:xfrm>
          <a:prstGeom prst="rect">
            <a:avLst/>
          </a:prstGeom>
          <a:noFill/>
          <a:ln>
            <a:noFill/>
          </a:ln>
        </p:spPr>
        <p:txBody>
          <a:bodyPr spcFirstLastPara="1" vert="horz" wrap="square" lIns="91425" tIns="45700" rIns="91425" bIns="45700" rtlCol="0" anchor="ctr" anchorCtr="0">
            <a:normAutofit fontScale="90000"/>
          </a:bodyPr>
          <a:lstStyle/>
          <a:p>
            <a:pPr>
              <a:spcBef>
                <a:spcPts val="0"/>
              </a:spcBef>
              <a:buClr>
                <a:schemeClr val="dk1"/>
              </a:buClr>
              <a:buSzPct val="100000"/>
            </a:pPr>
            <a:r>
              <a:rPr lang="es-MX" sz="3200" dirty="0">
                <a:solidFill>
                  <a:schemeClr val="tx2">
                    <a:lumMod val="75000"/>
                  </a:schemeClr>
                </a:solidFill>
                <a:effectLst>
                  <a:outerShdw blurRad="38100" dist="38100" dir="2700000" algn="tl">
                    <a:srgbClr val="000000">
                      <a:alpha val="43137"/>
                    </a:srgbClr>
                  </a:outerShdw>
                </a:effectLst>
              </a:rPr>
              <a:t>¿QUIÉN CLASIFICA LA INFORMACIÓN?</a:t>
            </a:r>
          </a:p>
        </p:txBody>
      </p:sp>
      <p:sp>
        <p:nvSpPr>
          <p:cNvPr id="118" name="Google Shape;118;p6"/>
          <p:cNvSpPr txBox="1">
            <a:spLocks noGrp="1"/>
          </p:cNvSpPr>
          <p:nvPr>
            <p:ph type="body" idx="1"/>
          </p:nvPr>
        </p:nvSpPr>
        <p:spPr>
          <a:xfrm>
            <a:off x="1187624" y="1533128"/>
            <a:ext cx="6840760" cy="1451992"/>
          </a:xfrm>
          <a:prstGeom prst="rect">
            <a:avLst/>
          </a:prstGeom>
          <a:noFill/>
          <a:ln>
            <a:noFill/>
          </a:ln>
        </p:spPr>
        <p:txBody>
          <a:bodyPr spcFirstLastPara="1" vert="horz" wrap="square" lIns="91425" tIns="45700" rIns="91425" bIns="45700" rtlCol="0" anchor="t" anchorCtr="0">
            <a:normAutofit/>
          </a:bodyPr>
          <a:lstStyle/>
          <a:p>
            <a:pPr marL="0" indent="0" algn="just">
              <a:spcBef>
                <a:spcPts val="0"/>
              </a:spcBef>
              <a:buClr>
                <a:schemeClr val="dk1"/>
              </a:buClr>
              <a:buSzPts val="3200"/>
              <a:buNone/>
            </a:pPr>
            <a:r>
              <a:rPr lang="es-MX" sz="2800" dirty="0">
                <a:solidFill>
                  <a:srgbClr val="15223C"/>
                </a:solidFill>
              </a:rPr>
              <a:t>Los</a:t>
            </a:r>
            <a:r>
              <a:rPr lang="es-MX" sz="2800" dirty="0"/>
              <a:t> </a:t>
            </a:r>
            <a:r>
              <a:rPr lang="es-MX" sz="2800" u="sng" dirty="0">
                <a:solidFill>
                  <a:srgbClr val="FF0000"/>
                </a:solidFill>
                <a:effectLst>
                  <a:outerShdw blurRad="38100" dist="38100" dir="2700000" algn="tl">
                    <a:srgbClr val="000000">
                      <a:alpha val="43137"/>
                    </a:srgbClr>
                  </a:outerShdw>
                </a:effectLst>
              </a:rPr>
              <a:t>titulares</a:t>
            </a:r>
            <a:r>
              <a:rPr lang="es-MX" sz="2800" dirty="0"/>
              <a:t> </a:t>
            </a:r>
            <a:r>
              <a:rPr lang="es-MX" sz="2800" dirty="0">
                <a:solidFill>
                  <a:srgbClr val="15223C"/>
                </a:solidFill>
              </a:rPr>
              <a:t>de las áreas que cuenten con la información. </a:t>
            </a:r>
            <a:endParaRPr sz="2800" u="sng" dirty="0">
              <a:solidFill>
                <a:srgbClr val="FF0000"/>
              </a:solidFill>
              <a:effectLst>
                <a:outerShdw blurRad="38100" dist="38100" dir="2700000" algn="tl">
                  <a:srgbClr val="000000">
                    <a:alpha val="43137"/>
                  </a:srgbClr>
                </a:outerShdw>
              </a:effectLst>
            </a:endParaRPr>
          </a:p>
        </p:txBody>
      </p:sp>
      <p:grpSp>
        <p:nvGrpSpPr>
          <p:cNvPr id="2" name="Grupo 1">
            <a:extLst>
              <a:ext uri="{FF2B5EF4-FFF2-40B4-BE49-F238E27FC236}">
                <a16:creationId xmlns:a16="http://schemas.microsoft.com/office/drawing/2014/main" id="{FEBC6727-AC1E-B089-3B26-B5D8FF403395}"/>
              </a:ext>
            </a:extLst>
          </p:cNvPr>
          <p:cNvGrpSpPr/>
          <p:nvPr/>
        </p:nvGrpSpPr>
        <p:grpSpPr>
          <a:xfrm>
            <a:off x="1547664" y="3217540"/>
            <a:ext cx="5904656" cy="1737384"/>
            <a:chOff x="1547664" y="3217540"/>
            <a:chExt cx="5904656" cy="1737384"/>
          </a:xfrm>
        </p:grpSpPr>
        <p:pic>
          <p:nvPicPr>
            <p:cNvPr id="120" name="Google Shape;120;p6"/>
            <p:cNvPicPr preferRelativeResize="0"/>
            <p:nvPr/>
          </p:nvPicPr>
          <p:blipFill rotWithShape="1">
            <a:blip r:embed="rId4">
              <a:alphaModFix/>
            </a:blip>
            <a:srcRect l="45382" t="33468" r="28607" b="25189"/>
            <a:stretch/>
          </p:blipFill>
          <p:spPr>
            <a:xfrm>
              <a:off x="5508104" y="3217540"/>
              <a:ext cx="1944216" cy="1737384"/>
            </a:xfrm>
            <a:prstGeom prst="ellipse">
              <a:avLst/>
            </a:prstGeom>
            <a:noFill/>
            <a:ln w="63500" cap="rnd" cmpd="sng">
              <a:solidFill>
                <a:schemeClr val="accent2"/>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21" name="Google Shape;121;p6" descr="Imagen relacionada"/>
            <p:cNvPicPr preferRelativeResize="0"/>
            <p:nvPr/>
          </p:nvPicPr>
          <p:blipFill rotWithShape="1">
            <a:blip r:embed="rId5">
              <a:alphaModFix/>
            </a:blip>
            <a:srcRect/>
            <a:stretch/>
          </p:blipFill>
          <p:spPr>
            <a:xfrm>
              <a:off x="1547664" y="3289548"/>
              <a:ext cx="1440160" cy="1440160"/>
            </a:xfrm>
            <a:prstGeom prst="rect">
              <a:avLst/>
            </a:prstGeom>
            <a:noFill/>
            <a:ln>
              <a:noFill/>
            </a:ln>
          </p:spPr>
        </p:pic>
        <p:sp>
          <p:nvSpPr>
            <p:cNvPr id="122" name="Google Shape;122;p6"/>
            <p:cNvSpPr/>
            <p:nvPr/>
          </p:nvSpPr>
          <p:spPr>
            <a:xfrm>
              <a:off x="3275856" y="3865612"/>
              <a:ext cx="1728192" cy="504056"/>
            </a:xfrm>
            <a:prstGeom prst="rightArrow">
              <a:avLst>
                <a:gd name="adj1" fmla="val 50000"/>
                <a:gd name="adj2" fmla="val 50000"/>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endParaRPr b="1">
                <a:latin typeface="Calibri"/>
                <a:ea typeface="Calibri"/>
                <a:cs typeface="Calibri"/>
                <a:sym typeface="Calibri"/>
              </a:endParaRPr>
            </a:p>
          </p:txBody>
        </p:sp>
      </p:grpSp>
    </p:spTree>
    <p:extLst>
      <p:ext uri="{BB962C8B-B14F-4D97-AF65-F5344CB8AC3E}">
        <p14:creationId xmlns:p14="http://schemas.microsoft.com/office/powerpoint/2010/main" val="93055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FAEB7D-9FAD-A91C-866A-43B0B0BBC330}"/>
              </a:ext>
            </a:extLst>
          </p:cNvPr>
          <p:cNvSpPr>
            <a:spLocks noGrp="1"/>
          </p:cNvSpPr>
          <p:nvPr>
            <p:ph type="title"/>
          </p:nvPr>
        </p:nvSpPr>
        <p:spPr>
          <a:xfrm>
            <a:off x="827584" y="1057300"/>
            <a:ext cx="7941568" cy="952500"/>
          </a:xfrm>
        </p:spPr>
        <p:txBody>
          <a:bodyPr>
            <a:normAutofit fontScale="90000"/>
          </a:bodyPr>
          <a:lstStyle/>
          <a:p>
            <a:r>
              <a:rPr lang="es-MX" dirty="0"/>
              <a:t>En caso de información Reservada</a:t>
            </a:r>
          </a:p>
        </p:txBody>
      </p:sp>
      <p:sp>
        <p:nvSpPr>
          <p:cNvPr id="3" name="Marcador de contenido 2">
            <a:extLst>
              <a:ext uri="{FF2B5EF4-FFF2-40B4-BE49-F238E27FC236}">
                <a16:creationId xmlns:a16="http://schemas.microsoft.com/office/drawing/2014/main" id="{A9E61D10-9C73-6136-3F53-14DAA2BD9D16}"/>
              </a:ext>
            </a:extLst>
          </p:cNvPr>
          <p:cNvSpPr>
            <a:spLocks noGrp="1"/>
          </p:cNvSpPr>
          <p:nvPr>
            <p:ph idx="1"/>
          </p:nvPr>
        </p:nvSpPr>
        <p:spPr>
          <a:xfrm>
            <a:off x="457200" y="2353444"/>
            <a:ext cx="8229600" cy="2751692"/>
          </a:xfrm>
        </p:spPr>
        <p:txBody>
          <a:bodyPr/>
          <a:lstStyle/>
          <a:p>
            <a:r>
              <a:rPr lang="es-MX" sz="3200" dirty="0">
                <a:solidFill>
                  <a:srgbClr val="15223C"/>
                </a:solidFill>
              </a:rPr>
              <a:t>El titular deberá motivar esta conclusión, y aplicando una </a:t>
            </a:r>
            <a:r>
              <a:rPr lang="es-MX" sz="3200" u="sng" dirty="0">
                <a:solidFill>
                  <a:srgbClr val="FF0000"/>
                </a:solidFill>
                <a:effectLst>
                  <a:outerShdw blurRad="38100" dist="38100" dir="2700000" algn="tl">
                    <a:srgbClr val="000000">
                      <a:alpha val="43137"/>
                    </a:srgbClr>
                  </a:outerShdw>
                </a:effectLst>
              </a:rPr>
              <a:t>prueba de daño.</a:t>
            </a:r>
          </a:p>
          <a:p>
            <a:r>
              <a:rPr lang="es-ES" sz="3200" dirty="0">
                <a:latin typeface="Calibri"/>
                <a:ea typeface="Calibri"/>
                <a:cs typeface="Calibri"/>
                <a:sym typeface="Calibri"/>
              </a:rPr>
              <a:t>Además, determinar la temporalidad en caso de reserva.</a:t>
            </a:r>
            <a:endParaRPr lang="es-ES" sz="3200" dirty="0"/>
          </a:p>
          <a:p>
            <a:endParaRPr lang="es-MX" sz="3200" u="sng" dirty="0">
              <a:solidFill>
                <a:srgbClr val="FF0000"/>
              </a:solidFill>
              <a:effectLst>
                <a:outerShdw blurRad="38100" dist="38100" dir="2700000" algn="tl">
                  <a:srgbClr val="000000">
                    <a:alpha val="43137"/>
                  </a:srgbClr>
                </a:outerShdw>
              </a:effectLst>
            </a:endParaRPr>
          </a:p>
          <a:p>
            <a:endParaRPr lang="es-MX" dirty="0"/>
          </a:p>
        </p:txBody>
      </p:sp>
    </p:spTree>
    <p:extLst>
      <p:ext uri="{BB962C8B-B14F-4D97-AF65-F5344CB8AC3E}">
        <p14:creationId xmlns:p14="http://schemas.microsoft.com/office/powerpoint/2010/main" val="3324641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126"/>
        <p:cNvGrpSpPr/>
        <p:nvPr/>
      </p:nvGrpSpPr>
      <p:grpSpPr>
        <a:xfrm>
          <a:off x="0" y="0"/>
          <a:ext cx="0" cy="0"/>
          <a:chOff x="0" y="0"/>
          <a:chExt cx="0" cy="0"/>
        </a:xfrm>
      </p:grpSpPr>
      <p:pic>
        <p:nvPicPr>
          <p:cNvPr id="128" name="Google Shape;128;p7" descr="equipo-de-trabajo.png"/>
          <p:cNvPicPr preferRelativeResize="0">
            <a:picLocks noGrp="1"/>
          </p:cNvPicPr>
          <p:nvPr>
            <p:ph type="body" idx="1"/>
          </p:nvPr>
        </p:nvPicPr>
        <p:blipFill rotWithShape="1">
          <a:blip r:embed="rId4">
            <a:alphaModFix/>
          </a:blip>
          <a:srcRect/>
          <a:stretch/>
        </p:blipFill>
        <p:spPr>
          <a:xfrm>
            <a:off x="3192286" y="1421419"/>
            <a:ext cx="2808312" cy="1907158"/>
          </a:xfrm>
          <a:prstGeom prst="rect">
            <a:avLst/>
          </a:prstGeom>
          <a:noFill/>
          <a:ln>
            <a:noFill/>
          </a:ln>
        </p:spPr>
      </p:pic>
      <p:grpSp>
        <p:nvGrpSpPr>
          <p:cNvPr id="3" name="Grupo 2"/>
          <p:cNvGrpSpPr/>
          <p:nvPr/>
        </p:nvGrpSpPr>
        <p:grpSpPr>
          <a:xfrm>
            <a:off x="868151" y="3505572"/>
            <a:ext cx="7456582" cy="979021"/>
            <a:chOff x="1475656" y="3494051"/>
            <a:chExt cx="7456582" cy="979021"/>
          </a:xfrm>
        </p:grpSpPr>
        <p:cxnSp>
          <p:nvCxnSpPr>
            <p:cNvPr id="129" name="Google Shape;129;p7"/>
            <p:cNvCxnSpPr/>
            <p:nvPr/>
          </p:nvCxnSpPr>
          <p:spPr>
            <a:xfrm>
              <a:off x="1835696" y="3494051"/>
              <a:ext cx="6696744" cy="0"/>
            </a:xfrm>
            <a:prstGeom prst="straightConnector1">
              <a:avLst/>
            </a:prstGeom>
            <a:noFill/>
            <a:ln w="38100"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cxnSp>
        <p:cxnSp>
          <p:nvCxnSpPr>
            <p:cNvPr id="130" name="Google Shape;130;p7"/>
            <p:cNvCxnSpPr>
              <a:cxnSpLocks/>
            </p:cNvCxnSpPr>
            <p:nvPr/>
          </p:nvCxnSpPr>
          <p:spPr>
            <a:xfrm>
              <a:off x="2339752" y="3494053"/>
              <a:ext cx="0" cy="299553"/>
            </a:xfrm>
            <a:prstGeom prst="straightConnector1">
              <a:avLst/>
            </a:prstGeom>
            <a:noFill/>
            <a:ln w="38100"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cxnSp>
        <p:cxnSp>
          <p:nvCxnSpPr>
            <p:cNvPr id="131" name="Google Shape;131;p7"/>
            <p:cNvCxnSpPr>
              <a:cxnSpLocks/>
            </p:cNvCxnSpPr>
            <p:nvPr/>
          </p:nvCxnSpPr>
          <p:spPr>
            <a:xfrm>
              <a:off x="8049805" y="3494051"/>
              <a:ext cx="0" cy="273326"/>
            </a:xfrm>
            <a:prstGeom prst="straightConnector1">
              <a:avLst/>
            </a:prstGeom>
            <a:noFill/>
            <a:ln w="38100"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cxnSp>
        <p:cxnSp>
          <p:nvCxnSpPr>
            <p:cNvPr id="132" name="Google Shape;132;p7"/>
            <p:cNvCxnSpPr>
              <a:cxnSpLocks/>
            </p:cNvCxnSpPr>
            <p:nvPr/>
          </p:nvCxnSpPr>
          <p:spPr>
            <a:xfrm>
              <a:off x="5317293" y="3494053"/>
              <a:ext cx="0" cy="310213"/>
            </a:xfrm>
            <a:prstGeom prst="straightConnector1">
              <a:avLst/>
            </a:prstGeom>
            <a:noFill/>
            <a:ln w="38100"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cxnSp>
        <p:sp>
          <p:nvSpPr>
            <p:cNvPr id="133" name="Google Shape;133;p7"/>
            <p:cNvSpPr/>
            <p:nvPr/>
          </p:nvSpPr>
          <p:spPr>
            <a:xfrm>
              <a:off x="1475656" y="3793604"/>
              <a:ext cx="1728192" cy="648072"/>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indent="-114300" algn="ctr">
                <a:buClr>
                  <a:schemeClr val="dk1"/>
                </a:buClr>
                <a:buSzPts val="1800"/>
                <a:buFont typeface="Noto Sans Symbols"/>
                <a:buChar char="✔"/>
              </a:pPr>
              <a:r>
                <a:rPr lang="es-MX">
                  <a:solidFill>
                    <a:schemeClr val="dk1"/>
                  </a:solidFill>
                  <a:latin typeface="Calibri"/>
                  <a:ea typeface="Calibri"/>
                  <a:cs typeface="Calibri"/>
                  <a:sym typeface="Calibri"/>
                </a:rPr>
                <a:t>Confirma </a:t>
              </a:r>
              <a:endParaRPr/>
            </a:p>
          </p:txBody>
        </p:sp>
        <p:sp>
          <p:nvSpPr>
            <p:cNvPr id="134" name="Google Shape;134;p7"/>
            <p:cNvSpPr/>
            <p:nvPr/>
          </p:nvSpPr>
          <p:spPr>
            <a:xfrm>
              <a:off x="4426098" y="3825000"/>
              <a:ext cx="1728192" cy="648072"/>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indent="-114300" algn="ctr">
                <a:buClr>
                  <a:schemeClr val="dk1"/>
                </a:buClr>
                <a:buSzPts val="1800"/>
                <a:buFont typeface="Calibri"/>
                <a:buChar char="≠"/>
              </a:pPr>
              <a:r>
                <a:rPr lang="es-MX" dirty="0">
                  <a:solidFill>
                    <a:schemeClr val="dk1"/>
                  </a:solidFill>
                  <a:latin typeface="Calibri"/>
                  <a:ea typeface="Calibri"/>
                  <a:cs typeface="Calibri"/>
                  <a:sym typeface="Calibri"/>
                </a:rPr>
                <a:t> Modifica </a:t>
              </a:r>
              <a:endParaRPr dirty="0"/>
            </a:p>
          </p:txBody>
        </p:sp>
        <p:sp>
          <p:nvSpPr>
            <p:cNvPr id="135" name="Google Shape;135;p7"/>
            <p:cNvSpPr/>
            <p:nvPr/>
          </p:nvSpPr>
          <p:spPr>
            <a:xfrm>
              <a:off x="7092282" y="3793606"/>
              <a:ext cx="1839956" cy="648069"/>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indent="-114300" algn="ctr">
                <a:buClr>
                  <a:schemeClr val="dk1"/>
                </a:buClr>
                <a:buSzPts val="1800"/>
                <a:buFont typeface="Calibri"/>
                <a:buChar char="x"/>
              </a:pPr>
              <a:r>
                <a:rPr lang="es-MX" dirty="0">
                  <a:solidFill>
                    <a:schemeClr val="dk1"/>
                  </a:solidFill>
                  <a:latin typeface="Calibri"/>
                  <a:ea typeface="Calibri"/>
                  <a:cs typeface="Calibri"/>
                  <a:sym typeface="Calibri"/>
                </a:rPr>
                <a:t> Revoca</a:t>
              </a:r>
              <a:endParaRPr dirty="0"/>
            </a:p>
          </p:txBody>
        </p:sp>
      </p:grpSp>
      <p:sp>
        <p:nvSpPr>
          <p:cNvPr id="4" name="Título 3">
            <a:extLst>
              <a:ext uri="{FF2B5EF4-FFF2-40B4-BE49-F238E27FC236}">
                <a16:creationId xmlns:a16="http://schemas.microsoft.com/office/drawing/2014/main" id="{FE276277-DE89-34A1-CB97-E488333E3FA7}"/>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1792468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06"/>
        <p:cNvGrpSpPr/>
        <p:nvPr/>
      </p:nvGrpSpPr>
      <p:grpSpPr>
        <a:xfrm>
          <a:off x="0" y="0"/>
          <a:ext cx="0" cy="0"/>
          <a:chOff x="0" y="0"/>
          <a:chExt cx="0" cy="0"/>
        </a:xfrm>
      </p:grpSpPr>
      <p:grpSp>
        <p:nvGrpSpPr>
          <p:cNvPr id="307" name="Google Shape;307;p24"/>
          <p:cNvGrpSpPr/>
          <p:nvPr/>
        </p:nvGrpSpPr>
        <p:grpSpPr>
          <a:xfrm>
            <a:off x="827584" y="648899"/>
            <a:ext cx="7506397" cy="4518851"/>
            <a:chOff x="1719723" y="531060"/>
            <a:chExt cx="7506397" cy="4518851"/>
          </a:xfrm>
        </p:grpSpPr>
        <p:sp>
          <p:nvSpPr>
            <p:cNvPr id="308" name="Google Shape;308;p24"/>
            <p:cNvSpPr/>
            <p:nvPr/>
          </p:nvSpPr>
          <p:spPr>
            <a:xfrm>
              <a:off x="4001023" y="531060"/>
              <a:ext cx="2930460" cy="2893656"/>
            </a:xfrm>
            <a:prstGeom prst="ellipse">
              <a:avLst/>
            </a:prstGeom>
            <a:solidFill>
              <a:schemeClr val="accent3">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309" name="Google Shape;309;p24"/>
            <p:cNvSpPr txBox="1"/>
            <p:nvPr/>
          </p:nvSpPr>
          <p:spPr>
            <a:xfrm>
              <a:off x="4343400" y="1190085"/>
              <a:ext cx="2246376" cy="1378458"/>
            </a:xfrm>
            <a:prstGeom prst="rect">
              <a:avLst/>
            </a:prstGeom>
            <a:noFill/>
            <a:ln>
              <a:noFill/>
            </a:ln>
          </p:spPr>
          <p:txBody>
            <a:bodyPr spcFirstLastPara="1" wrap="square" lIns="0" tIns="0" rIns="0" bIns="0" anchor="ctr" anchorCtr="0">
              <a:noAutofit/>
            </a:bodyPr>
            <a:lstStyle/>
            <a:p>
              <a:pPr algn="ctr">
                <a:lnSpc>
                  <a:spcPct val="90000"/>
                </a:lnSpc>
                <a:buClr>
                  <a:schemeClr val="dk1"/>
                </a:buClr>
                <a:buSzPts val="2300"/>
              </a:pPr>
              <a:r>
                <a:rPr lang="es-MX" sz="2300" dirty="0">
                  <a:solidFill>
                    <a:schemeClr val="dk1"/>
                  </a:solidFill>
                  <a:latin typeface="Calibri"/>
                  <a:ea typeface="Calibri"/>
                  <a:cs typeface="Calibri"/>
                  <a:sym typeface="Calibri"/>
                </a:rPr>
                <a:t>No se pueden emitir acuerdos de clasificación de carácter general</a:t>
              </a:r>
              <a:endParaRPr dirty="0"/>
            </a:p>
          </p:txBody>
        </p:sp>
        <p:sp>
          <p:nvSpPr>
            <p:cNvPr id="310" name="Google Shape;310;p24"/>
            <p:cNvSpPr/>
            <p:nvPr/>
          </p:nvSpPr>
          <p:spPr>
            <a:xfrm>
              <a:off x="6725642" y="2571197"/>
              <a:ext cx="2500478" cy="2478714"/>
            </a:xfrm>
            <a:prstGeom prst="ellipse">
              <a:avLst/>
            </a:prstGeom>
            <a:solidFill>
              <a:srgbClr val="5DAEA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311" name="Google Shape;311;p24"/>
            <p:cNvSpPr txBox="1"/>
            <p:nvPr/>
          </p:nvSpPr>
          <p:spPr>
            <a:xfrm>
              <a:off x="6983766" y="2930063"/>
              <a:ext cx="1837944" cy="1684782"/>
            </a:xfrm>
            <a:prstGeom prst="rect">
              <a:avLst/>
            </a:prstGeom>
            <a:noFill/>
            <a:ln>
              <a:noFill/>
            </a:ln>
          </p:spPr>
          <p:txBody>
            <a:bodyPr spcFirstLastPara="1" wrap="square" lIns="0" tIns="0" rIns="0" bIns="0" anchor="ctr" anchorCtr="0">
              <a:noAutofit/>
            </a:bodyPr>
            <a:lstStyle/>
            <a:p>
              <a:pPr algn="ctr">
                <a:lnSpc>
                  <a:spcPct val="90000"/>
                </a:lnSpc>
                <a:buClr>
                  <a:schemeClr val="dk1"/>
                </a:buClr>
                <a:buSzPts val="2300"/>
              </a:pPr>
              <a:r>
                <a:rPr lang="es-MX" sz="2300" dirty="0">
                  <a:solidFill>
                    <a:schemeClr val="dk1"/>
                  </a:solidFill>
                  <a:latin typeface="Calibri"/>
                  <a:ea typeface="Calibri"/>
                  <a:cs typeface="Calibri"/>
                  <a:sym typeface="Calibri"/>
                </a:rPr>
                <a:t>No se clasifica información antes de que se genere</a:t>
              </a:r>
              <a:endParaRPr dirty="0"/>
            </a:p>
          </p:txBody>
        </p:sp>
        <p:sp>
          <p:nvSpPr>
            <p:cNvPr id="312" name="Google Shape;312;p24"/>
            <p:cNvSpPr/>
            <p:nvPr/>
          </p:nvSpPr>
          <p:spPr>
            <a:xfrm>
              <a:off x="1719723" y="2568543"/>
              <a:ext cx="2571855" cy="2478714"/>
            </a:xfrm>
            <a:prstGeom prst="ellipse">
              <a:avLst/>
            </a:prstGeom>
            <a:solidFill>
              <a:srgbClr val="7F63A1">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3" name="Google Shape;313;p24"/>
            <p:cNvSpPr txBox="1"/>
            <p:nvPr/>
          </p:nvSpPr>
          <p:spPr>
            <a:xfrm>
              <a:off x="2168040" y="3011048"/>
              <a:ext cx="1837944" cy="1684782"/>
            </a:xfrm>
            <a:prstGeom prst="rect">
              <a:avLst/>
            </a:prstGeom>
            <a:noFill/>
            <a:ln>
              <a:noFill/>
            </a:ln>
          </p:spPr>
          <p:txBody>
            <a:bodyPr spcFirstLastPara="1" wrap="square" lIns="0" tIns="0" rIns="0" bIns="0" anchor="ctr" anchorCtr="0">
              <a:noAutofit/>
            </a:bodyPr>
            <a:lstStyle/>
            <a:p>
              <a:pPr algn="ctr">
                <a:lnSpc>
                  <a:spcPct val="90000"/>
                </a:lnSpc>
                <a:buClr>
                  <a:schemeClr val="dk1"/>
                </a:buClr>
                <a:buSzPts val="2300"/>
              </a:pPr>
              <a:r>
                <a:rPr lang="es-MX" sz="2300" dirty="0">
                  <a:solidFill>
                    <a:schemeClr val="dk1"/>
                  </a:solidFill>
                  <a:latin typeface="Calibri"/>
                  <a:ea typeface="Calibri"/>
                  <a:cs typeface="Calibri"/>
                  <a:sym typeface="Calibri"/>
                </a:rPr>
                <a:t>No se clasifica información que no obre en sus archivos</a:t>
              </a:r>
              <a:endParaRPr dirty="0"/>
            </a:p>
          </p:txBody>
        </p:sp>
      </p:grpSp>
      <p:sp>
        <p:nvSpPr>
          <p:cNvPr id="2" name="Rectángulo 1">
            <a:extLst>
              <a:ext uri="{FF2B5EF4-FFF2-40B4-BE49-F238E27FC236}">
                <a16:creationId xmlns:a16="http://schemas.microsoft.com/office/drawing/2014/main" id="{83015CC8-C4E6-E907-D0FE-C0CDAEFA5E09}"/>
              </a:ext>
            </a:extLst>
          </p:cNvPr>
          <p:cNvSpPr/>
          <p:nvPr/>
        </p:nvSpPr>
        <p:spPr>
          <a:xfrm>
            <a:off x="205841" y="817889"/>
            <a:ext cx="2767177" cy="849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a:t>Numeral</a:t>
            </a:r>
            <a:r>
              <a:rPr lang="es-MX" sz="900" u="sng" dirty="0"/>
              <a:t> Quinto </a:t>
            </a:r>
            <a:r>
              <a:rPr lang="es-MX" sz="900" dirty="0"/>
              <a:t>de los Lineamientos </a:t>
            </a:r>
            <a:r>
              <a:rPr lang="es-ES" sz="900" dirty="0"/>
              <a:t>en materia de clasificación y desclasificación de la información, así como para la elaboración de versiones públicas de los sujetos obligados del estado de nuevo león. </a:t>
            </a:r>
            <a:endParaRPr lang="es-MX" sz="900" dirty="0"/>
          </a:p>
        </p:txBody>
      </p:sp>
    </p:spTree>
    <p:extLst>
      <p:ext uri="{BB962C8B-B14F-4D97-AF65-F5344CB8AC3E}">
        <p14:creationId xmlns:p14="http://schemas.microsoft.com/office/powerpoint/2010/main" val="2173242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56592" y="576822"/>
            <a:ext cx="10873128" cy="952500"/>
          </a:xfrm>
        </p:spPr>
        <p:txBody>
          <a:bodyPr>
            <a:normAutofit/>
          </a:bodyPr>
          <a:lstStyle/>
          <a:p>
            <a:r>
              <a:rPr lang="es-MX" sz="2800" dirty="0">
                <a:solidFill>
                  <a:schemeClr val="tx2">
                    <a:lumMod val="75000"/>
                  </a:schemeClr>
                </a:solidFill>
                <a:effectLst>
                  <a:outerShdw blurRad="38100" dist="38100" dir="2700000" algn="tl">
                    <a:srgbClr val="000000">
                      <a:alpha val="43137"/>
                    </a:srgbClr>
                  </a:outerShdw>
                </a:effectLst>
              </a:rPr>
              <a:t>¿CUÁNDO SE CLASIFICA LA INFORMACIÓN?</a:t>
            </a:r>
            <a:br>
              <a:rPr lang="es-MX" sz="2800" dirty="0">
                <a:solidFill>
                  <a:schemeClr val="tx2">
                    <a:lumMod val="75000"/>
                  </a:schemeClr>
                </a:solidFill>
                <a:effectLst>
                  <a:outerShdw blurRad="38100" dist="38100" dir="2700000" algn="tl">
                    <a:srgbClr val="000000">
                      <a:alpha val="43137"/>
                    </a:srgbClr>
                  </a:outerShdw>
                </a:effectLst>
              </a:rPr>
            </a:br>
            <a:r>
              <a:rPr lang="es-MX" sz="2000" dirty="0">
                <a:solidFill>
                  <a:schemeClr val="tx2">
                    <a:lumMod val="75000"/>
                  </a:schemeClr>
                </a:solidFill>
                <a:effectLst>
                  <a:outerShdw blurRad="38100" dist="38100" dir="2700000" algn="tl">
                    <a:srgbClr val="000000">
                      <a:alpha val="43137"/>
                    </a:srgbClr>
                  </a:outerShdw>
                </a:effectLst>
              </a:rPr>
              <a:t>(Art 131)</a:t>
            </a:r>
          </a:p>
        </p:txBody>
      </p:sp>
      <p:pic>
        <p:nvPicPr>
          <p:cNvPr id="1026" name="Picture 2" descr="Formatos de Solicitudes de Información Pública y Protección de Datos  Personales - Instituto para el Desarrollo y Financiamiento del Estad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1833971"/>
            <a:ext cx="2143125" cy="207058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755576" y="4160221"/>
            <a:ext cx="2121383"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Solicitud de acceso a la información</a:t>
            </a:r>
          </a:p>
        </p:txBody>
      </p:sp>
      <p:pic>
        <p:nvPicPr>
          <p:cNvPr id="1028" name="Picture 4" descr="Definición de decreto - Qué es, Significado y Concep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843" y="1833971"/>
            <a:ext cx="2304257" cy="2070584"/>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3505179" y="4166798"/>
            <a:ext cx="2304257"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Resolución de autoridad competente</a:t>
            </a:r>
          </a:p>
        </p:txBody>
      </p:sp>
      <p:pic>
        <p:nvPicPr>
          <p:cNvPr id="1030" name="Picture 6" descr="Inicia ITAI BCS verificación del cumplimiento de obligaciones de  transparenc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7657" y="1853348"/>
            <a:ext cx="2110680" cy="2031831"/>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6437657" y="4153644"/>
            <a:ext cx="2110680" cy="805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t>Cumplimiento a las obligaciones de transparencia</a:t>
            </a:r>
          </a:p>
        </p:txBody>
      </p:sp>
    </p:spTree>
    <p:extLst>
      <p:ext uri="{BB962C8B-B14F-4D97-AF65-F5344CB8AC3E}">
        <p14:creationId xmlns:p14="http://schemas.microsoft.com/office/powerpoint/2010/main" val="139426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835698" y="2425454"/>
            <a:ext cx="5790095" cy="892552"/>
          </a:xfrm>
          <a:prstGeom prst="rect">
            <a:avLst/>
          </a:prstGeom>
          <a:noFill/>
        </p:spPr>
        <p:txBody>
          <a:bodyPr wrap="square" lIns="91440" tIns="45720" rIns="91440" bIns="45720">
            <a:spAutoFit/>
          </a:bodyPr>
          <a:lstStyle/>
          <a:p>
            <a:pPr algn="ctr"/>
            <a:r>
              <a:rPr lang="es-MX" sz="3200" b="1" dirty="0">
                <a:solidFill>
                  <a:schemeClr val="tx2">
                    <a:lumMod val="75000"/>
                  </a:schemeClr>
                </a:solidFill>
                <a:effectLst>
                  <a:outerShdw blurRad="38100" dist="38100" dir="2700000" algn="tl">
                    <a:srgbClr val="000000">
                      <a:alpha val="43137"/>
                    </a:srgbClr>
                  </a:outerShdw>
                </a:effectLst>
              </a:rPr>
              <a:t>PRUEBA DE DAÑO</a:t>
            </a:r>
          </a:p>
          <a:p>
            <a:pPr algn="ctr"/>
            <a:r>
              <a:rPr lang="es-MX" sz="2000" dirty="0"/>
              <a:t>(Art. 3 fracción XLV.)</a:t>
            </a:r>
            <a:endParaRPr lang="es-ES" sz="2000" b="1" dirty="0">
              <a:ln w="12700" cmpd="sng">
                <a:solidFill>
                  <a:schemeClr val="accent4"/>
                </a:solidFill>
                <a:prstDash val="solid"/>
              </a:ln>
              <a:solidFill>
                <a:schemeClr val="tx2">
                  <a:lumMod val="75000"/>
                </a:schemeClr>
              </a:solidFill>
            </a:endParaRPr>
          </a:p>
        </p:txBody>
      </p:sp>
    </p:spTree>
    <p:extLst>
      <p:ext uri="{BB962C8B-B14F-4D97-AF65-F5344CB8AC3E}">
        <p14:creationId xmlns:p14="http://schemas.microsoft.com/office/powerpoint/2010/main" val="2288985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7584" y="1921396"/>
            <a:ext cx="7704856" cy="2376264"/>
          </a:xfrm>
        </p:spPr>
        <p:txBody>
          <a:bodyPr>
            <a:normAutofit/>
          </a:bodyPr>
          <a:lstStyle/>
          <a:p>
            <a:pPr marL="0" indent="0" algn="just">
              <a:buNone/>
            </a:pPr>
            <a:r>
              <a:rPr lang="es-ES" sz="2800" dirty="0"/>
              <a:t>Procedimiento para valorar, mediante elementos objetivos o verificables, que la información a clasificarse como reservada tiene una alta probabilidad de dañar el interés público protegido al ser difundida</a:t>
            </a:r>
            <a:endParaRPr lang="es-MX" sz="2800" dirty="0"/>
          </a:p>
          <a:p>
            <a:endParaRPr lang="es-MX" dirty="0"/>
          </a:p>
        </p:txBody>
      </p:sp>
    </p:spTree>
    <p:extLst>
      <p:ext uri="{BB962C8B-B14F-4D97-AF65-F5344CB8AC3E}">
        <p14:creationId xmlns:p14="http://schemas.microsoft.com/office/powerpoint/2010/main" val="3313783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02"/>
        <p:cNvGrpSpPr/>
        <p:nvPr/>
      </p:nvGrpSpPr>
      <p:grpSpPr>
        <a:xfrm>
          <a:off x="0" y="0"/>
          <a:ext cx="0" cy="0"/>
          <a:chOff x="0" y="0"/>
          <a:chExt cx="0" cy="0"/>
        </a:xfrm>
      </p:grpSpPr>
      <p:grpSp>
        <p:nvGrpSpPr>
          <p:cNvPr id="203" name="Google Shape;203;p15"/>
          <p:cNvGrpSpPr/>
          <p:nvPr/>
        </p:nvGrpSpPr>
        <p:grpSpPr>
          <a:xfrm>
            <a:off x="611560" y="1777380"/>
            <a:ext cx="7939856" cy="2536767"/>
            <a:chOff x="86123" y="1692374"/>
            <a:chExt cx="8966944" cy="2308126"/>
          </a:xfrm>
        </p:grpSpPr>
        <p:sp>
          <p:nvSpPr>
            <p:cNvPr id="205" name="Google Shape;205;p15"/>
            <p:cNvSpPr/>
            <p:nvPr/>
          </p:nvSpPr>
          <p:spPr>
            <a:xfrm>
              <a:off x="86123" y="1714500"/>
              <a:ext cx="2943225" cy="2286000"/>
            </a:xfrm>
            <a:prstGeom prst="roundRect">
              <a:avLst>
                <a:gd name="adj" fmla="val 16667"/>
              </a:avLst>
            </a:prstGeom>
            <a:solidFill>
              <a:schemeClr val="accent1">
                <a:lumMod val="40000"/>
                <a:lumOff val="60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206" name="Google Shape;206;p15"/>
            <p:cNvSpPr txBox="1"/>
            <p:nvPr/>
          </p:nvSpPr>
          <p:spPr>
            <a:xfrm>
              <a:off x="121415" y="1826093"/>
              <a:ext cx="2720039" cy="2062814"/>
            </a:xfrm>
            <a:prstGeom prst="rect">
              <a:avLst/>
            </a:prstGeom>
            <a:noFill/>
            <a:ln>
              <a:noFill/>
            </a:ln>
          </p:spPr>
          <p:txBody>
            <a:bodyPr spcFirstLastPara="1" wrap="square" lIns="68575" tIns="68575" rIns="68575" bIns="68575" anchor="ctr" anchorCtr="0">
              <a:noAutofit/>
            </a:bodyPr>
            <a:lstStyle/>
            <a:p>
              <a:pPr algn="ctr">
                <a:lnSpc>
                  <a:spcPct val="90000"/>
                </a:lnSpc>
                <a:buClr>
                  <a:schemeClr val="lt1"/>
                </a:buClr>
                <a:buSzPts val="1800"/>
              </a:pPr>
              <a:r>
                <a:rPr lang="es-MX" dirty="0">
                  <a:latin typeface="Calibri"/>
                  <a:ea typeface="Calibri"/>
                  <a:cs typeface="Calibri"/>
                  <a:sym typeface="Calibri"/>
                </a:rPr>
                <a:t>La divulgación de la información representa un </a:t>
              </a:r>
              <a:r>
                <a:rPr lang="es-MX" b="1" u="sng" dirty="0">
                  <a:latin typeface="Calibri"/>
                  <a:ea typeface="Calibri"/>
                  <a:cs typeface="Calibri"/>
                  <a:sym typeface="Calibri"/>
                </a:rPr>
                <a:t>riesgo real, demostrable e identificable </a:t>
              </a:r>
              <a:r>
                <a:rPr lang="es-MX" dirty="0">
                  <a:latin typeface="Calibri"/>
                  <a:ea typeface="Calibri"/>
                  <a:cs typeface="Calibri"/>
                  <a:sym typeface="Calibri"/>
                </a:rPr>
                <a:t>de perjuicio significativo al interés público o a la seguridad nacional.</a:t>
              </a:r>
              <a:endParaRPr dirty="0"/>
            </a:p>
          </p:txBody>
        </p:sp>
        <p:sp>
          <p:nvSpPr>
            <p:cNvPr id="207" name="Google Shape;207;p15"/>
            <p:cNvSpPr/>
            <p:nvPr/>
          </p:nvSpPr>
          <p:spPr>
            <a:xfrm>
              <a:off x="3110209" y="1692374"/>
              <a:ext cx="2943225" cy="2286000"/>
            </a:xfrm>
            <a:prstGeom prst="roundRect">
              <a:avLst>
                <a:gd name="adj" fmla="val 16667"/>
              </a:avLst>
            </a:prstGeom>
            <a:solidFill>
              <a:schemeClr val="accent2">
                <a:lumMod val="40000"/>
                <a:lumOff val="60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209" name="Google Shape;209;p15"/>
            <p:cNvSpPr/>
            <p:nvPr/>
          </p:nvSpPr>
          <p:spPr>
            <a:xfrm>
              <a:off x="6109842" y="1700915"/>
              <a:ext cx="2943225" cy="2286000"/>
            </a:xfrm>
            <a:prstGeom prst="roundRect">
              <a:avLst>
                <a:gd name="adj" fmla="val 16667"/>
              </a:avLst>
            </a:prstGeom>
            <a:solidFill>
              <a:schemeClr val="accent3">
                <a:lumMod val="60000"/>
                <a:lumOff val="40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0" name="Google Shape;210;p15"/>
            <p:cNvSpPr txBox="1"/>
            <p:nvPr/>
          </p:nvSpPr>
          <p:spPr>
            <a:xfrm>
              <a:off x="3171303" y="1705378"/>
              <a:ext cx="2720039" cy="2062814"/>
            </a:xfrm>
            <a:prstGeom prst="rect">
              <a:avLst/>
            </a:prstGeom>
            <a:noFill/>
            <a:ln>
              <a:noFill/>
            </a:ln>
          </p:spPr>
          <p:txBody>
            <a:bodyPr spcFirstLastPara="1" wrap="square" lIns="68575" tIns="68575" rIns="68575" bIns="68575" anchor="ctr" anchorCtr="0">
              <a:noAutofit/>
            </a:bodyPr>
            <a:lstStyle/>
            <a:p>
              <a:pPr algn="ctr">
                <a:lnSpc>
                  <a:spcPct val="90000"/>
                </a:lnSpc>
                <a:buClr>
                  <a:schemeClr val="lt1"/>
                </a:buClr>
                <a:buSzPts val="1800"/>
              </a:pPr>
              <a:r>
                <a:rPr lang="es-MX" dirty="0">
                  <a:latin typeface="Calibri"/>
                  <a:ea typeface="Calibri"/>
                  <a:cs typeface="Calibri"/>
                  <a:sym typeface="Calibri"/>
                </a:rPr>
                <a:t>El riesgo de perjuicio que supondría la divulgación supera el interés público general de que se difunda.</a:t>
              </a:r>
              <a:endParaRPr dirty="0"/>
            </a:p>
          </p:txBody>
        </p:sp>
        <p:sp>
          <p:nvSpPr>
            <p:cNvPr id="208" name="Google Shape;208;p15"/>
            <p:cNvSpPr txBox="1"/>
            <p:nvPr/>
          </p:nvSpPr>
          <p:spPr>
            <a:xfrm>
              <a:off x="6302544" y="1937686"/>
              <a:ext cx="2720039" cy="2062814"/>
            </a:xfrm>
            <a:prstGeom prst="rect">
              <a:avLst/>
            </a:prstGeom>
            <a:noFill/>
            <a:ln>
              <a:noFill/>
            </a:ln>
          </p:spPr>
          <p:txBody>
            <a:bodyPr spcFirstLastPara="1" wrap="square" lIns="68575" tIns="68575" rIns="68575" bIns="68575" anchor="ctr" anchorCtr="0">
              <a:noAutofit/>
            </a:bodyPr>
            <a:lstStyle/>
            <a:p>
              <a:pPr algn="ctr">
                <a:lnSpc>
                  <a:spcPct val="90000"/>
                </a:lnSpc>
                <a:buClr>
                  <a:schemeClr val="lt1"/>
                </a:buClr>
                <a:buSzPts val="1800"/>
              </a:pPr>
              <a:r>
                <a:rPr lang="es-MX" dirty="0">
                  <a:latin typeface="Calibri"/>
                  <a:ea typeface="Calibri"/>
                  <a:cs typeface="Calibri"/>
                  <a:sym typeface="Calibri"/>
                </a:rPr>
                <a:t>La limitación se adecua al principio de proporcionalidad y representa el </a:t>
              </a:r>
              <a:r>
                <a:rPr lang="es-MX" b="1" u="sng" dirty="0">
                  <a:latin typeface="Calibri"/>
                  <a:ea typeface="Calibri"/>
                  <a:cs typeface="Calibri"/>
                  <a:sym typeface="Calibri"/>
                </a:rPr>
                <a:t>medio menos restrictivo </a:t>
              </a:r>
              <a:r>
                <a:rPr lang="es-MX" dirty="0">
                  <a:latin typeface="Calibri"/>
                  <a:ea typeface="Calibri"/>
                  <a:cs typeface="Calibri"/>
                  <a:sym typeface="Calibri"/>
                </a:rPr>
                <a:t>disponible para evitar el perjuicio.</a:t>
              </a:r>
              <a:endParaRPr dirty="0"/>
            </a:p>
          </p:txBody>
        </p:sp>
      </p:grpSp>
      <p:sp>
        <p:nvSpPr>
          <p:cNvPr id="2" name="CuadroTexto 1">
            <a:extLst>
              <a:ext uri="{FF2B5EF4-FFF2-40B4-BE49-F238E27FC236}">
                <a16:creationId xmlns:a16="http://schemas.microsoft.com/office/drawing/2014/main" id="{D4592254-1D6C-65C8-4428-6EC165CC00E3}"/>
              </a:ext>
            </a:extLst>
          </p:cNvPr>
          <p:cNvSpPr txBox="1"/>
          <p:nvPr/>
        </p:nvSpPr>
        <p:spPr>
          <a:xfrm>
            <a:off x="467477" y="786324"/>
            <a:ext cx="8249671" cy="769441"/>
          </a:xfrm>
          <a:prstGeom prst="rect">
            <a:avLst/>
          </a:prstGeom>
          <a:noFill/>
        </p:spPr>
        <p:txBody>
          <a:bodyPr wrap="square" rtlCol="0">
            <a:spAutoFit/>
          </a:bodyPr>
          <a:lstStyle/>
          <a:p>
            <a:r>
              <a:rPr lang="es-ES" sz="2400" dirty="0">
                <a:solidFill>
                  <a:schemeClr val="tx2">
                    <a:lumMod val="75000"/>
                  </a:schemeClr>
                </a:solidFill>
                <a:effectLst>
                  <a:outerShdw blurRad="38100" dist="38100" dir="2700000" algn="tl">
                    <a:srgbClr val="000000">
                      <a:alpha val="43137"/>
                    </a:srgbClr>
                  </a:outerShdw>
                </a:effectLst>
              </a:rPr>
              <a:t>¿QUÉ SE DEBE JUSTIFICAR EN LA PRUEBA DE DAÑO?</a:t>
            </a:r>
          </a:p>
          <a:p>
            <a:pPr algn="ctr"/>
            <a:r>
              <a:rPr lang="es-ES" sz="2000" dirty="0">
                <a:solidFill>
                  <a:schemeClr val="tx2">
                    <a:lumMod val="75000"/>
                  </a:schemeClr>
                </a:solidFill>
                <a:effectLst>
                  <a:outerShdw blurRad="38100" dist="38100" dir="2700000" algn="tl">
                    <a:srgbClr val="000000">
                      <a:alpha val="43137"/>
                    </a:srgbClr>
                  </a:outerShdw>
                </a:effectLst>
              </a:rPr>
              <a:t>(Art 129)</a:t>
            </a:r>
            <a:endParaRPr lang="es-MX" sz="2000"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7325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0C2613-56A3-9DFA-EE4E-4F14DF962559}"/>
              </a:ext>
            </a:extLst>
          </p:cNvPr>
          <p:cNvSpPr>
            <a:spLocks noGrp="1"/>
          </p:cNvSpPr>
          <p:nvPr>
            <p:ph idx="1"/>
          </p:nvPr>
        </p:nvSpPr>
        <p:spPr>
          <a:xfrm>
            <a:off x="971600" y="1714074"/>
            <a:ext cx="7718684" cy="2895708"/>
          </a:xfrm>
        </p:spPr>
        <p:txBody>
          <a:bodyPr/>
          <a:lstStyle/>
          <a:p>
            <a:pPr marL="0" indent="0" algn="ctr">
              <a:buNone/>
            </a:pPr>
            <a:r>
              <a:rPr lang="es-ES" dirty="0"/>
              <a:t>Para la aplicación de la prueba de daño a la que hace referencia el artículo 129 de la Ley Estatal, los sujetos obligados atenderán lo siguiente</a:t>
            </a:r>
            <a:endParaRPr lang="es-MX" dirty="0"/>
          </a:p>
        </p:txBody>
      </p:sp>
    </p:spTree>
    <p:extLst>
      <p:ext uri="{BB962C8B-B14F-4D97-AF65-F5344CB8AC3E}">
        <p14:creationId xmlns:p14="http://schemas.microsoft.com/office/powerpoint/2010/main" val="3776217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15"/>
        <p:cNvGrpSpPr/>
        <p:nvPr/>
      </p:nvGrpSpPr>
      <p:grpSpPr>
        <a:xfrm>
          <a:off x="0" y="0"/>
          <a:ext cx="0" cy="0"/>
          <a:chOff x="0" y="0"/>
          <a:chExt cx="0" cy="0"/>
        </a:xfrm>
      </p:grpSpPr>
      <p:grpSp>
        <p:nvGrpSpPr>
          <p:cNvPr id="216" name="Google Shape;216;p16"/>
          <p:cNvGrpSpPr/>
          <p:nvPr/>
        </p:nvGrpSpPr>
        <p:grpSpPr>
          <a:xfrm>
            <a:off x="827584" y="683743"/>
            <a:ext cx="5715971" cy="4347514"/>
            <a:chOff x="1485414" y="224"/>
            <a:chExt cx="5715971" cy="4347514"/>
          </a:xfrm>
        </p:grpSpPr>
        <p:sp>
          <p:nvSpPr>
            <p:cNvPr id="217" name="Google Shape;217;p16"/>
            <p:cNvSpPr/>
            <p:nvPr/>
          </p:nvSpPr>
          <p:spPr>
            <a:xfrm rot="2563656">
              <a:off x="3193176" y="3037968"/>
              <a:ext cx="660914" cy="43769"/>
            </a:xfrm>
            <a:custGeom>
              <a:avLst/>
              <a:gdLst/>
              <a:ahLst/>
              <a:cxnLst/>
              <a:rect l="l" t="t" r="r" b="b"/>
              <a:pathLst>
                <a:path w="120000" h="120000" extrusionOk="0">
                  <a:moveTo>
                    <a:pt x="0" y="59999"/>
                  </a:moveTo>
                  <a:lnTo>
                    <a:pt x="120000" y="59999"/>
                  </a:lnTo>
                </a:path>
              </a:pathLst>
            </a:custGeom>
            <a:noFill/>
            <a:ln w="25400" cap="flat" cmpd="sng">
              <a:solidFill>
                <a:srgbClr val="BF504D"/>
              </a:solidFill>
              <a:prstDash val="solid"/>
              <a:round/>
              <a:headEnd type="none" w="sm" len="sm"/>
              <a:tailEnd type="none" w="sm" len="sm"/>
            </a:ln>
          </p:spPr>
          <p:txBody>
            <a:bodyPr/>
            <a:lstStyle/>
            <a:p>
              <a:endParaRPr lang="es-MX"/>
            </a:p>
          </p:txBody>
        </p:sp>
        <p:sp>
          <p:nvSpPr>
            <p:cNvPr id="218" name="Google Shape;218;p16"/>
            <p:cNvSpPr/>
            <p:nvPr/>
          </p:nvSpPr>
          <p:spPr>
            <a:xfrm>
              <a:off x="3280884" y="2130872"/>
              <a:ext cx="846023" cy="43769"/>
            </a:xfrm>
            <a:custGeom>
              <a:avLst/>
              <a:gdLst/>
              <a:ahLst/>
              <a:cxnLst/>
              <a:rect l="l" t="t" r="r" b="b"/>
              <a:pathLst>
                <a:path w="120000" h="120000" extrusionOk="0">
                  <a:moveTo>
                    <a:pt x="0" y="59999"/>
                  </a:moveTo>
                  <a:lnTo>
                    <a:pt x="120000" y="59999"/>
                  </a:lnTo>
                </a:path>
              </a:pathLst>
            </a:custGeom>
            <a:noFill/>
            <a:ln w="25400" cap="flat" cmpd="sng">
              <a:solidFill>
                <a:srgbClr val="BF504D"/>
              </a:solidFill>
              <a:prstDash val="solid"/>
              <a:round/>
              <a:headEnd type="none" w="sm" len="sm"/>
              <a:tailEnd type="none" w="sm" len="sm"/>
            </a:ln>
          </p:spPr>
          <p:txBody>
            <a:bodyPr/>
            <a:lstStyle/>
            <a:p>
              <a:endParaRPr lang="es-MX"/>
            </a:p>
          </p:txBody>
        </p:sp>
        <p:sp>
          <p:nvSpPr>
            <p:cNvPr id="219" name="Google Shape;219;p16"/>
            <p:cNvSpPr/>
            <p:nvPr/>
          </p:nvSpPr>
          <p:spPr>
            <a:xfrm rot="-2496276">
              <a:off x="3183587" y="1218269"/>
              <a:ext cx="771417" cy="43769"/>
            </a:xfrm>
            <a:custGeom>
              <a:avLst/>
              <a:gdLst/>
              <a:ahLst/>
              <a:cxnLst/>
              <a:rect l="l" t="t" r="r" b="b"/>
              <a:pathLst>
                <a:path w="120000" h="120000" extrusionOk="0">
                  <a:moveTo>
                    <a:pt x="0" y="59999"/>
                  </a:moveTo>
                  <a:lnTo>
                    <a:pt x="120000" y="59999"/>
                  </a:lnTo>
                </a:path>
              </a:pathLst>
            </a:custGeom>
            <a:noFill/>
            <a:ln w="25400" cap="flat" cmpd="sng">
              <a:solidFill>
                <a:srgbClr val="BF504D"/>
              </a:solidFill>
              <a:prstDash val="solid"/>
              <a:round/>
              <a:headEnd type="none" w="sm" len="sm"/>
              <a:tailEnd type="none" w="sm" len="sm"/>
            </a:ln>
          </p:spPr>
          <p:txBody>
            <a:bodyPr/>
            <a:lstStyle/>
            <a:p>
              <a:endParaRPr lang="es-MX"/>
            </a:p>
          </p:txBody>
        </p:sp>
        <p:sp>
          <p:nvSpPr>
            <p:cNvPr id="220" name="Google Shape;220;p16"/>
            <p:cNvSpPr/>
            <p:nvPr/>
          </p:nvSpPr>
          <p:spPr>
            <a:xfrm>
              <a:off x="1485414" y="1096598"/>
              <a:ext cx="2112317" cy="2112317"/>
            </a:xfrm>
            <a:prstGeom prst="ellipse">
              <a:avLst/>
            </a:prstGeom>
            <a:blipFill rotWithShape="1">
              <a:blip r:embed="rId4">
                <a:alphaModFix/>
              </a:blip>
              <a:stretch>
                <a:fillRect/>
              </a:stretch>
            </a:blipFill>
            <a:ln w="2540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21" name="Google Shape;221;p16"/>
            <p:cNvSpPr/>
            <p:nvPr/>
          </p:nvSpPr>
          <p:spPr>
            <a:xfrm>
              <a:off x="3708561" y="45918"/>
              <a:ext cx="1182491" cy="1182491"/>
            </a:xfrm>
            <a:prstGeom prst="ellipse">
              <a:avLst/>
            </a:prstGeom>
            <a:solidFill>
              <a:srgbClr val="BC82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22" name="Google Shape;222;p16"/>
            <p:cNvSpPr txBox="1"/>
            <p:nvPr/>
          </p:nvSpPr>
          <p:spPr>
            <a:xfrm>
              <a:off x="3896374" y="258785"/>
              <a:ext cx="836147" cy="836147"/>
            </a:xfrm>
            <a:prstGeom prst="rect">
              <a:avLst/>
            </a:prstGeom>
            <a:noFill/>
            <a:ln>
              <a:noFill/>
            </a:ln>
          </p:spPr>
          <p:txBody>
            <a:bodyPr spcFirstLastPara="1" wrap="square" lIns="34275" tIns="34275" rIns="34275" bIns="34275" anchor="ctr" anchorCtr="0">
              <a:noAutofit/>
            </a:bodyPr>
            <a:lstStyle/>
            <a:p>
              <a:pPr>
                <a:lnSpc>
                  <a:spcPct val="90000"/>
                </a:lnSpc>
                <a:buClr>
                  <a:schemeClr val="lt1"/>
                </a:buClr>
                <a:buSzPts val="5400"/>
              </a:pPr>
              <a:r>
                <a:rPr lang="es-MX" sz="5400" dirty="0">
                  <a:solidFill>
                    <a:schemeClr val="lt1"/>
                  </a:solidFill>
                  <a:latin typeface="+mj-lt"/>
                  <a:ea typeface="Calibri"/>
                  <a:cs typeface="Calibri"/>
                  <a:sym typeface="Calibri"/>
                </a:rPr>
                <a:t>1</a:t>
              </a:r>
              <a:endParaRPr dirty="0">
                <a:latin typeface="+mj-lt"/>
              </a:endParaRPr>
            </a:p>
          </p:txBody>
        </p:sp>
        <p:sp>
          <p:nvSpPr>
            <p:cNvPr id="223" name="Google Shape;223;p16"/>
            <p:cNvSpPr/>
            <p:nvPr/>
          </p:nvSpPr>
          <p:spPr>
            <a:xfrm>
              <a:off x="5009303" y="224"/>
              <a:ext cx="1773737" cy="1182491"/>
            </a:xfrm>
            <a:prstGeom prst="rect">
              <a:avLst/>
            </a:prstGeom>
            <a:noFill/>
            <a:ln>
              <a:noFill/>
            </a:ln>
          </p:spPr>
          <p:txBody>
            <a:bodyPr spcFirstLastPara="1" wrap="square" lIns="91425" tIns="91425" rIns="91425" bIns="91425" anchor="ctr" anchorCtr="0">
              <a:noAutofit/>
            </a:bodyPr>
            <a:lstStyle/>
            <a:p>
              <a:endParaRPr>
                <a:latin typeface="+mj-lt"/>
              </a:endParaRPr>
            </a:p>
          </p:txBody>
        </p:sp>
        <p:sp>
          <p:nvSpPr>
            <p:cNvPr id="224" name="Google Shape;224;p16"/>
            <p:cNvSpPr txBox="1"/>
            <p:nvPr/>
          </p:nvSpPr>
          <p:spPr>
            <a:xfrm>
              <a:off x="5009303" y="224"/>
              <a:ext cx="1773737" cy="1182491"/>
            </a:xfrm>
            <a:prstGeom prst="rect">
              <a:avLst/>
            </a:prstGeom>
            <a:noFill/>
            <a:ln>
              <a:noFill/>
            </a:ln>
          </p:spPr>
          <p:txBody>
            <a:bodyPr spcFirstLastPara="1" wrap="square" lIns="0" tIns="0" rIns="0" bIns="0" anchor="ctr" anchorCtr="0">
              <a:noAutofit/>
            </a:bodyPr>
            <a:lstStyle/>
            <a:p>
              <a:pPr marL="114300" lvl="1" indent="-114300" algn="just">
                <a:lnSpc>
                  <a:spcPct val="90000"/>
                </a:lnSpc>
                <a:buClr>
                  <a:schemeClr val="dk1"/>
                </a:buClr>
                <a:buSzPts val="1500"/>
                <a:buFont typeface="Calibri"/>
                <a:buChar char="•"/>
              </a:pPr>
              <a:r>
                <a:rPr lang="es-MX" sz="1500">
                  <a:solidFill>
                    <a:schemeClr val="dk1"/>
                  </a:solidFill>
                  <a:latin typeface="+mj-lt"/>
                  <a:ea typeface="Calibri"/>
                  <a:cs typeface="Calibri"/>
                  <a:sym typeface="Calibri"/>
                </a:rPr>
                <a:t>Citar artículo y fracción de la </a:t>
              </a:r>
              <a:r>
                <a:rPr lang="es-MX" sz="1500" dirty="0" err="1">
                  <a:solidFill>
                    <a:schemeClr val="dk1"/>
                  </a:solidFill>
                  <a:latin typeface="+mj-lt"/>
                  <a:ea typeface="Calibri"/>
                  <a:cs typeface="Calibri"/>
                  <a:sym typeface="Calibri"/>
                </a:rPr>
                <a:t>LGTAIP</a:t>
              </a:r>
              <a:r>
                <a:rPr lang="es-MX" sz="1500" dirty="0">
                  <a:solidFill>
                    <a:schemeClr val="dk1"/>
                  </a:solidFill>
                  <a:latin typeface="+mj-lt"/>
                  <a:ea typeface="Calibri"/>
                  <a:cs typeface="Calibri"/>
                  <a:sym typeface="Calibri"/>
                </a:rPr>
                <a:t>, </a:t>
              </a:r>
              <a:r>
                <a:rPr lang="es-MX" sz="1500" dirty="0" err="1">
                  <a:solidFill>
                    <a:schemeClr val="dk1"/>
                  </a:solidFill>
                  <a:latin typeface="+mj-lt"/>
                  <a:ea typeface="Calibri"/>
                  <a:cs typeface="Calibri"/>
                  <a:sym typeface="Calibri"/>
                </a:rPr>
                <a:t>LTAIPNL</a:t>
              </a:r>
              <a:r>
                <a:rPr lang="es-MX" sz="1500" dirty="0">
                  <a:solidFill>
                    <a:schemeClr val="dk1"/>
                  </a:solidFill>
                  <a:latin typeface="+mj-lt"/>
                  <a:ea typeface="Calibri"/>
                  <a:cs typeface="Calibri"/>
                  <a:sym typeface="Calibri"/>
                </a:rPr>
                <a:t> y Lineamientos</a:t>
              </a:r>
              <a:endParaRPr dirty="0">
                <a:latin typeface="+mj-lt"/>
              </a:endParaRPr>
            </a:p>
          </p:txBody>
        </p:sp>
        <p:sp>
          <p:nvSpPr>
            <p:cNvPr id="225" name="Google Shape;225;p16"/>
            <p:cNvSpPr/>
            <p:nvPr/>
          </p:nvSpPr>
          <p:spPr>
            <a:xfrm>
              <a:off x="4126908" y="1561511"/>
              <a:ext cx="1182491" cy="1182491"/>
            </a:xfrm>
            <a:prstGeom prst="ellipse">
              <a:avLst/>
            </a:prstGeom>
            <a:solidFill>
              <a:srgbClr val="BBB0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26" name="Google Shape;226;p16"/>
            <p:cNvSpPr txBox="1"/>
            <p:nvPr/>
          </p:nvSpPr>
          <p:spPr>
            <a:xfrm>
              <a:off x="4300080" y="1734683"/>
              <a:ext cx="836147" cy="836147"/>
            </a:xfrm>
            <a:prstGeom prst="rect">
              <a:avLst/>
            </a:prstGeom>
            <a:noFill/>
            <a:ln>
              <a:noFill/>
            </a:ln>
          </p:spPr>
          <p:txBody>
            <a:bodyPr spcFirstLastPara="1" wrap="square" lIns="34275" tIns="34275" rIns="34275" bIns="34275" anchor="ctr" anchorCtr="0">
              <a:noAutofit/>
            </a:bodyPr>
            <a:lstStyle/>
            <a:p>
              <a:pPr>
                <a:lnSpc>
                  <a:spcPct val="90000"/>
                </a:lnSpc>
                <a:buClr>
                  <a:schemeClr val="lt1"/>
                </a:buClr>
                <a:buSzPts val="5400"/>
              </a:pPr>
              <a:r>
                <a:rPr lang="es-MX" sz="5400" dirty="0">
                  <a:solidFill>
                    <a:schemeClr val="lt1"/>
                  </a:solidFill>
                  <a:latin typeface="+mj-lt"/>
                  <a:ea typeface="Calibri"/>
                  <a:cs typeface="Calibri"/>
                  <a:sym typeface="Calibri"/>
                </a:rPr>
                <a:t>2</a:t>
              </a:r>
              <a:endParaRPr dirty="0">
                <a:latin typeface="+mj-lt"/>
              </a:endParaRPr>
            </a:p>
          </p:txBody>
        </p:sp>
        <p:sp>
          <p:nvSpPr>
            <p:cNvPr id="227" name="Google Shape;227;p16"/>
            <p:cNvSpPr/>
            <p:nvPr/>
          </p:nvSpPr>
          <p:spPr>
            <a:xfrm>
              <a:off x="5427648" y="1561511"/>
              <a:ext cx="1773737" cy="1182491"/>
            </a:xfrm>
            <a:prstGeom prst="rect">
              <a:avLst/>
            </a:prstGeom>
            <a:noFill/>
            <a:ln>
              <a:noFill/>
            </a:ln>
          </p:spPr>
          <p:txBody>
            <a:bodyPr spcFirstLastPara="1" wrap="square" lIns="91425" tIns="91425" rIns="91425" bIns="91425" anchor="ctr" anchorCtr="0">
              <a:noAutofit/>
            </a:bodyPr>
            <a:lstStyle/>
            <a:p>
              <a:endParaRPr>
                <a:latin typeface="+mj-lt"/>
              </a:endParaRPr>
            </a:p>
          </p:txBody>
        </p:sp>
        <p:sp>
          <p:nvSpPr>
            <p:cNvPr id="228" name="Google Shape;228;p16"/>
            <p:cNvSpPr txBox="1"/>
            <p:nvPr/>
          </p:nvSpPr>
          <p:spPr>
            <a:xfrm>
              <a:off x="5427648" y="1561511"/>
              <a:ext cx="1773737" cy="1182491"/>
            </a:xfrm>
            <a:prstGeom prst="rect">
              <a:avLst/>
            </a:prstGeom>
            <a:noFill/>
            <a:ln>
              <a:noFill/>
            </a:ln>
          </p:spPr>
          <p:txBody>
            <a:bodyPr spcFirstLastPara="1" wrap="square" lIns="0" tIns="0" rIns="0" bIns="0" anchor="ctr" anchorCtr="0">
              <a:noAutofit/>
            </a:bodyPr>
            <a:lstStyle/>
            <a:p>
              <a:pPr marL="114300" lvl="1" indent="-114300" algn="just">
                <a:lnSpc>
                  <a:spcPct val="90000"/>
                </a:lnSpc>
                <a:buClr>
                  <a:schemeClr val="dk1"/>
                </a:buClr>
                <a:buSzPts val="1500"/>
                <a:buFont typeface="Calibri"/>
                <a:buChar char="•"/>
              </a:pPr>
              <a:r>
                <a:rPr lang="es-MX" sz="1500" dirty="0">
                  <a:solidFill>
                    <a:schemeClr val="dk1"/>
                  </a:solidFill>
                  <a:latin typeface="+mj-lt"/>
                  <a:ea typeface="Calibri"/>
                  <a:cs typeface="Calibri"/>
                  <a:sym typeface="Calibri"/>
                </a:rPr>
                <a:t>Identificar el daño que se ocasiona al bien jurídico protegido por la reserva.</a:t>
              </a:r>
              <a:endParaRPr dirty="0">
                <a:latin typeface="+mj-lt"/>
              </a:endParaRPr>
            </a:p>
          </p:txBody>
        </p:sp>
        <p:sp>
          <p:nvSpPr>
            <p:cNvPr id="229" name="Google Shape;229;p16"/>
            <p:cNvSpPr/>
            <p:nvPr/>
          </p:nvSpPr>
          <p:spPr>
            <a:xfrm>
              <a:off x="3598193" y="3080348"/>
              <a:ext cx="1267390" cy="1267390"/>
            </a:xfrm>
            <a:prstGeom prst="ellipse">
              <a:avLst/>
            </a:prstGeom>
            <a:solidFill>
              <a:srgbClr val="99B95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30" name="Google Shape;230;p16"/>
            <p:cNvSpPr txBox="1"/>
            <p:nvPr/>
          </p:nvSpPr>
          <p:spPr>
            <a:xfrm>
              <a:off x="3783798" y="3265953"/>
              <a:ext cx="896180" cy="896180"/>
            </a:xfrm>
            <a:prstGeom prst="rect">
              <a:avLst/>
            </a:prstGeom>
            <a:noFill/>
            <a:ln>
              <a:noFill/>
            </a:ln>
          </p:spPr>
          <p:txBody>
            <a:bodyPr spcFirstLastPara="1" wrap="square" lIns="34275" tIns="34275" rIns="34275" bIns="34275" anchor="ctr" anchorCtr="0">
              <a:noAutofit/>
            </a:bodyPr>
            <a:lstStyle/>
            <a:p>
              <a:pPr>
                <a:lnSpc>
                  <a:spcPct val="90000"/>
                </a:lnSpc>
                <a:buClr>
                  <a:schemeClr val="lt1"/>
                </a:buClr>
                <a:buSzPts val="5400"/>
              </a:pPr>
              <a:r>
                <a:rPr lang="es-MX" sz="5400">
                  <a:solidFill>
                    <a:schemeClr val="lt1"/>
                  </a:solidFill>
                  <a:latin typeface="+mj-lt"/>
                  <a:ea typeface="Calibri"/>
                  <a:cs typeface="Calibri"/>
                  <a:sym typeface="Calibri"/>
                </a:rPr>
                <a:t>3</a:t>
              </a:r>
              <a:endParaRPr>
                <a:latin typeface="+mj-lt"/>
              </a:endParaRPr>
            </a:p>
          </p:txBody>
        </p:sp>
        <p:sp>
          <p:nvSpPr>
            <p:cNvPr id="231" name="Google Shape;231;p16"/>
            <p:cNvSpPr/>
            <p:nvPr/>
          </p:nvSpPr>
          <p:spPr>
            <a:xfrm>
              <a:off x="4992323" y="3080348"/>
              <a:ext cx="1901085" cy="1267390"/>
            </a:xfrm>
            <a:prstGeom prst="rect">
              <a:avLst/>
            </a:prstGeom>
            <a:noFill/>
            <a:ln>
              <a:noFill/>
            </a:ln>
          </p:spPr>
          <p:txBody>
            <a:bodyPr spcFirstLastPara="1" wrap="square" lIns="91425" tIns="91425" rIns="91425" bIns="91425" anchor="ctr" anchorCtr="0">
              <a:noAutofit/>
            </a:bodyPr>
            <a:lstStyle/>
            <a:p>
              <a:endParaRPr>
                <a:latin typeface="+mj-lt"/>
              </a:endParaRPr>
            </a:p>
          </p:txBody>
        </p:sp>
        <p:sp>
          <p:nvSpPr>
            <p:cNvPr id="232" name="Google Shape;232;p16"/>
            <p:cNvSpPr txBox="1"/>
            <p:nvPr/>
          </p:nvSpPr>
          <p:spPr>
            <a:xfrm>
              <a:off x="4992323" y="3080348"/>
              <a:ext cx="2209062" cy="1267390"/>
            </a:xfrm>
            <a:prstGeom prst="rect">
              <a:avLst/>
            </a:prstGeom>
            <a:noFill/>
            <a:ln>
              <a:noFill/>
            </a:ln>
          </p:spPr>
          <p:txBody>
            <a:bodyPr spcFirstLastPara="1" wrap="square" lIns="0" tIns="0" rIns="0" bIns="0" anchor="ctr" anchorCtr="0">
              <a:noAutofit/>
            </a:bodyPr>
            <a:lstStyle/>
            <a:p>
              <a:pPr marL="285750" lvl="1" indent="-285750" algn="just">
                <a:lnSpc>
                  <a:spcPct val="90000"/>
                </a:lnSpc>
                <a:buClr>
                  <a:schemeClr val="dk1"/>
                </a:buClr>
                <a:buSzPts val="1500"/>
                <a:buFont typeface="Arial" panose="020B0604020202020204" pitchFamily="34" charset="0"/>
                <a:buChar char="•"/>
              </a:pPr>
              <a:r>
                <a:rPr lang="es-MX" sz="1500" dirty="0">
                  <a:solidFill>
                    <a:schemeClr val="dk1"/>
                  </a:solidFill>
                  <a:latin typeface="+mj-lt"/>
                  <a:cs typeface="Calibri"/>
                  <a:sym typeface="Calibri"/>
                </a:rPr>
                <a:t>Acreditar el vínculo entre la difusión de la información y la afectación del interés jurídico tutelado de que se trate</a:t>
              </a:r>
            </a:p>
          </p:txBody>
        </p:sp>
      </p:grpSp>
    </p:spTree>
    <p:extLst>
      <p:ext uri="{BB962C8B-B14F-4D97-AF65-F5344CB8AC3E}">
        <p14:creationId xmlns:p14="http://schemas.microsoft.com/office/powerpoint/2010/main" val="402344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AFA2D-2FA5-AF2C-4DFE-733A6B8437E8}"/>
              </a:ext>
            </a:extLst>
          </p:cNvPr>
          <p:cNvSpPr>
            <a:spLocks noGrp="1"/>
          </p:cNvSpPr>
          <p:nvPr>
            <p:ph type="ctrTitle"/>
          </p:nvPr>
        </p:nvSpPr>
        <p:spPr>
          <a:xfrm>
            <a:off x="717848" y="985292"/>
            <a:ext cx="7772400" cy="1225021"/>
          </a:xfrm>
        </p:spPr>
        <p:txBody>
          <a:bodyPr>
            <a:normAutofit/>
          </a:bodyPr>
          <a:lstStyle/>
          <a:p>
            <a:r>
              <a:rPr lang="es-MX" sz="3200" dirty="0">
                <a:solidFill>
                  <a:schemeClr val="tx2">
                    <a:lumMod val="75000"/>
                  </a:schemeClr>
                </a:solidFill>
                <a:effectLst>
                  <a:outerShdw blurRad="38100" dist="38100" dir="2700000" algn="tl">
                    <a:srgbClr val="000000">
                      <a:alpha val="43137"/>
                    </a:srgbClr>
                  </a:outerShdw>
                </a:effectLst>
              </a:rPr>
              <a:t>¿QUÉ ES LA CLASIFICACIÓN?</a:t>
            </a:r>
            <a:br>
              <a:rPr lang="es-MX" sz="3200" dirty="0">
                <a:solidFill>
                  <a:schemeClr val="tx2">
                    <a:lumMod val="75000"/>
                  </a:schemeClr>
                </a:solidFill>
                <a:effectLst>
                  <a:outerShdw blurRad="38100" dist="38100" dir="2700000" algn="tl">
                    <a:srgbClr val="000000">
                      <a:alpha val="43137"/>
                    </a:srgbClr>
                  </a:outerShdw>
                </a:effectLst>
              </a:rPr>
            </a:br>
            <a:endParaRPr lang="es-MX" sz="3200" dirty="0"/>
          </a:p>
        </p:txBody>
      </p:sp>
      <p:sp>
        <p:nvSpPr>
          <p:cNvPr id="3" name="Marcador de contenido 2"/>
          <p:cNvSpPr>
            <a:spLocks noGrp="1"/>
          </p:cNvSpPr>
          <p:nvPr>
            <p:ph type="subTitle" idx="1"/>
          </p:nvPr>
        </p:nvSpPr>
        <p:spPr>
          <a:xfrm>
            <a:off x="1403648" y="2187088"/>
            <a:ext cx="6400800" cy="2080821"/>
          </a:xfrm>
        </p:spPr>
        <p:txBody>
          <a:bodyPr>
            <a:normAutofit fontScale="77500" lnSpcReduction="20000"/>
          </a:bodyPr>
          <a:lstStyle/>
          <a:p>
            <a:pPr algn="just"/>
            <a:r>
              <a:rPr lang="es-ES" sz="3600" dirty="0">
                <a:solidFill>
                  <a:schemeClr val="tx1"/>
                </a:solidFill>
              </a:rPr>
              <a:t>La clasificación es el proceso mediante el cual el sujeto obligado determina que la información en su poder actualiza alguno de los supuestos de </a:t>
            </a:r>
            <a:r>
              <a:rPr lang="es-ES" sz="3600" b="1" u="sng" dirty="0">
                <a:solidFill>
                  <a:srgbClr val="15223C"/>
                </a:solidFill>
              </a:rPr>
              <a:t>reserva o confidencialidad</a:t>
            </a:r>
            <a:endParaRPr lang="es-MX" sz="3600" b="1" u="sng" dirty="0">
              <a:solidFill>
                <a:srgbClr val="15223C"/>
              </a:solidFill>
            </a:endParaRPr>
          </a:p>
          <a:p>
            <a:endParaRPr lang="es-MX" sz="3600" dirty="0">
              <a:solidFill>
                <a:schemeClr val="tx2">
                  <a:lumMod val="75000"/>
                </a:schemeClr>
              </a:solidFill>
              <a:effectLst>
                <a:outerShdw blurRad="38100" dist="38100" dir="2700000" algn="tl">
                  <a:srgbClr val="000000">
                    <a:alpha val="43137"/>
                  </a:srgbClr>
                </a:outerShdw>
              </a:effectLst>
            </a:endParaRPr>
          </a:p>
        </p:txBody>
      </p:sp>
      <p:sp>
        <p:nvSpPr>
          <p:cNvPr id="4" name="Rectángulo 3">
            <a:extLst>
              <a:ext uri="{FF2B5EF4-FFF2-40B4-BE49-F238E27FC236}">
                <a16:creationId xmlns:a16="http://schemas.microsoft.com/office/drawing/2014/main" id="{AC9C532B-3A39-D8A6-4A59-585780C0B156}"/>
              </a:ext>
            </a:extLst>
          </p:cNvPr>
          <p:cNvSpPr/>
          <p:nvPr/>
        </p:nvSpPr>
        <p:spPr>
          <a:xfrm>
            <a:off x="467544" y="4801716"/>
            <a:ext cx="2952328" cy="6679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Art. 3 </a:t>
            </a:r>
            <a:r>
              <a:rPr lang="es-MX" dirty="0" err="1">
                <a:solidFill>
                  <a:schemeClr val="tx1"/>
                </a:solidFill>
              </a:rPr>
              <a:t>fracc.</a:t>
            </a:r>
            <a:r>
              <a:rPr lang="es-MX" dirty="0">
                <a:solidFill>
                  <a:schemeClr val="tx1"/>
                </a:solidFill>
              </a:rPr>
              <a:t> VIII  LTAIPNL</a:t>
            </a:r>
          </a:p>
        </p:txBody>
      </p:sp>
    </p:spTree>
    <p:extLst>
      <p:ext uri="{BB962C8B-B14F-4D97-AF65-F5344CB8AC3E}">
        <p14:creationId xmlns:p14="http://schemas.microsoft.com/office/powerpoint/2010/main" val="240135033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15"/>
        <p:cNvGrpSpPr/>
        <p:nvPr/>
      </p:nvGrpSpPr>
      <p:grpSpPr>
        <a:xfrm>
          <a:off x="0" y="0"/>
          <a:ext cx="0" cy="0"/>
          <a:chOff x="0" y="0"/>
          <a:chExt cx="0" cy="0"/>
        </a:xfrm>
      </p:grpSpPr>
      <p:grpSp>
        <p:nvGrpSpPr>
          <p:cNvPr id="216" name="Google Shape;216;p16"/>
          <p:cNvGrpSpPr/>
          <p:nvPr/>
        </p:nvGrpSpPr>
        <p:grpSpPr>
          <a:xfrm>
            <a:off x="1170606" y="683743"/>
            <a:ext cx="5715971" cy="4347514"/>
            <a:chOff x="1485414" y="224"/>
            <a:chExt cx="5715971" cy="4347514"/>
          </a:xfrm>
        </p:grpSpPr>
        <p:sp>
          <p:nvSpPr>
            <p:cNvPr id="217" name="Google Shape;217;p16"/>
            <p:cNvSpPr/>
            <p:nvPr/>
          </p:nvSpPr>
          <p:spPr>
            <a:xfrm rot="2563656">
              <a:off x="3193176" y="3037968"/>
              <a:ext cx="660914" cy="43769"/>
            </a:xfrm>
            <a:custGeom>
              <a:avLst/>
              <a:gdLst/>
              <a:ahLst/>
              <a:cxnLst/>
              <a:rect l="l" t="t" r="r" b="b"/>
              <a:pathLst>
                <a:path w="120000" h="120000" extrusionOk="0">
                  <a:moveTo>
                    <a:pt x="0" y="59999"/>
                  </a:moveTo>
                  <a:lnTo>
                    <a:pt x="120000" y="59999"/>
                  </a:lnTo>
                </a:path>
              </a:pathLst>
            </a:custGeom>
            <a:noFill/>
            <a:ln w="25400" cap="flat" cmpd="sng">
              <a:solidFill>
                <a:srgbClr val="BF504D"/>
              </a:solidFill>
              <a:prstDash val="solid"/>
              <a:round/>
              <a:headEnd type="none" w="sm" len="sm"/>
              <a:tailEnd type="none" w="sm" len="sm"/>
            </a:ln>
          </p:spPr>
          <p:txBody>
            <a:bodyPr/>
            <a:lstStyle/>
            <a:p>
              <a:endParaRPr lang="es-MX"/>
            </a:p>
          </p:txBody>
        </p:sp>
        <p:sp>
          <p:nvSpPr>
            <p:cNvPr id="218" name="Google Shape;218;p16"/>
            <p:cNvSpPr/>
            <p:nvPr/>
          </p:nvSpPr>
          <p:spPr>
            <a:xfrm>
              <a:off x="3280884" y="2130872"/>
              <a:ext cx="846023" cy="43769"/>
            </a:xfrm>
            <a:custGeom>
              <a:avLst/>
              <a:gdLst/>
              <a:ahLst/>
              <a:cxnLst/>
              <a:rect l="l" t="t" r="r" b="b"/>
              <a:pathLst>
                <a:path w="120000" h="120000" extrusionOk="0">
                  <a:moveTo>
                    <a:pt x="0" y="59999"/>
                  </a:moveTo>
                  <a:lnTo>
                    <a:pt x="120000" y="59999"/>
                  </a:lnTo>
                </a:path>
              </a:pathLst>
            </a:custGeom>
            <a:noFill/>
            <a:ln w="25400" cap="flat" cmpd="sng">
              <a:solidFill>
                <a:srgbClr val="BF504D"/>
              </a:solidFill>
              <a:prstDash val="solid"/>
              <a:round/>
              <a:headEnd type="none" w="sm" len="sm"/>
              <a:tailEnd type="none" w="sm" len="sm"/>
            </a:ln>
          </p:spPr>
          <p:txBody>
            <a:bodyPr/>
            <a:lstStyle/>
            <a:p>
              <a:endParaRPr lang="es-MX"/>
            </a:p>
          </p:txBody>
        </p:sp>
        <p:sp>
          <p:nvSpPr>
            <p:cNvPr id="219" name="Google Shape;219;p16"/>
            <p:cNvSpPr/>
            <p:nvPr/>
          </p:nvSpPr>
          <p:spPr>
            <a:xfrm rot="-2496276">
              <a:off x="3183587" y="1218269"/>
              <a:ext cx="771417" cy="43769"/>
            </a:xfrm>
            <a:custGeom>
              <a:avLst/>
              <a:gdLst/>
              <a:ahLst/>
              <a:cxnLst/>
              <a:rect l="l" t="t" r="r" b="b"/>
              <a:pathLst>
                <a:path w="120000" h="120000" extrusionOk="0">
                  <a:moveTo>
                    <a:pt x="0" y="59999"/>
                  </a:moveTo>
                  <a:lnTo>
                    <a:pt x="120000" y="59999"/>
                  </a:lnTo>
                </a:path>
              </a:pathLst>
            </a:custGeom>
            <a:noFill/>
            <a:ln w="25400" cap="flat" cmpd="sng">
              <a:solidFill>
                <a:srgbClr val="BF504D"/>
              </a:solidFill>
              <a:prstDash val="solid"/>
              <a:round/>
              <a:headEnd type="none" w="sm" len="sm"/>
              <a:tailEnd type="none" w="sm" len="sm"/>
            </a:ln>
          </p:spPr>
          <p:txBody>
            <a:bodyPr/>
            <a:lstStyle/>
            <a:p>
              <a:endParaRPr lang="es-MX"/>
            </a:p>
          </p:txBody>
        </p:sp>
        <p:sp>
          <p:nvSpPr>
            <p:cNvPr id="220" name="Google Shape;220;p16"/>
            <p:cNvSpPr/>
            <p:nvPr/>
          </p:nvSpPr>
          <p:spPr>
            <a:xfrm>
              <a:off x="1485414" y="1096598"/>
              <a:ext cx="2112317" cy="2112317"/>
            </a:xfrm>
            <a:prstGeom prst="ellipse">
              <a:avLst/>
            </a:prstGeom>
            <a:blipFill rotWithShape="1">
              <a:blip r:embed="rId4">
                <a:alphaModFix/>
              </a:blip>
              <a:stretch>
                <a:fillRect/>
              </a:stretch>
            </a:blipFill>
            <a:ln w="2540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21" name="Google Shape;221;p16"/>
            <p:cNvSpPr/>
            <p:nvPr/>
          </p:nvSpPr>
          <p:spPr>
            <a:xfrm>
              <a:off x="3708561" y="45918"/>
              <a:ext cx="1182491" cy="1182491"/>
            </a:xfrm>
            <a:prstGeom prst="ellipse">
              <a:avLst/>
            </a:prstGeom>
            <a:solidFill>
              <a:srgbClr val="BC82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22" name="Google Shape;222;p16"/>
            <p:cNvSpPr txBox="1"/>
            <p:nvPr/>
          </p:nvSpPr>
          <p:spPr>
            <a:xfrm>
              <a:off x="3896374" y="258785"/>
              <a:ext cx="836147" cy="836147"/>
            </a:xfrm>
            <a:prstGeom prst="rect">
              <a:avLst/>
            </a:prstGeom>
            <a:noFill/>
            <a:ln>
              <a:noFill/>
            </a:ln>
          </p:spPr>
          <p:txBody>
            <a:bodyPr spcFirstLastPara="1" wrap="square" lIns="34275" tIns="34275" rIns="34275" bIns="34275" anchor="ctr" anchorCtr="0">
              <a:noAutofit/>
            </a:bodyPr>
            <a:lstStyle/>
            <a:p>
              <a:pPr>
                <a:lnSpc>
                  <a:spcPct val="90000"/>
                </a:lnSpc>
                <a:buClr>
                  <a:schemeClr val="lt1"/>
                </a:buClr>
                <a:buSzPts val="5400"/>
              </a:pPr>
              <a:r>
                <a:rPr lang="es-MX" sz="5400" dirty="0">
                  <a:solidFill>
                    <a:schemeClr val="lt1"/>
                  </a:solidFill>
                  <a:latin typeface="+mj-lt"/>
                  <a:cs typeface="Calibri"/>
                  <a:sym typeface="Calibri"/>
                </a:rPr>
                <a:t>4</a:t>
              </a:r>
              <a:endParaRPr dirty="0">
                <a:latin typeface="+mj-lt"/>
              </a:endParaRPr>
            </a:p>
          </p:txBody>
        </p:sp>
        <p:sp>
          <p:nvSpPr>
            <p:cNvPr id="223" name="Google Shape;223;p16"/>
            <p:cNvSpPr/>
            <p:nvPr/>
          </p:nvSpPr>
          <p:spPr>
            <a:xfrm>
              <a:off x="5009303" y="224"/>
              <a:ext cx="1773737" cy="1182491"/>
            </a:xfrm>
            <a:prstGeom prst="rect">
              <a:avLst/>
            </a:prstGeom>
            <a:noFill/>
            <a:ln>
              <a:noFill/>
            </a:ln>
          </p:spPr>
          <p:txBody>
            <a:bodyPr spcFirstLastPara="1" wrap="square" lIns="91425" tIns="91425" rIns="91425" bIns="91425" anchor="ctr" anchorCtr="0">
              <a:noAutofit/>
            </a:bodyPr>
            <a:lstStyle/>
            <a:p>
              <a:endParaRPr>
                <a:latin typeface="+mj-lt"/>
              </a:endParaRPr>
            </a:p>
          </p:txBody>
        </p:sp>
        <p:sp>
          <p:nvSpPr>
            <p:cNvPr id="225" name="Google Shape;225;p16"/>
            <p:cNvSpPr/>
            <p:nvPr/>
          </p:nvSpPr>
          <p:spPr>
            <a:xfrm>
              <a:off x="4126908" y="1561511"/>
              <a:ext cx="1182491" cy="1182491"/>
            </a:xfrm>
            <a:prstGeom prst="ellipse">
              <a:avLst/>
            </a:prstGeom>
            <a:solidFill>
              <a:srgbClr val="BBB0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26" name="Google Shape;226;p16"/>
            <p:cNvSpPr txBox="1"/>
            <p:nvPr/>
          </p:nvSpPr>
          <p:spPr>
            <a:xfrm>
              <a:off x="4300080" y="1734683"/>
              <a:ext cx="836147" cy="836147"/>
            </a:xfrm>
            <a:prstGeom prst="rect">
              <a:avLst/>
            </a:prstGeom>
            <a:noFill/>
            <a:ln>
              <a:noFill/>
            </a:ln>
          </p:spPr>
          <p:txBody>
            <a:bodyPr spcFirstLastPara="1" wrap="square" lIns="34275" tIns="34275" rIns="34275" bIns="34275" anchor="ctr" anchorCtr="0">
              <a:noAutofit/>
            </a:bodyPr>
            <a:lstStyle/>
            <a:p>
              <a:pPr>
                <a:lnSpc>
                  <a:spcPct val="90000"/>
                </a:lnSpc>
                <a:buClr>
                  <a:schemeClr val="lt1"/>
                </a:buClr>
                <a:buSzPts val="5400"/>
              </a:pPr>
              <a:r>
                <a:rPr lang="es-MX" sz="5400" dirty="0">
                  <a:solidFill>
                    <a:schemeClr val="lt1"/>
                  </a:solidFill>
                  <a:latin typeface="+mj-lt"/>
                  <a:cs typeface="Calibri"/>
                  <a:sym typeface="Calibri"/>
                </a:rPr>
                <a:t>5</a:t>
              </a:r>
              <a:endParaRPr dirty="0">
                <a:latin typeface="+mj-lt"/>
              </a:endParaRPr>
            </a:p>
          </p:txBody>
        </p:sp>
        <p:sp>
          <p:nvSpPr>
            <p:cNvPr id="227" name="Google Shape;227;p16"/>
            <p:cNvSpPr/>
            <p:nvPr/>
          </p:nvSpPr>
          <p:spPr>
            <a:xfrm>
              <a:off x="5427648" y="1561511"/>
              <a:ext cx="1773737" cy="1182491"/>
            </a:xfrm>
            <a:prstGeom prst="rect">
              <a:avLst/>
            </a:prstGeom>
            <a:noFill/>
            <a:ln>
              <a:noFill/>
            </a:ln>
          </p:spPr>
          <p:txBody>
            <a:bodyPr spcFirstLastPara="1" wrap="square" lIns="91425" tIns="91425" rIns="91425" bIns="91425" anchor="ctr" anchorCtr="0">
              <a:noAutofit/>
            </a:bodyPr>
            <a:lstStyle/>
            <a:p>
              <a:endParaRPr>
                <a:latin typeface="+mj-lt"/>
              </a:endParaRPr>
            </a:p>
          </p:txBody>
        </p:sp>
        <p:sp>
          <p:nvSpPr>
            <p:cNvPr id="228" name="Google Shape;228;p16"/>
            <p:cNvSpPr txBox="1"/>
            <p:nvPr/>
          </p:nvSpPr>
          <p:spPr>
            <a:xfrm>
              <a:off x="5427648" y="1561511"/>
              <a:ext cx="1773737" cy="1182491"/>
            </a:xfrm>
            <a:prstGeom prst="rect">
              <a:avLst/>
            </a:prstGeom>
            <a:noFill/>
            <a:ln>
              <a:noFill/>
            </a:ln>
          </p:spPr>
          <p:txBody>
            <a:bodyPr spcFirstLastPara="1" wrap="square" lIns="0" tIns="0" rIns="0" bIns="0" anchor="ctr" anchorCtr="0">
              <a:noAutofit/>
            </a:bodyPr>
            <a:lstStyle/>
            <a:p>
              <a:pPr marL="114300" lvl="1" indent="-114300" algn="just">
                <a:lnSpc>
                  <a:spcPct val="90000"/>
                </a:lnSpc>
                <a:buClr>
                  <a:schemeClr val="dk1"/>
                </a:buClr>
                <a:buSzPts val="1500"/>
                <a:buFont typeface="Calibri"/>
                <a:buChar char="•"/>
              </a:pPr>
              <a:r>
                <a:rPr lang="es-MX" sz="1500" dirty="0">
                  <a:solidFill>
                    <a:schemeClr val="dk1"/>
                  </a:solidFill>
                  <a:latin typeface="+mj-lt"/>
                  <a:ea typeface="Calibri"/>
                  <a:cs typeface="Calibri"/>
                  <a:sym typeface="Calibri"/>
                </a:rPr>
                <a:t>Acreditar las circunstancias modo, tiempo y lugar del daño</a:t>
              </a:r>
              <a:endParaRPr dirty="0">
                <a:latin typeface="+mj-lt"/>
              </a:endParaRPr>
            </a:p>
          </p:txBody>
        </p:sp>
        <p:sp>
          <p:nvSpPr>
            <p:cNvPr id="229" name="Google Shape;229;p16"/>
            <p:cNvSpPr/>
            <p:nvPr/>
          </p:nvSpPr>
          <p:spPr>
            <a:xfrm>
              <a:off x="3598193" y="3080348"/>
              <a:ext cx="1267390" cy="1267390"/>
            </a:xfrm>
            <a:prstGeom prst="ellipse">
              <a:avLst/>
            </a:prstGeom>
            <a:solidFill>
              <a:srgbClr val="99B95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latin typeface="+mj-lt"/>
              </a:endParaRPr>
            </a:p>
          </p:txBody>
        </p:sp>
        <p:sp>
          <p:nvSpPr>
            <p:cNvPr id="230" name="Google Shape;230;p16"/>
            <p:cNvSpPr txBox="1"/>
            <p:nvPr/>
          </p:nvSpPr>
          <p:spPr>
            <a:xfrm>
              <a:off x="3783798" y="3265953"/>
              <a:ext cx="896180" cy="896180"/>
            </a:xfrm>
            <a:prstGeom prst="rect">
              <a:avLst/>
            </a:prstGeom>
            <a:noFill/>
            <a:ln>
              <a:noFill/>
            </a:ln>
          </p:spPr>
          <p:txBody>
            <a:bodyPr spcFirstLastPara="1" wrap="square" lIns="34275" tIns="34275" rIns="34275" bIns="34275" anchor="ctr" anchorCtr="0">
              <a:noAutofit/>
            </a:bodyPr>
            <a:lstStyle/>
            <a:p>
              <a:pPr>
                <a:lnSpc>
                  <a:spcPct val="90000"/>
                </a:lnSpc>
                <a:buClr>
                  <a:schemeClr val="lt1"/>
                </a:buClr>
                <a:buSzPts val="5400"/>
              </a:pPr>
              <a:r>
                <a:rPr lang="es-MX" sz="5400" dirty="0">
                  <a:solidFill>
                    <a:schemeClr val="lt1"/>
                  </a:solidFill>
                  <a:latin typeface="+mj-lt"/>
                  <a:cs typeface="Calibri"/>
                  <a:sym typeface="Calibri"/>
                </a:rPr>
                <a:t>6</a:t>
              </a:r>
              <a:endParaRPr dirty="0">
                <a:latin typeface="+mj-lt"/>
              </a:endParaRPr>
            </a:p>
          </p:txBody>
        </p:sp>
        <p:sp>
          <p:nvSpPr>
            <p:cNvPr id="231" name="Google Shape;231;p16"/>
            <p:cNvSpPr/>
            <p:nvPr/>
          </p:nvSpPr>
          <p:spPr>
            <a:xfrm>
              <a:off x="4992323" y="3080348"/>
              <a:ext cx="1901085" cy="1267390"/>
            </a:xfrm>
            <a:prstGeom prst="rect">
              <a:avLst/>
            </a:prstGeom>
            <a:noFill/>
            <a:ln>
              <a:noFill/>
            </a:ln>
          </p:spPr>
          <p:txBody>
            <a:bodyPr spcFirstLastPara="1" wrap="square" lIns="91425" tIns="91425" rIns="91425" bIns="91425" anchor="ctr" anchorCtr="0">
              <a:noAutofit/>
            </a:bodyPr>
            <a:lstStyle/>
            <a:p>
              <a:endParaRPr>
                <a:latin typeface="+mj-lt"/>
              </a:endParaRPr>
            </a:p>
          </p:txBody>
        </p:sp>
        <p:sp>
          <p:nvSpPr>
            <p:cNvPr id="232" name="Google Shape;232;p16"/>
            <p:cNvSpPr txBox="1"/>
            <p:nvPr/>
          </p:nvSpPr>
          <p:spPr>
            <a:xfrm>
              <a:off x="4992323" y="3080348"/>
              <a:ext cx="2209062" cy="1267390"/>
            </a:xfrm>
            <a:prstGeom prst="rect">
              <a:avLst/>
            </a:prstGeom>
            <a:noFill/>
            <a:ln>
              <a:noFill/>
            </a:ln>
          </p:spPr>
          <p:txBody>
            <a:bodyPr spcFirstLastPara="1" wrap="square" lIns="0" tIns="0" rIns="0" bIns="0" anchor="ctr" anchorCtr="0">
              <a:noAutofit/>
            </a:bodyPr>
            <a:lstStyle/>
            <a:p>
              <a:pPr marL="285750" lvl="1" indent="-285750" algn="just">
                <a:lnSpc>
                  <a:spcPct val="90000"/>
                </a:lnSpc>
                <a:buClr>
                  <a:schemeClr val="dk1"/>
                </a:buClr>
                <a:buSzPts val="1500"/>
                <a:buFont typeface="Arial" panose="020B0604020202020204" pitchFamily="34" charset="0"/>
                <a:buChar char="•"/>
              </a:pPr>
              <a:r>
                <a:rPr lang="es-MX" sz="1500" dirty="0">
                  <a:solidFill>
                    <a:schemeClr val="dk1"/>
                  </a:solidFill>
                  <a:latin typeface="+mj-lt"/>
                  <a:cs typeface="Calibri"/>
                  <a:sym typeface="Calibri"/>
                </a:rPr>
                <a:t>Acreditar el vínculo entre la difusión de la información y la afectación del interés jurídico tutelado de que se trate</a:t>
              </a:r>
            </a:p>
          </p:txBody>
        </p:sp>
      </p:grpSp>
      <p:sp>
        <p:nvSpPr>
          <p:cNvPr id="233" name="Google Shape;233;p16"/>
          <p:cNvSpPr txBox="1"/>
          <p:nvPr/>
        </p:nvSpPr>
        <p:spPr>
          <a:xfrm>
            <a:off x="7523838" y="912580"/>
            <a:ext cx="2232248" cy="738623"/>
          </a:xfrm>
          <a:prstGeom prst="rect">
            <a:avLst/>
          </a:prstGeom>
          <a:noFill/>
          <a:ln>
            <a:noFill/>
          </a:ln>
        </p:spPr>
        <p:txBody>
          <a:bodyPr spcFirstLastPara="1" wrap="square" lIns="91425" tIns="45700" rIns="91425" bIns="45700" anchor="t" anchorCtr="0">
            <a:spAutoFit/>
          </a:bodyPr>
          <a:lstStyle/>
          <a:p>
            <a:pPr marL="342900" indent="-342900">
              <a:buClr>
                <a:schemeClr val="dk1"/>
              </a:buClr>
              <a:buSzPts val="1200"/>
              <a:buFont typeface="Calibri"/>
              <a:buAutoNum type="arabicPeriod"/>
            </a:pPr>
            <a:r>
              <a:rPr lang="es-MX" sz="1400" dirty="0">
                <a:solidFill>
                  <a:schemeClr val="dk1"/>
                </a:solidFill>
                <a:ea typeface="Calibri"/>
                <a:cs typeface="Calibri"/>
                <a:sym typeface="Calibri"/>
              </a:rPr>
              <a:t>Real</a:t>
            </a:r>
            <a:endParaRPr sz="2000" dirty="0"/>
          </a:p>
          <a:p>
            <a:pPr marL="342900" indent="-342900">
              <a:buClr>
                <a:schemeClr val="dk1"/>
              </a:buClr>
              <a:buSzPts val="1200"/>
              <a:buFont typeface="Calibri"/>
              <a:buAutoNum type="arabicPeriod"/>
            </a:pPr>
            <a:r>
              <a:rPr lang="es-MX" sz="1400" dirty="0">
                <a:solidFill>
                  <a:schemeClr val="dk1"/>
                </a:solidFill>
                <a:ea typeface="Calibri"/>
                <a:cs typeface="Calibri"/>
                <a:sym typeface="Calibri"/>
              </a:rPr>
              <a:t>Demostrable </a:t>
            </a:r>
            <a:endParaRPr sz="2000" dirty="0"/>
          </a:p>
          <a:p>
            <a:pPr marL="342900" indent="-342900">
              <a:buClr>
                <a:schemeClr val="dk1"/>
              </a:buClr>
              <a:buSzPts val="1200"/>
              <a:buFont typeface="Calibri"/>
              <a:buAutoNum type="arabicPeriod"/>
            </a:pPr>
            <a:r>
              <a:rPr lang="es-MX" sz="1400" dirty="0">
                <a:solidFill>
                  <a:schemeClr val="dk1"/>
                </a:solidFill>
                <a:ea typeface="Calibri"/>
                <a:cs typeface="Calibri"/>
                <a:sym typeface="Calibri"/>
              </a:rPr>
              <a:t>Identificable </a:t>
            </a:r>
            <a:endParaRPr sz="2000" dirty="0"/>
          </a:p>
        </p:txBody>
      </p:sp>
      <p:cxnSp>
        <p:nvCxnSpPr>
          <p:cNvPr id="234" name="Google Shape;234;p16"/>
          <p:cNvCxnSpPr>
            <a:cxnSpLocks/>
          </p:cNvCxnSpPr>
          <p:nvPr/>
        </p:nvCxnSpPr>
        <p:spPr>
          <a:xfrm>
            <a:off x="7164288" y="1273324"/>
            <a:ext cx="360040" cy="0"/>
          </a:xfrm>
          <a:prstGeom prst="straightConnector1">
            <a:avLst/>
          </a:prstGeom>
          <a:noFill/>
          <a:ln w="28575" cap="flat" cmpd="sng">
            <a:solidFill>
              <a:srgbClr val="4A7DBA"/>
            </a:solidFill>
            <a:prstDash val="solid"/>
            <a:round/>
            <a:headEnd type="none" w="sm" len="sm"/>
            <a:tailEnd type="stealth" w="med" len="med"/>
          </a:ln>
        </p:spPr>
      </p:cxnSp>
      <p:sp>
        <p:nvSpPr>
          <p:cNvPr id="4" name="Google Shape;232;p16">
            <a:extLst>
              <a:ext uri="{FF2B5EF4-FFF2-40B4-BE49-F238E27FC236}">
                <a16:creationId xmlns:a16="http://schemas.microsoft.com/office/drawing/2014/main" id="{1ED2D4BF-CF65-E5DF-D5F2-764B912389B2}"/>
              </a:ext>
            </a:extLst>
          </p:cNvPr>
          <p:cNvSpPr txBox="1"/>
          <p:nvPr/>
        </p:nvSpPr>
        <p:spPr>
          <a:xfrm>
            <a:off x="4763787" y="741727"/>
            <a:ext cx="2232248" cy="1267390"/>
          </a:xfrm>
          <a:prstGeom prst="rect">
            <a:avLst/>
          </a:prstGeom>
          <a:noFill/>
          <a:ln>
            <a:noFill/>
          </a:ln>
        </p:spPr>
        <p:txBody>
          <a:bodyPr spcFirstLastPara="1" wrap="square" lIns="0" tIns="0" rIns="0" bIns="0" anchor="ctr" anchorCtr="0">
            <a:noAutofit/>
          </a:bodyPr>
          <a:lstStyle/>
          <a:p>
            <a:pPr marL="114300" lvl="1" indent="-114300" algn="just">
              <a:lnSpc>
                <a:spcPct val="90000"/>
              </a:lnSpc>
              <a:buClr>
                <a:schemeClr val="dk1"/>
              </a:buClr>
              <a:buSzPts val="1500"/>
              <a:buFont typeface="Calibri"/>
              <a:buChar char="•"/>
            </a:pPr>
            <a:r>
              <a:rPr lang="es-MX" sz="1500" dirty="0">
                <a:solidFill>
                  <a:schemeClr val="dk1"/>
                </a:solidFill>
                <a:latin typeface="+mj-lt"/>
                <a:cs typeface="Calibri"/>
                <a:sym typeface="Calibri"/>
              </a:rPr>
              <a:t>Precisar las razones objetivas por las que la apertura de la información generaría una afectación  a través de los elementos</a:t>
            </a:r>
            <a:endParaRPr dirty="0">
              <a:latin typeface="+mj-lt"/>
            </a:endParaRPr>
          </a:p>
        </p:txBody>
      </p:sp>
    </p:spTree>
    <p:extLst>
      <p:ext uri="{BB962C8B-B14F-4D97-AF65-F5344CB8AC3E}">
        <p14:creationId xmlns:p14="http://schemas.microsoft.com/office/powerpoint/2010/main" val="1919287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38"/>
        <p:cNvGrpSpPr/>
        <p:nvPr/>
      </p:nvGrpSpPr>
      <p:grpSpPr>
        <a:xfrm>
          <a:off x="0" y="0"/>
          <a:ext cx="0" cy="0"/>
          <a:chOff x="0" y="0"/>
          <a:chExt cx="0" cy="0"/>
        </a:xfrm>
      </p:grpSpPr>
      <p:grpSp>
        <p:nvGrpSpPr>
          <p:cNvPr id="239" name="Google Shape;239;p17"/>
          <p:cNvGrpSpPr/>
          <p:nvPr/>
        </p:nvGrpSpPr>
        <p:grpSpPr>
          <a:xfrm>
            <a:off x="1331640" y="697260"/>
            <a:ext cx="6998525" cy="4752159"/>
            <a:chOff x="1072737" y="367"/>
            <a:chExt cx="6998525" cy="5233028"/>
          </a:xfrm>
        </p:grpSpPr>
        <p:sp>
          <p:nvSpPr>
            <p:cNvPr id="240" name="Google Shape;240;p17"/>
            <p:cNvSpPr/>
            <p:nvPr/>
          </p:nvSpPr>
          <p:spPr>
            <a:xfrm rot="2534422">
              <a:off x="3215289" y="3700545"/>
              <a:ext cx="802230" cy="52031"/>
            </a:xfrm>
            <a:custGeom>
              <a:avLst/>
              <a:gdLst/>
              <a:ahLst/>
              <a:cxnLst/>
              <a:rect l="l" t="t" r="r" b="b"/>
              <a:pathLst>
                <a:path w="120000" h="120000" extrusionOk="0">
                  <a:moveTo>
                    <a:pt x="0" y="59999"/>
                  </a:moveTo>
                  <a:lnTo>
                    <a:pt x="120000" y="59999"/>
                  </a:lnTo>
                </a:path>
              </a:pathLst>
            </a:custGeom>
            <a:noFill/>
            <a:ln w="25400" cap="flat" cmpd="sng">
              <a:solidFill>
                <a:schemeClr val="accent1"/>
              </a:solidFill>
              <a:prstDash val="solid"/>
              <a:round/>
              <a:headEnd type="none" w="sm" len="sm"/>
              <a:tailEnd type="none" w="sm" len="sm"/>
            </a:ln>
          </p:spPr>
          <p:txBody>
            <a:bodyPr/>
            <a:lstStyle/>
            <a:p>
              <a:endParaRPr lang="es-MX"/>
            </a:p>
          </p:txBody>
        </p:sp>
        <p:sp>
          <p:nvSpPr>
            <p:cNvPr id="241" name="Google Shape;241;p17"/>
            <p:cNvSpPr/>
            <p:nvPr/>
          </p:nvSpPr>
          <p:spPr>
            <a:xfrm>
              <a:off x="3319446" y="2590866"/>
              <a:ext cx="904657" cy="52031"/>
            </a:xfrm>
            <a:custGeom>
              <a:avLst/>
              <a:gdLst/>
              <a:ahLst/>
              <a:cxnLst/>
              <a:rect l="l" t="t" r="r" b="b"/>
              <a:pathLst>
                <a:path w="120000" h="120000" extrusionOk="0">
                  <a:moveTo>
                    <a:pt x="0" y="59999"/>
                  </a:moveTo>
                  <a:lnTo>
                    <a:pt x="120000" y="59999"/>
                  </a:lnTo>
                </a:path>
              </a:pathLst>
            </a:custGeom>
            <a:noFill/>
            <a:ln w="25400" cap="flat" cmpd="sng">
              <a:solidFill>
                <a:schemeClr val="accent1"/>
              </a:solidFill>
              <a:prstDash val="solid"/>
              <a:round/>
              <a:headEnd type="none" w="sm" len="sm"/>
              <a:tailEnd type="none" w="sm" len="sm"/>
            </a:ln>
          </p:spPr>
          <p:txBody>
            <a:bodyPr/>
            <a:lstStyle/>
            <a:p>
              <a:endParaRPr lang="es-MX"/>
            </a:p>
          </p:txBody>
        </p:sp>
        <p:sp>
          <p:nvSpPr>
            <p:cNvPr id="242" name="Google Shape;242;p17"/>
            <p:cNvSpPr/>
            <p:nvPr/>
          </p:nvSpPr>
          <p:spPr>
            <a:xfrm rot="-2534422">
              <a:off x="3215289" y="1481187"/>
              <a:ext cx="802230" cy="52031"/>
            </a:xfrm>
            <a:custGeom>
              <a:avLst/>
              <a:gdLst/>
              <a:ahLst/>
              <a:cxnLst/>
              <a:rect l="l" t="t" r="r" b="b"/>
              <a:pathLst>
                <a:path w="120000" h="120000" extrusionOk="0">
                  <a:moveTo>
                    <a:pt x="0" y="59999"/>
                  </a:moveTo>
                  <a:lnTo>
                    <a:pt x="120000" y="59999"/>
                  </a:lnTo>
                </a:path>
              </a:pathLst>
            </a:custGeom>
            <a:noFill/>
            <a:ln w="25400" cap="flat" cmpd="sng">
              <a:solidFill>
                <a:schemeClr val="accent1"/>
              </a:solidFill>
              <a:prstDash val="solid"/>
              <a:round/>
              <a:headEnd type="none" w="sm" len="sm"/>
              <a:tailEnd type="none" w="sm" len="sm"/>
            </a:ln>
          </p:spPr>
          <p:txBody>
            <a:bodyPr/>
            <a:lstStyle/>
            <a:p>
              <a:endParaRPr lang="es-MX"/>
            </a:p>
          </p:txBody>
        </p:sp>
        <p:sp>
          <p:nvSpPr>
            <p:cNvPr id="243" name="Google Shape;243;p17"/>
            <p:cNvSpPr/>
            <p:nvPr/>
          </p:nvSpPr>
          <p:spPr>
            <a:xfrm>
              <a:off x="1072737" y="1295288"/>
              <a:ext cx="2643187" cy="2643187"/>
            </a:xfrm>
            <a:prstGeom prst="ellipse">
              <a:avLst/>
            </a:prstGeom>
            <a:blipFill rotWithShape="1">
              <a:blip r:embed="rId4">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endParaRPr/>
            </a:p>
          </p:txBody>
        </p:sp>
        <p:sp>
          <p:nvSpPr>
            <p:cNvPr id="244" name="Google Shape;244;p17"/>
            <p:cNvSpPr/>
            <p:nvPr/>
          </p:nvSpPr>
          <p:spPr>
            <a:xfrm>
              <a:off x="3849896" y="166709"/>
              <a:ext cx="1479676" cy="1479676"/>
            </a:xfrm>
            <a:prstGeom prst="ellipse">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endParaRPr/>
            </a:p>
          </p:txBody>
        </p:sp>
        <p:sp>
          <p:nvSpPr>
            <p:cNvPr id="245" name="Google Shape;245;p17"/>
            <p:cNvSpPr txBox="1"/>
            <p:nvPr/>
          </p:nvSpPr>
          <p:spPr>
            <a:xfrm>
              <a:off x="4048856" y="383403"/>
              <a:ext cx="1046288" cy="1046288"/>
            </a:xfrm>
            <a:prstGeom prst="rect">
              <a:avLst/>
            </a:prstGeom>
            <a:noFill/>
            <a:ln>
              <a:noFill/>
            </a:ln>
          </p:spPr>
          <p:txBody>
            <a:bodyPr spcFirstLastPara="1" wrap="square" lIns="10775" tIns="10775" rIns="10775" bIns="10775" anchor="ctr" anchorCtr="0">
              <a:noAutofit/>
            </a:bodyPr>
            <a:lstStyle/>
            <a:p>
              <a:pPr algn="ctr">
                <a:lnSpc>
                  <a:spcPct val="90000"/>
                </a:lnSpc>
                <a:buClr>
                  <a:schemeClr val="lt1"/>
                </a:buClr>
                <a:buSzPts val="1700"/>
              </a:pPr>
              <a:r>
                <a:rPr lang="es-MX" sz="1700" b="1" dirty="0">
                  <a:solidFill>
                    <a:schemeClr val="lt1"/>
                  </a:solidFill>
                  <a:ea typeface="Calibri"/>
                  <a:cs typeface="Calibri"/>
                  <a:sym typeface="Calibri"/>
                </a:rPr>
                <a:t>REAL</a:t>
              </a:r>
              <a:endParaRPr b="1" dirty="0"/>
            </a:p>
          </p:txBody>
        </p:sp>
        <p:sp>
          <p:nvSpPr>
            <p:cNvPr id="246" name="Google Shape;246;p17"/>
            <p:cNvSpPr/>
            <p:nvPr/>
          </p:nvSpPr>
          <p:spPr>
            <a:xfrm>
              <a:off x="5348894" y="367"/>
              <a:ext cx="2219514" cy="1479676"/>
            </a:xfrm>
            <a:prstGeom prst="rect">
              <a:avLst/>
            </a:prstGeom>
            <a:noFill/>
            <a:ln>
              <a:noFill/>
            </a:ln>
          </p:spPr>
          <p:txBody>
            <a:bodyPr spcFirstLastPara="1" wrap="square" lIns="91425" tIns="91425" rIns="91425" bIns="91425" anchor="ctr" anchorCtr="0">
              <a:noAutofit/>
            </a:bodyPr>
            <a:lstStyle/>
            <a:p>
              <a:endParaRPr/>
            </a:p>
          </p:txBody>
        </p:sp>
        <p:sp>
          <p:nvSpPr>
            <p:cNvPr id="247" name="Google Shape;247;p17"/>
            <p:cNvSpPr txBox="1"/>
            <p:nvPr/>
          </p:nvSpPr>
          <p:spPr>
            <a:xfrm>
              <a:off x="5357603" y="108714"/>
              <a:ext cx="2219514" cy="1479676"/>
            </a:xfrm>
            <a:prstGeom prst="rect">
              <a:avLst/>
            </a:prstGeom>
            <a:noFill/>
            <a:ln>
              <a:noFill/>
            </a:ln>
          </p:spPr>
          <p:txBody>
            <a:bodyPr spcFirstLastPara="1" wrap="square" lIns="0" tIns="0" rIns="0" bIns="0" anchor="ctr" anchorCtr="0">
              <a:noAutofit/>
            </a:bodyPr>
            <a:lstStyle/>
            <a:p>
              <a:pPr marL="114300" lvl="1" indent="-114300" algn="just">
                <a:lnSpc>
                  <a:spcPct val="90000"/>
                </a:lnSpc>
                <a:buClr>
                  <a:schemeClr val="dk1"/>
                </a:buClr>
                <a:buSzPts val="1400"/>
                <a:buFont typeface="Calibri"/>
                <a:buChar char="•"/>
              </a:pPr>
              <a:r>
                <a:rPr lang="es-MX" sz="1400" dirty="0">
                  <a:solidFill>
                    <a:srgbClr val="15223C"/>
                  </a:solidFill>
                  <a:cs typeface="Calibri"/>
                  <a:sym typeface="Calibri"/>
                </a:rPr>
                <a:t>Existen circunstancias de modo tiempo y lugar directas con la información. </a:t>
              </a:r>
              <a:endParaRPr dirty="0">
                <a:solidFill>
                  <a:srgbClr val="15223C"/>
                </a:solidFill>
              </a:endParaRPr>
            </a:p>
          </p:txBody>
        </p:sp>
        <p:sp>
          <p:nvSpPr>
            <p:cNvPr id="248" name="Google Shape;248;p17"/>
            <p:cNvSpPr/>
            <p:nvPr/>
          </p:nvSpPr>
          <p:spPr>
            <a:xfrm>
              <a:off x="4048857" y="1877043"/>
              <a:ext cx="1784116" cy="1479676"/>
            </a:xfrm>
            <a:prstGeom prst="ellipse">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endParaRPr/>
            </a:p>
          </p:txBody>
        </p:sp>
        <p:sp>
          <p:nvSpPr>
            <p:cNvPr id="249" name="Google Shape;249;p17"/>
            <p:cNvSpPr txBox="1"/>
            <p:nvPr/>
          </p:nvSpPr>
          <p:spPr>
            <a:xfrm>
              <a:off x="4224103" y="2059105"/>
              <a:ext cx="1608870" cy="1046288"/>
            </a:xfrm>
            <a:prstGeom prst="rect">
              <a:avLst/>
            </a:prstGeom>
            <a:noFill/>
            <a:ln>
              <a:noFill/>
            </a:ln>
          </p:spPr>
          <p:txBody>
            <a:bodyPr spcFirstLastPara="1" wrap="square" lIns="10775" tIns="10775" rIns="10775" bIns="10775" anchor="ctr" anchorCtr="0">
              <a:noAutofit/>
            </a:bodyPr>
            <a:lstStyle/>
            <a:p>
              <a:pPr algn="ctr">
                <a:lnSpc>
                  <a:spcPct val="90000"/>
                </a:lnSpc>
                <a:buClr>
                  <a:schemeClr val="lt1"/>
                </a:buClr>
                <a:buSzPts val="1700"/>
              </a:pPr>
              <a:r>
                <a:rPr lang="es-MX" sz="1500" b="1" dirty="0">
                  <a:solidFill>
                    <a:schemeClr val="lt1"/>
                  </a:solidFill>
                  <a:cs typeface="Calibri"/>
                  <a:sym typeface="Calibri"/>
                </a:rPr>
                <a:t>DEMOSTRABLE</a:t>
              </a:r>
              <a:endParaRPr sz="1500" b="1" dirty="0"/>
            </a:p>
          </p:txBody>
        </p:sp>
        <p:sp>
          <p:nvSpPr>
            <p:cNvPr id="250" name="Google Shape;250;p17"/>
            <p:cNvSpPr/>
            <p:nvPr/>
          </p:nvSpPr>
          <p:spPr>
            <a:xfrm>
              <a:off x="5851748" y="1877043"/>
              <a:ext cx="2219514" cy="1479676"/>
            </a:xfrm>
            <a:prstGeom prst="rect">
              <a:avLst/>
            </a:prstGeom>
            <a:noFill/>
            <a:ln>
              <a:noFill/>
            </a:ln>
          </p:spPr>
          <p:txBody>
            <a:bodyPr spcFirstLastPara="1" wrap="square" lIns="91425" tIns="91425" rIns="91425" bIns="91425" anchor="ctr" anchorCtr="0">
              <a:noAutofit/>
            </a:bodyPr>
            <a:lstStyle/>
            <a:p>
              <a:endParaRPr/>
            </a:p>
          </p:txBody>
        </p:sp>
        <p:sp>
          <p:nvSpPr>
            <p:cNvPr id="251" name="Google Shape;251;p17"/>
            <p:cNvSpPr txBox="1"/>
            <p:nvPr/>
          </p:nvSpPr>
          <p:spPr>
            <a:xfrm>
              <a:off x="5851748" y="1877043"/>
              <a:ext cx="2219514" cy="1479676"/>
            </a:xfrm>
            <a:prstGeom prst="rect">
              <a:avLst/>
            </a:prstGeom>
            <a:noFill/>
            <a:ln>
              <a:noFill/>
            </a:ln>
          </p:spPr>
          <p:txBody>
            <a:bodyPr spcFirstLastPara="1" wrap="square" lIns="0" tIns="0" rIns="0" bIns="0" anchor="ctr" anchorCtr="0">
              <a:noAutofit/>
            </a:bodyPr>
            <a:lstStyle/>
            <a:p>
              <a:pPr marL="114300" lvl="1" indent="-114300" algn="just">
                <a:lnSpc>
                  <a:spcPct val="90000"/>
                </a:lnSpc>
                <a:buClr>
                  <a:schemeClr val="dk1"/>
                </a:buClr>
                <a:buSzPts val="1400"/>
                <a:buFont typeface="Calibri"/>
                <a:buChar char="•"/>
              </a:pPr>
              <a:r>
                <a:rPr lang="es-MX" sz="1400" dirty="0">
                  <a:solidFill>
                    <a:srgbClr val="15223C"/>
                  </a:solidFill>
                  <a:ea typeface="Calibri"/>
                  <a:cs typeface="Calibri"/>
                  <a:sym typeface="Calibri"/>
                </a:rPr>
                <a:t>Que exista una alta probabilidad de causarse el daño.</a:t>
              </a:r>
              <a:endParaRPr dirty="0">
                <a:solidFill>
                  <a:srgbClr val="15223C"/>
                </a:solidFill>
              </a:endParaRPr>
            </a:p>
            <a:p>
              <a:pPr marL="114300" lvl="1" indent="-114300" algn="just">
                <a:lnSpc>
                  <a:spcPct val="90000"/>
                </a:lnSpc>
                <a:spcBef>
                  <a:spcPts val="210"/>
                </a:spcBef>
                <a:buClr>
                  <a:schemeClr val="dk1"/>
                </a:buClr>
                <a:buSzPts val="1400"/>
                <a:buFont typeface="Calibri"/>
                <a:buChar char="•"/>
              </a:pPr>
              <a:r>
                <a:rPr lang="es-MX" sz="1400" dirty="0">
                  <a:solidFill>
                    <a:srgbClr val="15223C"/>
                  </a:solidFill>
                  <a:ea typeface="Calibri"/>
                  <a:cs typeface="Calibri"/>
                  <a:sym typeface="Calibri"/>
                </a:rPr>
                <a:t>Señalar que entre más alta es la probabilidad, mejor y más sólida la argumentación.</a:t>
              </a:r>
              <a:endParaRPr dirty="0">
                <a:solidFill>
                  <a:srgbClr val="15223C"/>
                </a:solidFill>
              </a:endParaRPr>
            </a:p>
          </p:txBody>
        </p:sp>
        <p:sp>
          <p:nvSpPr>
            <p:cNvPr id="252" name="Google Shape;252;p17"/>
            <p:cNvSpPr/>
            <p:nvPr/>
          </p:nvSpPr>
          <p:spPr>
            <a:xfrm>
              <a:off x="3721250" y="3753719"/>
              <a:ext cx="1479676" cy="1479676"/>
            </a:xfrm>
            <a:prstGeom prst="ellipse">
              <a:avLst/>
            </a:prstGeom>
            <a:gradFill>
              <a:gsLst>
                <a:gs pos="0">
                  <a:srgbClr val="27869E"/>
                </a:gs>
                <a:gs pos="80000">
                  <a:srgbClr val="34B0D0"/>
                </a:gs>
                <a:gs pos="100000">
                  <a:srgbClr val="30B3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endParaRPr/>
            </a:p>
          </p:txBody>
        </p:sp>
        <p:sp>
          <p:nvSpPr>
            <p:cNvPr id="253" name="Google Shape;253;p17"/>
            <p:cNvSpPr txBox="1"/>
            <p:nvPr/>
          </p:nvSpPr>
          <p:spPr>
            <a:xfrm>
              <a:off x="3748979" y="4004083"/>
              <a:ext cx="1419659" cy="1046288"/>
            </a:xfrm>
            <a:prstGeom prst="rect">
              <a:avLst/>
            </a:prstGeom>
            <a:noFill/>
            <a:ln>
              <a:noFill/>
            </a:ln>
          </p:spPr>
          <p:txBody>
            <a:bodyPr spcFirstLastPara="1" wrap="square" lIns="10775" tIns="10775" rIns="10775" bIns="10775" anchor="ctr" anchorCtr="0">
              <a:noAutofit/>
            </a:bodyPr>
            <a:lstStyle/>
            <a:p>
              <a:pPr algn="ctr">
                <a:lnSpc>
                  <a:spcPct val="90000"/>
                </a:lnSpc>
                <a:buClr>
                  <a:schemeClr val="lt1"/>
                </a:buClr>
                <a:buSzPts val="1700"/>
              </a:pPr>
              <a:r>
                <a:rPr lang="es-MX" sz="1400" b="1" dirty="0">
                  <a:solidFill>
                    <a:schemeClr val="bg1"/>
                  </a:solidFill>
                </a:rPr>
                <a:t>IDENTIFICABLE</a:t>
              </a:r>
              <a:endParaRPr sz="1400" b="1" dirty="0">
                <a:solidFill>
                  <a:schemeClr val="bg1"/>
                </a:solidFill>
              </a:endParaRPr>
            </a:p>
          </p:txBody>
        </p:sp>
        <p:sp>
          <p:nvSpPr>
            <p:cNvPr id="254" name="Google Shape;254;p17"/>
            <p:cNvSpPr/>
            <p:nvPr/>
          </p:nvSpPr>
          <p:spPr>
            <a:xfrm>
              <a:off x="5348894" y="3753719"/>
              <a:ext cx="2219514" cy="1479676"/>
            </a:xfrm>
            <a:prstGeom prst="rect">
              <a:avLst/>
            </a:prstGeom>
            <a:noFill/>
            <a:ln>
              <a:noFill/>
            </a:ln>
          </p:spPr>
          <p:txBody>
            <a:bodyPr spcFirstLastPara="1" wrap="square" lIns="91425" tIns="91425" rIns="91425" bIns="91425" anchor="ctr" anchorCtr="0">
              <a:noAutofit/>
            </a:bodyPr>
            <a:lstStyle/>
            <a:p>
              <a:endParaRPr/>
            </a:p>
          </p:txBody>
        </p:sp>
        <p:sp>
          <p:nvSpPr>
            <p:cNvPr id="255" name="Google Shape;255;p17"/>
            <p:cNvSpPr txBox="1"/>
            <p:nvPr/>
          </p:nvSpPr>
          <p:spPr>
            <a:xfrm>
              <a:off x="5348894" y="3753719"/>
              <a:ext cx="2219514" cy="1479676"/>
            </a:xfrm>
            <a:prstGeom prst="rect">
              <a:avLst/>
            </a:prstGeom>
            <a:noFill/>
            <a:ln>
              <a:noFill/>
            </a:ln>
          </p:spPr>
          <p:txBody>
            <a:bodyPr spcFirstLastPara="1" wrap="square" lIns="0" tIns="0" rIns="0" bIns="0" anchor="ctr" anchorCtr="0">
              <a:noAutofit/>
            </a:bodyPr>
            <a:lstStyle/>
            <a:p>
              <a:pPr marL="114300" lvl="1" indent="-114300" algn="just">
                <a:lnSpc>
                  <a:spcPct val="90000"/>
                </a:lnSpc>
                <a:buClr>
                  <a:schemeClr val="dk1"/>
                </a:buClr>
                <a:buSzPts val="1400"/>
                <a:buFont typeface="Calibri"/>
                <a:buChar char="•"/>
              </a:pPr>
              <a:r>
                <a:rPr lang="es-MX" sz="1400" dirty="0">
                  <a:solidFill>
                    <a:srgbClr val="15223C"/>
                  </a:solidFill>
                  <a:ea typeface="Calibri"/>
                  <a:cs typeface="Calibri"/>
                  <a:sym typeface="Calibri"/>
                </a:rPr>
                <a:t>Que el daño sea causado sobre un asunto en particular.</a:t>
              </a:r>
              <a:endParaRPr dirty="0">
                <a:solidFill>
                  <a:srgbClr val="15223C"/>
                </a:solidFill>
              </a:endParaRPr>
            </a:p>
          </p:txBody>
        </p:sp>
      </p:grpSp>
    </p:spTree>
    <p:extLst>
      <p:ext uri="{BB962C8B-B14F-4D97-AF65-F5344CB8AC3E}">
        <p14:creationId xmlns:p14="http://schemas.microsoft.com/office/powerpoint/2010/main" val="1522944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D2BC0CF-78D8-2CA5-81B1-0B09120F37C3}"/>
              </a:ext>
            </a:extLst>
          </p:cNvPr>
          <p:cNvSpPr>
            <a:spLocks noGrp="1"/>
          </p:cNvSpPr>
          <p:nvPr>
            <p:ph idx="1"/>
          </p:nvPr>
        </p:nvSpPr>
        <p:spPr>
          <a:xfrm>
            <a:off x="1115616" y="1633364"/>
            <a:ext cx="7590234" cy="3672408"/>
          </a:xfrm>
        </p:spPr>
        <p:txBody>
          <a:bodyPr>
            <a:normAutofit/>
          </a:bodyPr>
          <a:lstStyle/>
          <a:p>
            <a:pPr algn="just"/>
            <a:r>
              <a:rPr lang="es-ES" sz="2800" dirty="0">
                <a:solidFill>
                  <a:schemeClr val="tx2">
                    <a:lumMod val="75000"/>
                  </a:schemeClr>
                </a:solidFill>
              </a:rPr>
              <a:t>Para fundar la clasificación de la información </a:t>
            </a:r>
            <a:r>
              <a:rPr lang="es-ES" sz="2800" dirty="0"/>
              <a:t>se debe señalar el </a:t>
            </a:r>
            <a:r>
              <a:rPr lang="es-ES" sz="2800" u="sng" dirty="0"/>
              <a:t>artículo, fracción, inciso, párrafo o numeral </a:t>
            </a:r>
            <a:r>
              <a:rPr lang="es-ES" sz="2800" dirty="0"/>
              <a:t>de la ley o tratado internacional suscrito por el Estado mexicano que expresamente le otorga el carácter de reservada o confidencial. </a:t>
            </a:r>
          </a:p>
        </p:txBody>
      </p:sp>
    </p:spTree>
    <p:extLst>
      <p:ext uri="{BB962C8B-B14F-4D97-AF65-F5344CB8AC3E}">
        <p14:creationId xmlns:p14="http://schemas.microsoft.com/office/powerpoint/2010/main" val="1607785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F304B-6AC6-A43E-23E3-77F34582EED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4D4A3FF-9B1D-0BEE-234D-DB0F205F80CC}"/>
              </a:ext>
            </a:extLst>
          </p:cNvPr>
          <p:cNvSpPr>
            <a:spLocks noGrp="1"/>
          </p:cNvSpPr>
          <p:nvPr>
            <p:ph idx="1"/>
          </p:nvPr>
        </p:nvSpPr>
        <p:spPr>
          <a:xfrm>
            <a:off x="1043608" y="1633364"/>
            <a:ext cx="7272808" cy="3471772"/>
          </a:xfrm>
        </p:spPr>
        <p:txBody>
          <a:bodyPr>
            <a:normAutofit/>
          </a:bodyPr>
          <a:lstStyle/>
          <a:p>
            <a:pPr algn="just"/>
            <a:r>
              <a:rPr lang="es-ES" sz="2800" dirty="0">
                <a:solidFill>
                  <a:schemeClr val="tx2">
                    <a:lumMod val="75000"/>
                  </a:schemeClr>
                </a:solidFill>
              </a:rPr>
              <a:t>Para motivar la clasificación </a:t>
            </a:r>
            <a:r>
              <a:rPr lang="es-ES" sz="2800" dirty="0"/>
              <a:t>se deberán señalar las </a:t>
            </a:r>
            <a:r>
              <a:rPr lang="es-ES" sz="2800" u="sng" dirty="0"/>
              <a:t>razones o circunstancias especiales que lo llevaron a concluir que el caso particular </a:t>
            </a:r>
            <a:r>
              <a:rPr lang="es-ES" sz="2800" dirty="0"/>
              <a:t>se ajusta al supuesto previsto por la norma legal invocada como fundamento.</a:t>
            </a:r>
          </a:p>
          <a:p>
            <a:pPr marL="0" indent="0">
              <a:buNone/>
            </a:pPr>
            <a:r>
              <a:rPr lang="es-ES" dirty="0"/>
              <a:t> </a:t>
            </a:r>
            <a:endParaRPr lang="es-MX" dirty="0"/>
          </a:p>
        </p:txBody>
      </p:sp>
    </p:spTree>
    <p:extLst>
      <p:ext uri="{BB962C8B-B14F-4D97-AF65-F5344CB8AC3E}">
        <p14:creationId xmlns:p14="http://schemas.microsoft.com/office/powerpoint/2010/main" val="3131728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9D0919-AB9F-367B-E73D-13FCCF02D891}"/>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8642AE2-7267-9A7F-5CE6-1D3B5DA3AA82}"/>
              </a:ext>
            </a:extLst>
          </p:cNvPr>
          <p:cNvSpPr>
            <a:spLocks noGrp="1"/>
          </p:cNvSpPr>
          <p:nvPr>
            <p:ph idx="1"/>
          </p:nvPr>
        </p:nvSpPr>
        <p:spPr>
          <a:xfrm>
            <a:off x="1043608" y="1705372"/>
            <a:ext cx="7056784" cy="3024336"/>
          </a:xfrm>
        </p:spPr>
        <p:txBody>
          <a:bodyPr>
            <a:normAutofit/>
          </a:bodyPr>
          <a:lstStyle/>
          <a:p>
            <a:pPr algn="just"/>
            <a:r>
              <a:rPr lang="es-ES" sz="2800" dirty="0"/>
              <a:t>En caso de referirse a </a:t>
            </a:r>
            <a:r>
              <a:rPr lang="es-ES" sz="2800" b="1" dirty="0">
                <a:solidFill>
                  <a:schemeClr val="tx2">
                    <a:lumMod val="75000"/>
                  </a:schemeClr>
                </a:solidFill>
              </a:rPr>
              <a:t>información reservada</a:t>
            </a:r>
            <a:r>
              <a:rPr lang="es-ES" sz="2800" dirty="0"/>
              <a:t>, la motivación de la clasificación también deberá comprender las circunstancias que justifican el establecimiento de </a:t>
            </a:r>
            <a:r>
              <a:rPr lang="es-ES" sz="2800" u="sng" dirty="0"/>
              <a:t>determinado plazo de reserva</a:t>
            </a:r>
            <a:endParaRPr lang="es-MX" sz="2800" u="sng" dirty="0"/>
          </a:p>
        </p:txBody>
      </p:sp>
    </p:spTree>
    <p:extLst>
      <p:ext uri="{BB962C8B-B14F-4D97-AF65-F5344CB8AC3E}">
        <p14:creationId xmlns:p14="http://schemas.microsoft.com/office/powerpoint/2010/main" val="3296898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6699F8-3002-FDE2-8A82-7C3F8B142B00}"/>
              </a:ext>
            </a:extLst>
          </p:cNvPr>
          <p:cNvSpPr txBox="1"/>
          <p:nvPr/>
        </p:nvSpPr>
        <p:spPr>
          <a:xfrm>
            <a:off x="755576" y="2065412"/>
            <a:ext cx="7560840" cy="1569660"/>
          </a:xfrm>
          <a:prstGeom prst="rect">
            <a:avLst/>
          </a:prstGeom>
          <a:noFill/>
        </p:spPr>
        <p:txBody>
          <a:bodyPr wrap="square" rtlCol="0">
            <a:spAutoFit/>
          </a:bodyPr>
          <a:lstStyle/>
          <a:p>
            <a:pPr algn="ctr"/>
            <a:r>
              <a:rPr lang="es-MX" sz="3200" b="1" dirty="0">
                <a:solidFill>
                  <a:schemeClr val="tx2">
                    <a:lumMod val="75000"/>
                  </a:schemeClr>
                </a:solidFill>
                <a:effectLst>
                  <a:outerShdw blurRad="38100" dist="38100" dir="2700000" algn="tl">
                    <a:srgbClr val="000000">
                      <a:alpha val="43137"/>
                    </a:srgbClr>
                  </a:outerShdw>
                </a:effectLst>
              </a:rPr>
              <a:t>PERÍODO DE RESERVA Y AMPLIACIÓN DEL PERÍODO DE RESERVA</a:t>
            </a:r>
            <a:endParaRPr lang="es-ES" sz="3200" b="1" dirty="0">
              <a:ln w="12700" cmpd="sng">
                <a:solidFill>
                  <a:schemeClr val="accent4"/>
                </a:solidFill>
                <a:prstDash val="solid"/>
              </a:ln>
              <a:solidFill>
                <a:schemeClr val="tx2">
                  <a:lumMod val="75000"/>
                </a:schemeClr>
              </a:solidFill>
            </a:endParaRPr>
          </a:p>
        </p:txBody>
      </p:sp>
    </p:spTree>
    <p:extLst>
      <p:ext uri="{BB962C8B-B14F-4D97-AF65-F5344CB8AC3E}">
        <p14:creationId xmlns:p14="http://schemas.microsoft.com/office/powerpoint/2010/main" val="1588866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1106914"/>
            <a:ext cx="4536504" cy="3816424"/>
          </a:xfrm>
        </p:spPr>
        <p:txBody>
          <a:bodyPr>
            <a:noAutofit/>
          </a:bodyPr>
          <a:lstStyle/>
          <a:p>
            <a:pPr algn="just"/>
            <a:r>
              <a:rPr lang="es-ES" sz="2400" dirty="0"/>
              <a:t>El período máximo por el que podría reservarse la información será de </a:t>
            </a:r>
            <a:r>
              <a:rPr lang="es-ES" sz="2400" b="1" u="sng" dirty="0">
                <a:solidFill>
                  <a:schemeClr val="tx2">
                    <a:lumMod val="75000"/>
                  </a:schemeClr>
                </a:solidFill>
              </a:rPr>
              <a:t>cinco años</a:t>
            </a:r>
            <a:r>
              <a:rPr lang="es-ES" sz="2400" u="sng" dirty="0">
                <a:solidFill>
                  <a:schemeClr val="tx2">
                    <a:lumMod val="75000"/>
                  </a:schemeClr>
                </a:solidFill>
              </a:rPr>
              <a:t>. </a:t>
            </a:r>
          </a:p>
          <a:p>
            <a:pPr algn="just"/>
            <a:r>
              <a:rPr lang="es-ES" sz="2400" dirty="0"/>
              <a:t>El período de reserva correrá a partir de la fecha en que el Comité de Transparencia confirme la clasificación del expediente o documento</a:t>
            </a:r>
            <a:r>
              <a:rPr lang="es-ES" sz="2400" dirty="0">
                <a:solidFill>
                  <a:srgbClr val="15223C"/>
                </a:solidFill>
              </a:rPr>
              <a:t>.</a:t>
            </a:r>
            <a:endParaRPr lang="es-MX" sz="2400" dirty="0">
              <a:solidFill>
                <a:srgbClr val="15223C"/>
              </a:solidFill>
            </a:endParaRPr>
          </a:p>
        </p:txBody>
      </p:sp>
      <p:pic>
        <p:nvPicPr>
          <p:cNvPr id="4" name="Imagen 3"/>
          <p:cNvPicPr>
            <a:picLocks noChangeAspect="1"/>
          </p:cNvPicPr>
          <p:nvPr/>
        </p:nvPicPr>
        <p:blipFill>
          <a:blip r:embed="rId3"/>
          <a:stretch>
            <a:fillRect/>
          </a:stretch>
        </p:blipFill>
        <p:spPr>
          <a:xfrm>
            <a:off x="5364088" y="1273324"/>
            <a:ext cx="3528392" cy="3339588"/>
          </a:xfrm>
          <a:prstGeom prst="rect">
            <a:avLst/>
          </a:prstGeom>
        </p:spPr>
      </p:pic>
    </p:spTree>
    <p:extLst>
      <p:ext uri="{BB962C8B-B14F-4D97-AF65-F5344CB8AC3E}">
        <p14:creationId xmlns:p14="http://schemas.microsoft.com/office/powerpoint/2010/main" val="15132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31032" y="481236"/>
            <a:ext cx="8712968" cy="952500"/>
          </a:xfrm>
        </p:spPr>
        <p:txBody>
          <a:bodyPr>
            <a:noAutofit/>
          </a:bodyPr>
          <a:lstStyle/>
          <a:p>
            <a:r>
              <a:rPr lang="es-ES" sz="2800" dirty="0">
                <a:solidFill>
                  <a:schemeClr val="tx2">
                    <a:lumMod val="75000"/>
                  </a:schemeClr>
                </a:solidFill>
                <a:effectLst>
                  <a:outerShdw blurRad="38100" dist="38100" dir="2700000" algn="tl">
                    <a:srgbClr val="000000">
                      <a:alpha val="43137"/>
                    </a:srgbClr>
                  </a:outerShdw>
                </a:effectLst>
              </a:rPr>
              <a:t>AMPLIACIÓN DEL PERÍODO DE RESERVA</a:t>
            </a:r>
            <a:endParaRPr lang="es-MX" sz="2800" dirty="0">
              <a:solidFill>
                <a:schemeClr val="tx2">
                  <a:lumMod val="75000"/>
                </a:schemeClr>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433871" y="1518394"/>
            <a:ext cx="5267774" cy="3592773"/>
          </a:xfrm>
        </p:spPr>
        <p:txBody>
          <a:bodyPr>
            <a:normAutofit fontScale="77500" lnSpcReduction="20000"/>
          </a:bodyPr>
          <a:lstStyle/>
          <a:p>
            <a:pPr algn="just"/>
            <a:r>
              <a:rPr lang="es-ES" dirty="0"/>
              <a:t>Excepcionalmente, los sujetos obligados, con la aprobación de su Comité de Transparencia, </a:t>
            </a:r>
            <a:r>
              <a:rPr lang="es-ES" b="1" dirty="0">
                <a:solidFill>
                  <a:schemeClr val="tx2">
                    <a:lumMod val="75000"/>
                  </a:schemeClr>
                </a:solidFill>
              </a:rPr>
              <a:t>podrán ampliar el plazo de reserva hasta por un periodo de cinco años adicionales</a:t>
            </a:r>
            <a:r>
              <a:rPr lang="es-ES" dirty="0"/>
              <a:t>, siempre y cuando se justifique que subsisten las causas que dieron origen a su clasificación.</a:t>
            </a:r>
            <a:endParaRPr lang="es-MX" dirty="0"/>
          </a:p>
        </p:txBody>
      </p:sp>
      <p:pic>
        <p:nvPicPr>
          <p:cNvPr id="4" name="Imagen 3"/>
          <p:cNvPicPr>
            <a:picLocks noChangeAspect="1"/>
          </p:cNvPicPr>
          <p:nvPr/>
        </p:nvPicPr>
        <p:blipFill>
          <a:blip r:embed="rId3"/>
          <a:stretch>
            <a:fillRect/>
          </a:stretch>
        </p:blipFill>
        <p:spPr>
          <a:xfrm>
            <a:off x="6012160" y="1518394"/>
            <a:ext cx="2751144" cy="3307155"/>
          </a:xfrm>
          <a:prstGeom prst="rect">
            <a:avLst/>
          </a:prstGeom>
        </p:spPr>
      </p:pic>
    </p:spTree>
    <p:extLst>
      <p:ext uri="{BB962C8B-B14F-4D97-AF65-F5344CB8AC3E}">
        <p14:creationId xmlns:p14="http://schemas.microsoft.com/office/powerpoint/2010/main" val="2130303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4D770-FA0F-FC41-4DEF-4A76F6C20521}"/>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29EEAEC8-F56E-04A3-1471-77543D73F311}"/>
              </a:ext>
            </a:extLst>
          </p:cNvPr>
          <p:cNvSpPr>
            <a:spLocks noGrp="1"/>
          </p:cNvSpPr>
          <p:nvPr>
            <p:ph idx="1"/>
          </p:nvPr>
        </p:nvSpPr>
        <p:spPr/>
        <p:txBody>
          <a:bodyPr/>
          <a:lstStyle/>
          <a:p>
            <a:r>
              <a:rPr lang="es-ES" dirty="0"/>
              <a:t>Para ampliar el período de reserva de la información, el titular del área del sujeto obligado deberá hacer la solicitud de ampliación del periodo de reserva al Comité de Transparencia con </a:t>
            </a:r>
            <a:r>
              <a:rPr lang="es-ES" u="sng" dirty="0"/>
              <a:t>tres meses de anticipación al vencimiento del mismo</a:t>
            </a:r>
            <a:endParaRPr lang="es-MX" u="sng" dirty="0"/>
          </a:p>
        </p:txBody>
      </p:sp>
    </p:spTree>
    <p:extLst>
      <p:ext uri="{BB962C8B-B14F-4D97-AF65-F5344CB8AC3E}">
        <p14:creationId xmlns:p14="http://schemas.microsoft.com/office/powerpoint/2010/main" val="363944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629331"/>
            <a:ext cx="8229600" cy="952500"/>
          </a:xfrm>
        </p:spPr>
        <p:txBody>
          <a:bodyPr>
            <a:normAutofit fontScale="90000"/>
          </a:bodyPr>
          <a:lstStyle/>
          <a:p>
            <a:r>
              <a:rPr lang="es-MX" sz="3100" dirty="0">
                <a:solidFill>
                  <a:schemeClr val="tx2">
                    <a:lumMod val="75000"/>
                  </a:schemeClr>
                </a:solidFill>
                <a:effectLst>
                  <a:outerShdw blurRad="38100" dist="38100" dir="2700000" algn="tl">
                    <a:srgbClr val="000000">
                      <a:alpha val="43137"/>
                    </a:srgbClr>
                  </a:outerShdw>
                </a:effectLst>
              </a:rPr>
              <a:t>EXCEPCIONES DE RESERVA:</a:t>
            </a:r>
            <a:br>
              <a:rPr lang="es-MX" sz="3100" dirty="0">
                <a:solidFill>
                  <a:schemeClr val="tx2">
                    <a:lumMod val="75000"/>
                  </a:schemeClr>
                </a:solidFill>
                <a:effectLst>
                  <a:outerShdw blurRad="38100" dist="38100" dir="2700000" algn="tl">
                    <a:srgbClr val="000000">
                      <a:alpha val="43137"/>
                    </a:srgbClr>
                  </a:outerShdw>
                </a:effectLst>
              </a:rPr>
            </a:br>
            <a:r>
              <a:rPr lang="es-MX" sz="2600" dirty="0">
                <a:solidFill>
                  <a:schemeClr val="tx2">
                    <a:lumMod val="75000"/>
                  </a:schemeClr>
                </a:solidFill>
                <a:effectLst>
                  <a:outerShdw blurRad="38100" dist="38100" dir="2700000" algn="tl">
                    <a:srgbClr val="000000">
                      <a:alpha val="43137"/>
                    </a:srgbClr>
                  </a:outerShdw>
                </a:effectLst>
              </a:rPr>
              <a:t>( Art 140)</a:t>
            </a:r>
            <a:br>
              <a:rPr lang="es-MX" dirty="0">
                <a:solidFill>
                  <a:schemeClr val="tx2">
                    <a:lumMod val="75000"/>
                  </a:schemeClr>
                </a:solidFill>
              </a:rPr>
            </a:br>
            <a:endParaRPr lang="es-MX" dirty="0">
              <a:solidFill>
                <a:schemeClr val="tx2">
                  <a:lumMod val="75000"/>
                </a:schemeClr>
              </a:solidFill>
            </a:endParaRPr>
          </a:p>
        </p:txBody>
      </p:sp>
      <p:pic>
        <p:nvPicPr>
          <p:cNvPr id="4" name="Marcador de contenido 3"/>
          <p:cNvPicPr>
            <a:picLocks noChangeAspect="1"/>
          </p:cNvPicPr>
          <p:nvPr/>
        </p:nvPicPr>
        <p:blipFill>
          <a:blip r:embed="rId3"/>
          <a:stretch>
            <a:fillRect/>
          </a:stretch>
        </p:blipFill>
        <p:spPr>
          <a:xfrm>
            <a:off x="1043608" y="1563069"/>
            <a:ext cx="2809875" cy="1663598"/>
          </a:xfrm>
          <a:prstGeom prst="rect">
            <a:avLst/>
          </a:prstGeom>
        </p:spPr>
      </p:pic>
      <p:pic>
        <p:nvPicPr>
          <p:cNvPr id="5" name="Imagen 4"/>
          <p:cNvPicPr>
            <a:picLocks noChangeAspect="1"/>
          </p:cNvPicPr>
          <p:nvPr/>
        </p:nvPicPr>
        <p:blipFill>
          <a:blip r:embed="rId4"/>
          <a:stretch>
            <a:fillRect/>
          </a:stretch>
        </p:blipFill>
        <p:spPr>
          <a:xfrm>
            <a:off x="5220072" y="1561287"/>
            <a:ext cx="2809875" cy="1685925"/>
          </a:xfrm>
          <a:prstGeom prst="rect">
            <a:avLst/>
          </a:prstGeom>
        </p:spPr>
      </p:pic>
      <p:sp>
        <p:nvSpPr>
          <p:cNvPr id="6" name="Rectángulo 5"/>
          <p:cNvSpPr/>
          <p:nvPr/>
        </p:nvSpPr>
        <p:spPr>
          <a:xfrm>
            <a:off x="1043607" y="3379704"/>
            <a:ext cx="2809875" cy="1559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Violaciones graves  de derechos humanos o delitos de lesa humanidad</a:t>
            </a:r>
          </a:p>
        </p:txBody>
      </p:sp>
      <p:sp>
        <p:nvSpPr>
          <p:cNvPr id="8" name="Rectángulo 7"/>
          <p:cNvSpPr/>
          <p:nvPr/>
        </p:nvSpPr>
        <p:spPr>
          <a:xfrm>
            <a:off x="5223521" y="3379704"/>
            <a:ext cx="2809875" cy="1559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Actos de Corrupción</a:t>
            </a:r>
          </a:p>
        </p:txBody>
      </p:sp>
    </p:spTree>
    <p:extLst>
      <p:ext uri="{BB962C8B-B14F-4D97-AF65-F5344CB8AC3E}">
        <p14:creationId xmlns:p14="http://schemas.microsoft.com/office/powerpoint/2010/main" val="318071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11560" y="797660"/>
            <a:ext cx="8229600" cy="952500"/>
          </a:xfrm>
        </p:spPr>
        <p:txBody>
          <a:bodyPr>
            <a:normAutofit/>
          </a:bodyPr>
          <a:lstStyle/>
          <a:p>
            <a:r>
              <a:rPr lang="es-MX" sz="3200" dirty="0">
                <a:solidFill>
                  <a:schemeClr val="tx2">
                    <a:lumMod val="75000"/>
                  </a:schemeClr>
                </a:solidFill>
                <a:effectLst>
                  <a:outerShdw blurRad="38100" dist="38100" dir="2700000" algn="tl">
                    <a:srgbClr val="000000">
                      <a:alpha val="43137"/>
                    </a:srgbClr>
                  </a:outerShdw>
                </a:effectLst>
              </a:rPr>
              <a:t>INFORMACIÓN CONFIDENCIAL</a:t>
            </a:r>
          </a:p>
        </p:txBody>
      </p:sp>
      <p:sp>
        <p:nvSpPr>
          <p:cNvPr id="3" name="Marcador de contenido 2"/>
          <p:cNvSpPr>
            <a:spLocks noGrp="1"/>
          </p:cNvSpPr>
          <p:nvPr>
            <p:ph idx="1"/>
          </p:nvPr>
        </p:nvSpPr>
        <p:spPr>
          <a:xfrm>
            <a:off x="827584" y="1943364"/>
            <a:ext cx="7797552" cy="3771636"/>
          </a:xfrm>
        </p:spPr>
        <p:txBody>
          <a:bodyPr/>
          <a:lstStyle/>
          <a:p>
            <a:pPr marL="0" indent="0" algn="just">
              <a:buNone/>
            </a:pPr>
            <a:r>
              <a:rPr lang="es-ES" sz="2800" dirty="0"/>
              <a:t>Es aquella información que contiene datos personales concernientes a una persona identificada o identificable, por lo que este tipo de información es siempre, en principio, confidencial.</a:t>
            </a:r>
          </a:p>
          <a:p>
            <a:endParaRPr lang="es-MX" dirty="0"/>
          </a:p>
        </p:txBody>
      </p:sp>
      <p:sp>
        <p:nvSpPr>
          <p:cNvPr id="4" name="Explosión 2 3"/>
          <p:cNvSpPr/>
          <p:nvPr/>
        </p:nvSpPr>
        <p:spPr>
          <a:xfrm>
            <a:off x="5528792" y="3743193"/>
            <a:ext cx="3312368" cy="1656184"/>
          </a:xfrm>
          <a:prstGeom prst="irregularSeal2">
            <a:avLst/>
          </a:prstGeom>
          <a:solidFill>
            <a:srgbClr val="D1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15223C"/>
                </a:solidFill>
              </a:rPr>
              <a:t>Nota: No está sujeta  a plazo</a:t>
            </a:r>
          </a:p>
        </p:txBody>
      </p:sp>
    </p:spTree>
    <p:extLst>
      <p:ext uri="{BB962C8B-B14F-4D97-AF65-F5344CB8AC3E}">
        <p14:creationId xmlns:p14="http://schemas.microsoft.com/office/powerpoint/2010/main" val="335826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1705372"/>
            <a:ext cx="8229600" cy="3771636"/>
          </a:xfrm>
        </p:spPr>
        <p:txBody>
          <a:bodyPr>
            <a:normAutofit/>
          </a:bodyPr>
          <a:lstStyle/>
          <a:p>
            <a:pPr marL="0" indent="0" algn="ctr">
              <a:buNone/>
            </a:pPr>
            <a:r>
              <a:rPr lang="es-MX" sz="2800" dirty="0">
                <a:solidFill>
                  <a:schemeClr val="tx2">
                    <a:lumMod val="75000"/>
                  </a:schemeClr>
                </a:solidFill>
                <a:effectLst>
                  <a:outerShdw blurRad="38100" dist="38100" dir="2700000" algn="tl">
                    <a:srgbClr val="000000">
                      <a:alpha val="43137"/>
                    </a:srgbClr>
                  </a:outerShdw>
                </a:effectLst>
              </a:rPr>
              <a:t>ÍNDICE DE EXPEDIENTES CLASIFICADOS COMO RESERVADOS </a:t>
            </a:r>
          </a:p>
          <a:p>
            <a:pPr marL="0" indent="0" algn="ctr">
              <a:buNone/>
            </a:pPr>
            <a:r>
              <a:rPr lang="es-MX" sz="2800" dirty="0">
                <a:solidFill>
                  <a:schemeClr val="tx2">
                    <a:lumMod val="75000"/>
                  </a:schemeClr>
                </a:solidFill>
                <a:effectLst>
                  <a:outerShdw blurRad="38100" dist="38100" dir="2700000" algn="tl">
                    <a:srgbClr val="000000">
                      <a:alpha val="43137"/>
                    </a:srgbClr>
                  </a:outerShdw>
                </a:effectLst>
              </a:rPr>
              <a:t>(Art 127)</a:t>
            </a:r>
          </a:p>
        </p:txBody>
      </p:sp>
    </p:spTree>
    <p:extLst>
      <p:ext uri="{BB962C8B-B14F-4D97-AF65-F5344CB8AC3E}">
        <p14:creationId xmlns:p14="http://schemas.microsoft.com/office/powerpoint/2010/main" val="3853716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36"/>
        <p:cNvGrpSpPr/>
        <p:nvPr/>
      </p:nvGrpSpPr>
      <p:grpSpPr>
        <a:xfrm>
          <a:off x="0" y="0"/>
          <a:ext cx="0" cy="0"/>
          <a:chOff x="0" y="0"/>
          <a:chExt cx="0" cy="0"/>
        </a:xfrm>
      </p:grpSpPr>
      <p:grpSp>
        <p:nvGrpSpPr>
          <p:cNvPr id="338" name="Google Shape;338;p28"/>
          <p:cNvGrpSpPr/>
          <p:nvPr/>
        </p:nvGrpSpPr>
        <p:grpSpPr>
          <a:xfrm>
            <a:off x="505176" y="481236"/>
            <a:ext cx="8133648" cy="4337750"/>
            <a:chOff x="-82037" y="-537722"/>
            <a:chExt cx="8133648" cy="4337750"/>
          </a:xfrm>
        </p:grpSpPr>
        <p:sp>
          <p:nvSpPr>
            <p:cNvPr id="339" name="Google Shape;339;p28"/>
            <p:cNvSpPr/>
            <p:nvPr/>
          </p:nvSpPr>
          <p:spPr>
            <a:xfrm>
              <a:off x="2836404" y="-537722"/>
              <a:ext cx="1720741" cy="1720741"/>
            </a:xfrm>
            <a:prstGeom prst="ellipse">
              <a:avLst/>
            </a:prstGeom>
            <a:solidFill>
              <a:schemeClr val="accent4">
                <a:lumMod val="75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0" name="Google Shape;340;p28"/>
            <p:cNvSpPr txBox="1"/>
            <p:nvPr/>
          </p:nvSpPr>
          <p:spPr>
            <a:xfrm>
              <a:off x="3079698" y="-207093"/>
              <a:ext cx="1216747" cy="1216747"/>
            </a:xfrm>
            <a:prstGeom prst="rect">
              <a:avLst/>
            </a:prstGeom>
            <a:noFill/>
            <a:ln>
              <a:noFill/>
            </a:ln>
          </p:spPr>
          <p:txBody>
            <a:bodyPr spcFirstLastPara="1" wrap="square" lIns="17775" tIns="17775" rIns="17775" bIns="17775" anchor="ctr" anchorCtr="0">
              <a:noAutofit/>
            </a:bodyPr>
            <a:lstStyle/>
            <a:p>
              <a:pPr algn="ctr">
                <a:lnSpc>
                  <a:spcPct val="90000"/>
                </a:lnSpc>
                <a:buClr>
                  <a:schemeClr val="lt1"/>
                </a:buClr>
                <a:buSzPts val="2800"/>
              </a:pPr>
              <a:r>
                <a:rPr lang="es-MX" sz="2800" dirty="0">
                  <a:solidFill>
                    <a:schemeClr val="lt1"/>
                  </a:solidFill>
                  <a:latin typeface="Calibri"/>
                  <a:ea typeface="Calibri"/>
                  <a:cs typeface="Calibri"/>
                  <a:sym typeface="Calibri"/>
                </a:rPr>
                <a:t>Cada área del SO</a:t>
              </a:r>
              <a:endParaRPr dirty="0"/>
            </a:p>
          </p:txBody>
        </p:sp>
        <p:sp>
          <p:nvSpPr>
            <p:cNvPr id="341" name="Google Shape;341;p28"/>
            <p:cNvSpPr/>
            <p:nvPr/>
          </p:nvSpPr>
          <p:spPr>
            <a:xfrm rot="7770411">
              <a:off x="1913130" y="937813"/>
              <a:ext cx="811327" cy="490411"/>
            </a:xfrm>
            <a:prstGeom prst="leftArrow">
              <a:avLst>
                <a:gd name="adj1" fmla="val 60000"/>
                <a:gd name="adj2" fmla="val 50000"/>
              </a:avLst>
            </a:pr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342" name="Google Shape;342;p28"/>
            <p:cNvSpPr/>
            <p:nvPr/>
          </p:nvSpPr>
          <p:spPr>
            <a:xfrm>
              <a:off x="-82037" y="1733367"/>
              <a:ext cx="2819478" cy="2066661"/>
            </a:xfrm>
            <a:prstGeom prst="roundRect">
              <a:avLst>
                <a:gd name="adj" fmla="val 10000"/>
              </a:avLst>
            </a:prstGeom>
            <a:solidFill>
              <a:schemeClr val="accent1">
                <a:lumMod val="60000"/>
                <a:lumOff val="40000"/>
              </a:schemeClr>
            </a:solidFill>
            <a:ln w="25400" cap="flat" cmpd="sng">
              <a:noFill/>
              <a:prstDash val="solid"/>
              <a:round/>
              <a:headEnd type="none" w="sm" len="sm"/>
              <a:tailEnd type="none" w="sm" len="sm"/>
            </a:ln>
          </p:spPr>
          <p:txBody>
            <a:bodyPr spcFirstLastPara="1" wrap="square" lIns="91425" tIns="91425" rIns="91425" bIns="91425" anchor="ctr" anchorCtr="0">
              <a:noAutofit/>
            </a:bodyPr>
            <a:lstStyle/>
            <a:p>
              <a:r>
                <a:rPr lang="es-MX" dirty="0">
                  <a:solidFill>
                    <a:schemeClr val="lt1"/>
                  </a:solidFill>
                  <a:latin typeface="Calibri"/>
                  <a:ea typeface="Calibri"/>
                  <a:cs typeface="Calibri"/>
                  <a:sym typeface="Calibri"/>
                </a:rPr>
                <a:t>Elaborara un Índice de los Expedientes clasificados como reservados, por Área de la información y tema</a:t>
              </a:r>
              <a:endParaRPr lang="es-MX" dirty="0"/>
            </a:p>
            <a:p>
              <a:endParaRPr dirty="0"/>
            </a:p>
          </p:txBody>
        </p:sp>
        <p:sp>
          <p:nvSpPr>
            <p:cNvPr id="344" name="Google Shape;344;p28"/>
            <p:cNvSpPr/>
            <p:nvPr/>
          </p:nvSpPr>
          <p:spPr>
            <a:xfrm rot="2882231">
              <a:off x="4823330" y="963884"/>
              <a:ext cx="969155" cy="490411"/>
            </a:xfrm>
            <a:prstGeom prst="leftArrow">
              <a:avLst>
                <a:gd name="adj1" fmla="val 60000"/>
                <a:gd name="adj2" fmla="val 50000"/>
              </a:avLst>
            </a:prstGeom>
            <a:solidFill>
              <a:schemeClr val="accent2">
                <a:lumMod val="40000"/>
                <a:lumOff val="60000"/>
              </a:schemeClr>
            </a:solidFill>
            <a:ln>
              <a:noFill/>
            </a:ln>
          </p:spPr>
          <p:txBody>
            <a:bodyPr spcFirstLastPara="1" wrap="square" lIns="91425" tIns="91425" rIns="91425" bIns="91425" anchor="ctr" anchorCtr="0">
              <a:noAutofit/>
            </a:bodyPr>
            <a:lstStyle/>
            <a:p>
              <a:endParaRPr/>
            </a:p>
          </p:txBody>
        </p:sp>
        <p:sp>
          <p:nvSpPr>
            <p:cNvPr id="345" name="Google Shape;345;p28"/>
            <p:cNvSpPr/>
            <p:nvPr/>
          </p:nvSpPr>
          <p:spPr>
            <a:xfrm>
              <a:off x="4913134" y="1829822"/>
              <a:ext cx="3138477" cy="1970206"/>
            </a:xfrm>
            <a:prstGeom prst="roundRect">
              <a:avLst>
                <a:gd name="adj" fmla="val 10000"/>
              </a:avLst>
            </a:prstGeom>
            <a:solidFill>
              <a:schemeClr val="accent2">
                <a:lumMod val="40000"/>
                <a:lumOff val="60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3" name="CuadroTexto 2">
            <a:extLst>
              <a:ext uri="{FF2B5EF4-FFF2-40B4-BE49-F238E27FC236}">
                <a16:creationId xmlns:a16="http://schemas.microsoft.com/office/drawing/2014/main" id="{A6BA2994-21B2-A154-4053-BFD6BB8AEF2E}"/>
              </a:ext>
            </a:extLst>
          </p:cNvPr>
          <p:cNvSpPr txBox="1"/>
          <p:nvPr/>
        </p:nvSpPr>
        <p:spPr>
          <a:xfrm>
            <a:off x="5762415" y="3092461"/>
            <a:ext cx="2733000" cy="1338828"/>
          </a:xfrm>
          <a:prstGeom prst="rect">
            <a:avLst/>
          </a:prstGeom>
          <a:noFill/>
        </p:spPr>
        <p:txBody>
          <a:bodyPr wrap="square">
            <a:spAutoFit/>
          </a:bodyPr>
          <a:lstStyle/>
          <a:p>
            <a:pPr algn="ctr">
              <a:lnSpc>
                <a:spcPct val="90000"/>
              </a:lnSpc>
              <a:buClr>
                <a:schemeClr val="lt1"/>
              </a:buClr>
              <a:buSzPts val="1600"/>
            </a:pPr>
            <a:r>
              <a:rPr lang="es-ES" dirty="0">
                <a:solidFill>
                  <a:schemeClr val="lt1"/>
                </a:solidFill>
                <a:latin typeface="Calibri"/>
                <a:cs typeface="Calibri"/>
                <a:sym typeface="Calibri"/>
              </a:rPr>
              <a:t>El Índice deberá elaborarse mensualmente y publicarse en Formatos Abiertos al día siguiente de su elaboración</a:t>
            </a:r>
            <a:endParaRPr lang="es-ES" dirty="0"/>
          </a:p>
        </p:txBody>
      </p:sp>
    </p:spTree>
    <p:extLst>
      <p:ext uri="{BB962C8B-B14F-4D97-AF65-F5344CB8AC3E}">
        <p14:creationId xmlns:p14="http://schemas.microsoft.com/office/powerpoint/2010/main" val="1032184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53"/>
        <p:cNvGrpSpPr/>
        <p:nvPr/>
      </p:nvGrpSpPr>
      <p:grpSpPr>
        <a:xfrm>
          <a:off x="0" y="0"/>
          <a:ext cx="0" cy="0"/>
          <a:chOff x="0" y="0"/>
          <a:chExt cx="0" cy="0"/>
        </a:xfrm>
      </p:grpSpPr>
      <p:sp>
        <p:nvSpPr>
          <p:cNvPr id="354" name="Google Shape;354;p29"/>
          <p:cNvSpPr txBox="1">
            <a:spLocks noGrp="1"/>
          </p:cNvSpPr>
          <p:nvPr>
            <p:ph type="title"/>
          </p:nvPr>
        </p:nvSpPr>
        <p:spPr>
          <a:xfrm>
            <a:off x="1547664" y="553244"/>
            <a:ext cx="6563072" cy="952500"/>
          </a:xfrm>
          <a:prstGeom prst="rect">
            <a:avLst/>
          </a:prstGeom>
          <a:noFill/>
          <a:ln>
            <a:noFill/>
          </a:ln>
        </p:spPr>
        <p:txBody>
          <a:bodyPr spcFirstLastPara="1" vert="horz" wrap="square" lIns="91425" tIns="45700" rIns="91425" bIns="45700" rtlCol="0" anchor="ctr" anchorCtr="0">
            <a:normAutofit fontScale="90000"/>
          </a:bodyPr>
          <a:lstStyle/>
          <a:p>
            <a:pPr>
              <a:spcBef>
                <a:spcPts val="0"/>
              </a:spcBef>
              <a:buClr>
                <a:schemeClr val="dk1"/>
              </a:buClr>
              <a:buSzPts val="4400"/>
            </a:pPr>
            <a:r>
              <a:rPr lang="es-ES" sz="2800" b="1" dirty="0">
                <a:solidFill>
                  <a:schemeClr val="tx2">
                    <a:lumMod val="75000"/>
                  </a:schemeClr>
                </a:solidFill>
              </a:rPr>
              <a:t>EL ÍNDICE DEBE DE INDICAR:</a:t>
            </a:r>
            <a:br>
              <a:rPr lang="es-ES" sz="2400" b="1" dirty="0">
                <a:solidFill>
                  <a:schemeClr val="tx2">
                    <a:lumMod val="75000"/>
                  </a:schemeClr>
                </a:solidFill>
              </a:rPr>
            </a:br>
            <a:r>
              <a:rPr lang="es-ES" sz="2200" b="1" dirty="0">
                <a:solidFill>
                  <a:schemeClr val="tx2">
                    <a:lumMod val="75000"/>
                  </a:schemeClr>
                </a:solidFill>
              </a:rPr>
              <a:t>(numeral decimo cuarto de los lineamientos)</a:t>
            </a:r>
            <a:br>
              <a:rPr lang="es-ES" sz="2400" b="1" dirty="0">
                <a:solidFill>
                  <a:schemeClr val="tx2">
                    <a:lumMod val="75000"/>
                  </a:schemeClr>
                </a:solidFill>
              </a:rPr>
            </a:br>
            <a:endParaRPr lang="es-ES" sz="2400" b="1" dirty="0">
              <a:solidFill>
                <a:schemeClr val="tx2">
                  <a:lumMod val="75000"/>
                </a:schemeClr>
              </a:solidFill>
            </a:endParaRPr>
          </a:p>
        </p:txBody>
      </p:sp>
      <p:sp>
        <p:nvSpPr>
          <p:cNvPr id="355" name="Google Shape;355;p29"/>
          <p:cNvSpPr txBox="1">
            <a:spLocks noGrp="1"/>
          </p:cNvSpPr>
          <p:nvPr>
            <p:ph type="body" idx="1"/>
          </p:nvPr>
        </p:nvSpPr>
        <p:spPr>
          <a:xfrm>
            <a:off x="539552" y="1273324"/>
            <a:ext cx="7854714" cy="3612232"/>
          </a:xfrm>
          <a:prstGeom prst="rect">
            <a:avLst/>
          </a:prstGeom>
          <a:noFill/>
          <a:ln>
            <a:noFill/>
          </a:ln>
        </p:spPr>
        <p:txBody>
          <a:bodyPr spcFirstLastPara="1" vert="horz" wrap="square" lIns="91425" tIns="45700" rIns="91425" bIns="45700" rtlCol="0" anchor="t" anchorCtr="0">
            <a:noAutofit/>
          </a:bodyPr>
          <a:lstStyle/>
          <a:p>
            <a:pPr marL="0" indent="0" algn="just">
              <a:spcBef>
                <a:spcPts val="0"/>
              </a:spcBef>
              <a:buClr>
                <a:schemeClr val="dk1"/>
              </a:buClr>
              <a:buSzPct val="100000"/>
              <a:buNone/>
            </a:pPr>
            <a:r>
              <a:rPr lang="es-ES" sz="2500" dirty="0"/>
              <a:t>I. El área que generó, obtuvo, adquirió, transformó y/o conserve la información;</a:t>
            </a:r>
          </a:p>
          <a:p>
            <a:pPr marL="0" indent="0" algn="just">
              <a:spcBef>
                <a:spcPts val="0"/>
              </a:spcBef>
              <a:buClr>
                <a:schemeClr val="dk1"/>
              </a:buClr>
              <a:buSzPct val="100000"/>
              <a:buNone/>
            </a:pPr>
            <a:r>
              <a:rPr lang="es-ES" sz="2500" dirty="0"/>
              <a:t>II. El nombre del documento; </a:t>
            </a:r>
          </a:p>
          <a:p>
            <a:pPr marL="0" indent="0" algn="just">
              <a:spcBef>
                <a:spcPts val="0"/>
              </a:spcBef>
              <a:buClr>
                <a:schemeClr val="dk1"/>
              </a:buClr>
              <a:buSzPct val="100000"/>
              <a:buNone/>
            </a:pPr>
            <a:r>
              <a:rPr lang="es-ES" sz="2500" dirty="0"/>
              <a:t>III. Fracción del numeral séptimo de los presentes lineamientos que da origen a la reserva; </a:t>
            </a:r>
          </a:p>
          <a:p>
            <a:pPr marL="0" indent="0" algn="just">
              <a:spcBef>
                <a:spcPts val="0"/>
              </a:spcBef>
              <a:buClr>
                <a:schemeClr val="dk1"/>
              </a:buClr>
              <a:buSzPct val="100000"/>
              <a:buNone/>
            </a:pPr>
            <a:r>
              <a:rPr lang="es-ES" sz="2500" dirty="0"/>
              <a:t>IV. La fecha de clasificación; </a:t>
            </a:r>
          </a:p>
          <a:p>
            <a:pPr marL="0" indent="0" algn="just">
              <a:spcBef>
                <a:spcPts val="0"/>
              </a:spcBef>
              <a:buClr>
                <a:schemeClr val="dk1"/>
              </a:buClr>
              <a:buSzPct val="100000"/>
              <a:buNone/>
            </a:pPr>
            <a:r>
              <a:rPr lang="es-ES" sz="2500" dirty="0"/>
              <a:t>V. El fundamento legal de la clasificación; </a:t>
            </a:r>
          </a:p>
          <a:p>
            <a:pPr marL="0" indent="0" algn="just">
              <a:spcBef>
                <a:spcPts val="0"/>
              </a:spcBef>
              <a:buClr>
                <a:schemeClr val="dk1"/>
              </a:buClr>
              <a:buSzPct val="100000"/>
              <a:buNone/>
            </a:pPr>
            <a:r>
              <a:rPr lang="es-ES" sz="2500" dirty="0"/>
              <a:t>VI. Razones y motivos de la clasificación; </a:t>
            </a:r>
          </a:p>
          <a:p>
            <a:pPr marL="0" indent="0" algn="just">
              <a:spcBef>
                <a:spcPts val="0"/>
              </a:spcBef>
              <a:buClr>
                <a:schemeClr val="dk1"/>
              </a:buClr>
              <a:buSzPct val="100000"/>
              <a:buNone/>
            </a:pPr>
            <a:r>
              <a:rPr lang="es-ES" sz="2500" dirty="0"/>
              <a:t>VII. Señalar si se trata de una clasificación completa o parcial; </a:t>
            </a:r>
          </a:p>
        </p:txBody>
      </p:sp>
    </p:spTree>
    <p:extLst>
      <p:ext uri="{BB962C8B-B14F-4D97-AF65-F5344CB8AC3E}">
        <p14:creationId xmlns:p14="http://schemas.microsoft.com/office/powerpoint/2010/main" val="3912010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53"/>
        <p:cNvGrpSpPr/>
        <p:nvPr/>
      </p:nvGrpSpPr>
      <p:grpSpPr>
        <a:xfrm>
          <a:off x="0" y="0"/>
          <a:ext cx="0" cy="0"/>
          <a:chOff x="0" y="0"/>
          <a:chExt cx="0" cy="0"/>
        </a:xfrm>
      </p:grpSpPr>
      <p:sp>
        <p:nvSpPr>
          <p:cNvPr id="355" name="Google Shape;355;p29"/>
          <p:cNvSpPr txBox="1">
            <a:spLocks noGrp="1"/>
          </p:cNvSpPr>
          <p:nvPr>
            <p:ph type="body" idx="1"/>
          </p:nvPr>
        </p:nvSpPr>
        <p:spPr>
          <a:xfrm>
            <a:off x="644643" y="1489348"/>
            <a:ext cx="7854714" cy="3612232"/>
          </a:xfrm>
          <a:prstGeom prst="rect">
            <a:avLst/>
          </a:prstGeom>
          <a:noFill/>
          <a:ln>
            <a:noFill/>
          </a:ln>
        </p:spPr>
        <p:txBody>
          <a:bodyPr spcFirstLastPara="1" vert="horz" wrap="square" lIns="91425" tIns="45700" rIns="91425" bIns="45700" rtlCol="0" anchor="t" anchorCtr="0">
            <a:noAutofit/>
          </a:bodyPr>
          <a:lstStyle/>
          <a:p>
            <a:pPr marL="0" indent="0" algn="just">
              <a:spcBef>
                <a:spcPts val="0"/>
              </a:spcBef>
              <a:buClr>
                <a:schemeClr val="dk1"/>
              </a:buClr>
              <a:buSzPct val="100000"/>
              <a:buNone/>
            </a:pPr>
            <a:r>
              <a:rPr lang="es-ES" sz="2500" dirty="0"/>
              <a:t>VIII. En caso de ser parcial, las partes del documento que son reservadas; </a:t>
            </a:r>
          </a:p>
          <a:p>
            <a:pPr marL="0" indent="0" algn="just">
              <a:spcBef>
                <a:spcPts val="0"/>
              </a:spcBef>
              <a:buClr>
                <a:schemeClr val="dk1"/>
              </a:buClr>
              <a:buSzPct val="100000"/>
              <a:buNone/>
            </a:pPr>
            <a:r>
              <a:rPr lang="es-ES" sz="2500" dirty="0"/>
              <a:t>IX. En su caso, la fecha del acta en donde el Comité de Transparencia confirmó la clasificación; </a:t>
            </a:r>
          </a:p>
          <a:p>
            <a:pPr marL="0" indent="0" algn="just">
              <a:spcBef>
                <a:spcPts val="0"/>
              </a:spcBef>
              <a:buClr>
                <a:schemeClr val="dk1"/>
              </a:buClr>
              <a:buSzPct val="100000"/>
              <a:buNone/>
            </a:pPr>
            <a:r>
              <a:rPr lang="es-ES" sz="2500" dirty="0"/>
              <a:t>X. El plazo de reserva y si se encuentra o no en prórroga; </a:t>
            </a:r>
          </a:p>
          <a:p>
            <a:pPr marL="0" indent="0" algn="just">
              <a:spcBef>
                <a:spcPts val="0"/>
              </a:spcBef>
              <a:buClr>
                <a:schemeClr val="dk1"/>
              </a:buClr>
              <a:buSzPct val="100000"/>
              <a:buNone/>
            </a:pPr>
            <a:r>
              <a:rPr lang="es-ES" sz="2500" dirty="0"/>
              <a:t>XI. La fecha en que culmina el plazo de la clasificación, y </a:t>
            </a:r>
          </a:p>
          <a:p>
            <a:pPr marL="0" indent="0" algn="just">
              <a:spcBef>
                <a:spcPts val="0"/>
              </a:spcBef>
              <a:buClr>
                <a:schemeClr val="dk1"/>
              </a:buClr>
              <a:buSzPct val="100000"/>
              <a:buNone/>
            </a:pPr>
            <a:r>
              <a:rPr lang="es-ES" sz="2500" dirty="0"/>
              <a:t>XII. Las partes o secciones de los expedientes o documentos que se clasifican</a:t>
            </a:r>
          </a:p>
        </p:txBody>
      </p:sp>
      <p:sp>
        <p:nvSpPr>
          <p:cNvPr id="3" name="Título 2">
            <a:extLst>
              <a:ext uri="{FF2B5EF4-FFF2-40B4-BE49-F238E27FC236}">
                <a16:creationId xmlns:a16="http://schemas.microsoft.com/office/drawing/2014/main" id="{57FBD3C8-0BA4-3598-2530-9EADC297D7EA}"/>
              </a:ext>
            </a:extLst>
          </p:cNvPr>
          <p:cNvSpPr>
            <a:spLocks noGrp="1"/>
          </p:cNvSpPr>
          <p:nvPr>
            <p:ph type="title"/>
          </p:nvPr>
        </p:nvSpPr>
        <p:spPr/>
        <p:txBody>
          <a:bodyPr/>
          <a:lstStyle/>
          <a:p>
            <a:endParaRPr lang="es-MX" dirty="0"/>
          </a:p>
        </p:txBody>
      </p:sp>
    </p:spTree>
    <p:extLst>
      <p:ext uri="{BB962C8B-B14F-4D97-AF65-F5344CB8AC3E}">
        <p14:creationId xmlns:p14="http://schemas.microsoft.com/office/powerpoint/2010/main" val="3765008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Estrella de 7 puntas 3"/>
          <p:cNvSpPr/>
          <p:nvPr/>
        </p:nvSpPr>
        <p:spPr>
          <a:xfrm>
            <a:off x="1763688" y="841276"/>
            <a:ext cx="5616624" cy="3692359"/>
          </a:xfrm>
          <a:prstGeom prst="star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500" dirty="0">
                <a:solidFill>
                  <a:sysClr val="windowText" lastClr="000000"/>
                </a:solidFill>
              </a:rPr>
              <a:t>En ningún caso el Índice será considerado como información reservada</a:t>
            </a:r>
          </a:p>
        </p:txBody>
      </p:sp>
    </p:spTree>
    <p:extLst>
      <p:ext uri="{BB962C8B-B14F-4D97-AF65-F5344CB8AC3E}">
        <p14:creationId xmlns:p14="http://schemas.microsoft.com/office/powerpoint/2010/main" val="379378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67"/>
        <p:cNvGrpSpPr/>
        <p:nvPr/>
      </p:nvGrpSpPr>
      <p:grpSpPr>
        <a:xfrm>
          <a:off x="0" y="0"/>
          <a:ext cx="0" cy="0"/>
          <a:chOff x="0" y="0"/>
          <a:chExt cx="0" cy="0"/>
        </a:xfrm>
      </p:grpSpPr>
      <p:pic>
        <p:nvPicPr>
          <p:cNvPr id="3" name="Imagen 2">
            <a:extLst>
              <a:ext uri="{FF2B5EF4-FFF2-40B4-BE49-F238E27FC236}">
                <a16:creationId xmlns:a16="http://schemas.microsoft.com/office/drawing/2014/main" id="{99D7C0BD-D41D-883E-05FA-C3CF1E721EA6}"/>
              </a:ext>
            </a:extLst>
          </p:cNvPr>
          <p:cNvPicPr>
            <a:picLocks noChangeAspect="1"/>
          </p:cNvPicPr>
          <p:nvPr/>
        </p:nvPicPr>
        <p:blipFill rotWithShape="1">
          <a:blip r:embed="rId4"/>
          <a:srcRect l="1963" t="24801" r="6688" b="37400"/>
          <a:stretch/>
        </p:blipFill>
        <p:spPr>
          <a:xfrm>
            <a:off x="323528" y="913284"/>
            <a:ext cx="8496944" cy="1944216"/>
          </a:xfrm>
          <a:prstGeom prst="rect">
            <a:avLst/>
          </a:prstGeom>
        </p:spPr>
      </p:pic>
      <p:pic>
        <p:nvPicPr>
          <p:cNvPr id="5" name="Imagen 4">
            <a:extLst>
              <a:ext uri="{FF2B5EF4-FFF2-40B4-BE49-F238E27FC236}">
                <a16:creationId xmlns:a16="http://schemas.microsoft.com/office/drawing/2014/main" id="{573D20F7-6DB8-D333-2C2A-0370A121BB56}"/>
              </a:ext>
            </a:extLst>
          </p:cNvPr>
          <p:cNvPicPr>
            <a:picLocks noChangeAspect="1"/>
          </p:cNvPicPr>
          <p:nvPr/>
        </p:nvPicPr>
        <p:blipFill rotWithShape="1">
          <a:blip r:embed="rId5"/>
          <a:srcRect l="33851" t="24912" r="1574" b="38689"/>
          <a:stretch/>
        </p:blipFill>
        <p:spPr>
          <a:xfrm>
            <a:off x="325270" y="3145532"/>
            <a:ext cx="5904656" cy="1872208"/>
          </a:xfrm>
          <a:prstGeom prst="rect">
            <a:avLst/>
          </a:prstGeom>
        </p:spPr>
      </p:pic>
    </p:spTree>
    <p:extLst>
      <p:ext uri="{BB962C8B-B14F-4D97-AF65-F5344CB8AC3E}">
        <p14:creationId xmlns:p14="http://schemas.microsoft.com/office/powerpoint/2010/main" val="279244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78"/>
        <p:cNvGrpSpPr/>
        <p:nvPr/>
      </p:nvGrpSpPr>
      <p:grpSpPr>
        <a:xfrm>
          <a:off x="0" y="0"/>
          <a:ext cx="0" cy="0"/>
          <a:chOff x="0" y="0"/>
          <a:chExt cx="0" cy="0"/>
        </a:xfrm>
      </p:grpSpPr>
      <p:sp>
        <p:nvSpPr>
          <p:cNvPr id="379" name="Google Shape;379;p33"/>
          <p:cNvSpPr txBox="1">
            <a:spLocks noGrp="1"/>
          </p:cNvSpPr>
          <p:nvPr>
            <p:ph type="title"/>
          </p:nvPr>
        </p:nvSpPr>
        <p:spPr>
          <a:xfrm>
            <a:off x="395536" y="422922"/>
            <a:ext cx="8229600" cy="9525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dk1"/>
              </a:buClr>
              <a:buSzPts val="4400"/>
            </a:pPr>
            <a:r>
              <a:rPr lang="es-MX" sz="3200" dirty="0">
                <a:solidFill>
                  <a:schemeClr val="tx2">
                    <a:lumMod val="75000"/>
                  </a:schemeClr>
                </a:solidFill>
                <a:effectLst>
                  <a:outerShdw blurRad="38100" dist="38100" dir="2700000" algn="tl">
                    <a:srgbClr val="000000">
                      <a:alpha val="43137"/>
                    </a:srgbClr>
                  </a:outerShdw>
                </a:effectLst>
              </a:rPr>
              <a:t>CARÁTULA</a:t>
            </a:r>
          </a:p>
        </p:txBody>
      </p:sp>
      <p:pic>
        <p:nvPicPr>
          <p:cNvPr id="381" name="Google Shape;381;p33" descr="Resultado de imagen para folder confidencial"/>
          <p:cNvPicPr preferRelativeResize="0"/>
          <p:nvPr/>
        </p:nvPicPr>
        <p:blipFill rotWithShape="1">
          <a:blip r:embed="rId4">
            <a:alphaModFix/>
          </a:blip>
          <a:srcRect l="6588" t="9221" r="7166" b="10283"/>
          <a:stretch/>
        </p:blipFill>
        <p:spPr>
          <a:xfrm>
            <a:off x="2123728" y="1777380"/>
            <a:ext cx="5400600" cy="3665983"/>
          </a:xfrm>
          <a:prstGeom prst="rect">
            <a:avLst/>
          </a:prstGeom>
          <a:noFill/>
          <a:ln>
            <a:noFill/>
          </a:ln>
        </p:spPr>
      </p:pic>
      <p:sp>
        <p:nvSpPr>
          <p:cNvPr id="3" name="Marcador de contenido 2">
            <a:extLst>
              <a:ext uri="{FF2B5EF4-FFF2-40B4-BE49-F238E27FC236}">
                <a16:creationId xmlns:a16="http://schemas.microsoft.com/office/drawing/2014/main" id="{96CBAC4A-599C-AA3F-03AE-5E24019360BB}"/>
              </a:ext>
            </a:extLst>
          </p:cNvPr>
          <p:cNvSpPr>
            <a:spLocks noGrp="1"/>
          </p:cNvSpPr>
          <p:nvPr>
            <p:ph idx="1"/>
          </p:nvPr>
        </p:nvSpPr>
        <p:spPr/>
        <p:txBody>
          <a:bodyPr/>
          <a:lstStyle/>
          <a:p>
            <a:endParaRPr lang="es-MX" dirty="0"/>
          </a:p>
        </p:txBody>
      </p:sp>
    </p:spTree>
    <p:extLst>
      <p:ext uri="{BB962C8B-B14F-4D97-AF65-F5344CB8AC3E}">
        <p14:creationId xmlns:p14="http://schemas.microsoft.com/office/powerpoint/2010/main" val="2094556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D022EE7-B7EF-10C6-E719-E3B033A8FA3C}"/>
              </a:ext>
            </a:extLst>
          </p:cNvPr>
          <p:cNvPicPr>
            <a:picLocks noChangeAspect="1"/>
          </p:cNvPicPr>
          <p:nvPr/>
        </p:nvPicPr>
        <p:blipFill rotWithShape="1">
          <a:blip r:embed="rId2"/>
          <a:srcRect l="33463" t="16401" r="35038" b="27601"/>
          <a:stretch/>
        </p:blipFill>
        <p:spPr>
          <a:xfrm>
            <a:off x="1259632" y="841276"/>
            <a:ext cx="6912768" cy="4536504"/>
          </a:xfrm>
          <a:prstGeom prst="rect">
            <a:avLst/>
          </a:prstGeom>
        </p:spPr>
      </p:pic>
      <p:sp>
        <p:nvSpPr>
          <p:cNvPr id="2" name="Marcador de contenido 2">
            <a:extLst>
              <a:ext uri="{FF2B5EF4-FFF2-40B4-BE49-F238E27FC236}">
                <a16:creationId xmlns:a16="http://schemas.microsoft.com/office/drawing/2014/main" id="{C023B08F-57ED-8976-D85F-B94DC6FA41A7}"/>
              </a:ext>
            </a:extLst>
          </p:cNvPr>
          <p:cNvSpPr txBox="1">
            <a:spLocks/>
          </p:cNvSpPr>
          <p:nvPr/>
        </p:nvSpPr>
        <p:spPr>
          <a:xfrm>
            <a:off x="2123728" y="85192"/>
            <a:ext cx="7776864" cy="5040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2500" dirty="0">
                <a:solidFill>
                  <a:schemeClr val="bg1"/>
                </a:solidFill>
              </a:rPr>
              <a:t>Cuadro de clasificación</a:t>
            </a:r>
          </a:p>
        </p:txBody>
      </p:sp>
    </p:spTree>
    <p:extLst>
      <p:ext uri="{BB962C8B-B14F-4D97-AF65-F5344CB8AC3E}">
        <p14:creationId xmlns:p14="http://schemas.microsoft.com/office/powerpoint/2010/main" val="2955385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7BD11D3-AE07-DA48-BF14-EDCC6D9B8F54}"/>
              </a:ext>
            </a:extLst>
          </p:cNvPr>
          <p:cNvSpPr>
            <a:spLocks noGrp="1"/>
          </p:cNvSpPr>
          <p:nvPr>
            <p:ph idx="1"/>
          </p:nvPr>
        </p:nvSpPr>
        <p:spPr>
          <a:xfrm>
            <a:off x="2123728" y="409228"/>
            <a:ext cx="7776864" cy="504056"/>
          </a:xfrm>
        </p:spPr>
        <p:txBody>
          <a:bodyPr>
            <a:normAutofit/>
          </a:bodyPr>
          <a:lstStyle/>
          <a:p>
            <a:r>
              <a:rPr lang="es-MX" sz="2500" dirty="0"/>
              <a:t>Cuadro de clasificación</a:t>
            </a:r>
          </a:p>
        </p:txBody>
      </p:sp>
      <p:pic>
        <p:nvPicPr>
          <p:cNvPr id="2" name="Imagen 1">
            <a:extLst>
              <a:ext uri="{FF2B5EF4-FFF2-40B4-BE49-F238E27FC236}">
                <a16:creationId xmlns:a16="http://schemas.microsoft.com/office/drawing/2014/main" id="{1D5B5B17-EB71-B8AF-6359-940188627BE1}"/>
              </a:ext>
            </a:extLst>
          </p:cNvPr>
          <p:cNvPicPr>
            <a:picLocks noChangeAspect="1"/>
          </p:cNvPicPr>
          <p:nvPr/>
        </p:nvPicPr>
        <p:blipFill rotWithShape="1">
          <a:blip r:embed="rId3"/>
          <a:srcRect l="31503" t="18245" r="41494" b="13747"/>
          <a:stretch/>
        </p:blipFill>
        <p:spPr>
          <a:xfrm>
            <a:off x="1763688" y="769268"/>
            <a:ext cx="5328592" cy="4832037"/>
          </a:xfrm>
          <a:prstGeom prst="rect">
            <a:avLst/>
          </a:prstGeom>
        </p:spPr>
      </p:pic>
    </p:spTree>
    <p:extLst>
      <p:ext uri="{BB962C8B-B14F-4D97-AF65-F5344CB8AC3E}">
        <p14:creationId xmlns:p14="http://schemas.microsoft.com/office/powerpoint/2010/main" val="430693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8503" t="22669" r="27242" b="11991"/>
          <a:stretch/>
        </p:blipFill>
        <p:spPr>
          <a:xfrm>
            <a:off x="1979711" y="841276"/>
            <a:ext cx="6502763" cy="4680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1158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99592" y="553244"/>
            <a:ext cx="8029978" cy="1476507"/>
          </a:xfrm>
        </p:spPr>
        <p:txBody>
          <a:bodyPr>
            <a:normAutofit/>
          </a:bodyPr>
          <a:lstStyle/>
          <a:p>
            <a:pPr algn="l"/>
            <a:r>
              <a:rPr lang="es-ES" sz="2000" dirty="0"/>
              <a:t>Ejemplos de información confidencial: Nombre, fotografía, firma, domicilio, edad, características físicas, correo electrónico, sexo, etcétera.</a:t>
            </a:r>
            <a:endParaRPr lang="es-MX" sz="2000" dirty="0"/>
          </a:p>
        </p:txBody>
      </p:sp>
      <p:pic>
        <p:nvPicPr>
          <p:cNvPr id="4" name="Marcador de contenido 3"/>
          <p:cNvPicPr>
            <a:picLocks noGrp="1" noChangeAspect="1"/>
          </p:cNvPicPr>
          <p:nvPr>
            <p:ph idx="1"/>
          </p:nvPr>
        </p:nvPicPr>
        <p:blipFill rotWithShape="1">
          <a:blip r:embed="rId3"/>
          <a:srcRect l="12416" t="11454" r="14563" b="21728"/>
          <a:stretch/>
        </p:blipFill>
        <p:spPr>
          <a:xfrm>
            <a:off x="899592" y="1777380"/>
            <a:ext cx="7561431" cy="3525930"/>
          </a:xfrm>
          <a:prstGeom prst="rect">
            <a:avLst/>
          </a:prstGeom>
        </p:spPr>
      </p:pic>
    </p:spTree>
    <p:extLst>
      <p:ext uri="{BB962C8B-B14F-4D97-AF65-F5344CB8AC3E}">
        <p14:creationId xmlns:p14="http://schemas.microsoft.com/office/powerpoint/2010/main" val="2527657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1849388"/>
            <a:ext cx="7772400" cy="1225021"/>
          </a:xfrm>
        </p:spPr>
        <p:txBody>
          <a:bodyPr>
            <a:normAutofit/>
          </a:bodyPr>
          <a:lstStyle/>
          <a:p>
            <a:r>
              <a:rPr lang="es-MX" sz="3200" dirty="0">
                <a:solidFill>
                  <a:schemeClr val="tx2">
                    <a:lumMod val="75000"/>
                  </a:schemeClr>
                </a:solidFill>
                <a:effectLst>
                  <a:outerShdw blurRad="38100" dist="38100" dir="2700000" algn="tl">
                    <a:srgbClr val="000000">
                      <a:alpha val="43137"/>
                    </a:srgbClr>
                  </a:outerShdw>
                </a:effectLst>
              </a:rPr>
              <a:t>ELABORACIÓN DE VERSIONES PÚBLICAS</a:t>
            </a:r>
          </a:p>
        </p:txBody>
      </p:sp>
    </p:spTree>
    <p:extLst>
      <p:ext uri="{BB962C8B-B14F-4D97-AF65-F5344CB8AC3E}">
        <p14:creationId xmlns:p14="http://schemas.microsoft.com/office/powerpoint/2010/main" val="615142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6174BC-3F91-B1F1-FAEB-BEC4D8C6CF6F}"/>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DFDF60F8-0DFC-B531-4C83-32395765E363}"/>
              </a:ext>
            </a:extLst>
          </p:cNvPr>
          <p:cNvSpPr>
            <a:spLocks noGrp="1"/>
          </p:cNvSpPr>
          <p:nvPr>
            <p:ph idx="1"/>
          </p:nvPr>
        </p:nvSpPr>
        <p:spPr/>
        <p:txBody>
          <a:bodyPr>
            <a:normAutofit lnSpcReduction="10000"/>
          </a:bodyPr>
          <a:lstStyle/>
          <a:p>
            <a:r>
              <a:rPr lang="es-ES" dirty="0"/>
              <a:t>La versión pública del documento o expediente que contenga partes o secciones reservadas o confidenciales, será elaborada por los sujetos obligados, previo pago de los costos de reproducción, a través de sus áreas y deberá ser aprobada por su Comité de Transparencia.</a:t>
            </a:r>
            <a:endParaRPr lang="es-MX" dirty="0"/>
          </a:p>
        </p:txBody>
      </p:sp>
    </p:spTree>
    <p:extLst>
      <p:ext uri="{BB962C8B-B14F-4D97-AF65-F5344CB8AC3E}">
        <p14:creationId xmlns:p14="http://schemas.microsoft.com/office/powerpoint/2010/main" val="3834452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411"/>
        <p:cNvGrpSpPr/>
        <p:nvPr/>
      </p:nvGrpSpPr>
      <p:grpSpPr>
        <a:xfrm>
          <a:off x="0" y="0"/>
          <a:ext cx="0" cy="0"/>
          <a:chOff x="0" y="0"/>
          <a:chExt cx="0" cy="0"/>
        </a:xfrm>
      </p:grpSpPr>
      <p:sp>
        <p:nvSpPr>
          <p:cNvPr id="412" name="Google Shape;412;p39"/>
          <p:cNvSpPr txBox="1">
            <a:spLocks noGrp="1"/>
          </p:cNvSpPr>
          <p:nvPr>
            <p:ph type="title"/>
          </p:nvPr>
        </p:nvSpPr>
        <p:spPr>
          <a:xfrm>
            <a:off x="467544" y="697260"/>
            <a:ext cx="8229600" cy="9525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ct val="100000"/>
            </a:pPr>
            <a:r>
              <a:rPr lang="es-MX" sz="2400" dirty="0">
                <a:solidFill>
                  <a:schemeClr val="tx2">
                    <a:lumMod val="75000"/>
                  </a:schemeClr>
                </a:solidFill>
                <a:effectLst>
                  <a:outerShdw blurRad="38100" dist="38100" dir="2700000" algn="tl">
                    <a:srgbClr val="000000">
                      <a:alpha val="43137"/>
                    </a:srgbClr>
                  </a:outerShdw>
                </a:effectLst>
              </a:rPr>
              <a:t>SECCIÓN I</a:t>
            </a:r>
            <a:br>
              <a:rPr lang="es-MX" sz="2400" dirty="0">
                <a:solidFill>
                  <a:schemeClr val="tx2">
                    <a:lumMod val="75000"/>
                  </a:schemeClr>
                </a:solidFill>
                <a:effectLst>
                  <a:outerShdw blurRad="38100" dist="38100" dir="2700000" algn="tl">
                    <a:srgbClr val="000000">
                      <a:alpha val="43137"/>
                    </a:srgbClr>
                  </a:outerShdw>
                </a:effectLst>
              </a:rPr>
            </a:br>
            <a:r>
              <a:rPr lang="es-MX" sz="2400" dirty="0">
                <a:solidFill>
                  <a:schemeClr val="tx2">
                    <a:lumMod val="75000"/>
                  </a:schemeClr>
                </a:solidFill>
                <a:effectLst>
                  <a:outerShdw blurRad="38100" dist="38100" dir="2700000" algn="tl">
                    <a:srgbClr val="000000">
                      <a:alpha val="43137"/>
                    </a:srgbClr>
                  </a:outerShdw>
                </a:effectLst>
              </a:rPr>
              <a:t>DOCUMENTOS IMPRESOS</a:t>
            </a:r>
            <a:br>
              <a:rPr lang="es-MX" sz="3200" dirty="0">
                <a:solidFill>
                  <a:schemeClr val="tx2">
                    <a:lumMod val="75000"/>
                  </a:schemeClr>
                </a:solidFill>
                <a:effectLst>
                  <a:outerShdw blurRad="38100" dist="38100" dir="2700000" algn="tl">
                    <a:srgbClr val="000000">
                      <a:alpha val="43137"/>
                    </a:srgbClr>
                  </a:outerShdw>
                </a:effectLst>
              </a:rPr>
            </a:br>
            <a:endParaRPr sz="3200" dirty="0">
              <a:solidFill>
                <a:schemeClr val="tx2">
                  <a:lumMod val="75000"/>
                </a:schemeClr>
              </a:solidFill>
              <a:effectLst>
                <a:outerShdw blurRad="38100" dist="38100" dir="2700000" algn="tl">
                  <a:srgbClr val="000000">
                    <a:alpha val="43137"/>
                  </a:srgbClr>
                </a:outerShdw>
              </a:effectLst>
            </a:endParaRPr>
          </a:p>
        </p:txBody>
      </p:sp>
      <p:sp>
        <p:nvSpPr>
          <p:cNvPr id="413" name="Google Shape;413;p39"/>
          <p:cNvSpPr txBox="1">
            <a:spLocks noGrp="1"/>
          </p:cNvSpPr>
          <p:nvPr>
            <p:ph type="body" idx="1"/>
          </p:nvPr>
        </p:nvSpPr>
        <p:spPr>
          <a:xfrm>
            <a:off x="179512" y="1561356"/>
            <a:ext cx="8599984" cy="3771636"/>
          </a:xfrm>
          <a:prstGeom prst="rect">
            <a:avLst/>
          </a:prstGeom>
          <a:noFill/>
          <a:ln>
            <a:noFill/>
          </a:ln>
        </p:spPr>
        <p:txBody>
          <a:bodyPr spcFirstLastPara="1" vert="horz" wrap="square" lIns="91425" tIns="45700" rIns="91425" bIns="45700" rtlCol="0" anchor="t" anchorCtr="0">
            <a:noAutofit/>
          </a:bodyPr>
          <a:lstStyle/>
          <a:p>
            <a:pPr algn="just">
              <a:spcBef>
                <a:spcPts val="0"/>
              </a:spcBef>
              <a:buClr>
                <a:schemeClr val="dk1"/>
              </a:buClr>
              <a:buSzPct val="100000"/>
            </a:pPr>
            <a:r>
              <a:rPr lang="es-MX" sz="1900" b="1" dirty="0">
                <a:solidFill>
                  <a:schemeClr val="tx2">
                    <a:lumMod val="75000"/>
                  </a:schemeClr>
                </a:solidFill>
              </a:rPr>
              <a:t>Quincuagésimo noveno.</a:t>
            </a:r>
            <a:r>
              <a:rPr lang="es-MX" sz="1900" dirty="0"/>
              <a:t> En caso de que el documento únicamente se posea en versión impresa, deberá fotocopiarse y sobre éste deberán testarse las palabras, párrafos o renglones que sean clasificados, debiendo anotar al lado del texto omitido, una referencia numérica tal y como se puede observar en el modelo para testar documentos impresos contenido en el Anexo 1 de los Lineamientos, </a:t>
            </a:r>
            <a:r>
              <a:rPr lang="es-MX" sz="1900" b="1" dirty="0">
                <a:solidFill>
                  <a:schemeClr val="tx2">
                    <a:lumMod val="75000"/>
                  </a:schemeClr>
                </a:solidFill>
              </a:rPr>
              <a:t>"Modelo para testar documentos impresos".</a:t>
            </a:r>
            <a:endParaRPr sz="1900" b="1" dirty="0">
              <a:solidFill>
                <a:schemeClr val="tx2">
                  <a:lumMod val="75000"/>
                </a:schemeClr>
              </a:solidFill>
            </a:endParaRPr>
          </a:p>
          <a:p>
            <a:pPr algn="just">
              <a:spcBef>
                <a:spcPts val="448"/>
              </a:spcBef>
              <a:buClr>
                <a:schemeClr val="dk1"/>
              </a:buClr>
              <a:buSzPct val="100000"/>
            </a:pPr>
            <a:r>
              <a:rPr lang="es-MX" sz="1900" dirty="0"/>
              <a:t>En caso de que sea posible la digitalización del documento, se deberá observar lo establecido en el lineamiento Sexagésimo.</a:t>
            </a:r>
            <a:endParaRPr sz="1900" dirty="0"/>
          </a:p>
          <a:p>
            <a:pPr algn="just">
              <a:spcBef>
                <a:spcPts val="448"/>
              </a:spcBef>
              <a:buClr>
                <a:schemeClr val="dk1"/>
              </a:buClr>
              <a:buSzPct val="100000"/>
            </a:pPr>
            <a:r>
              <a:rPr lang="es-MX" sz="1900" dirty="0"/>
              <a:t>La información deberá protegerse con los medios idóneos con que se cuente, de tal forma que no permita la revelación de la información clasificada.</a:t>
            </a:r>
            <a:endParaRPr sz="1900" dirty="0"/>
          </a:p>
          <a:p>
            <a:pPr indent="-200660">
              <a:spcBef>
                <a:spcPts val="448"/>
              </a:spcBef>
              <a:buClr>
                <a:schemeClr val="dk1"/>
              </a:buClr>
              <a:buSzPct val="100000"/>
              <a:buNone/>
            </a:pPr>
            <a:endParaRPr sz="1900" dirty="0"/>
          </a:p>
        </p:txBody>
      </p:sp>
    </p:spTree>
    <p:extLst>
      <p:ext uri="{BB962C8B-B14F-4D97-AF65-F5344CB8AC3E}">
        <p14:creationId xmlns:p14="http://schemas.microsoft.com/office/powerpoint/2010/main" val="1736508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433"/>
        <p:cNvGrpSpPr/>
        <p:nvPr/>
      </p:nvGrpSpPr>
      <p:grpSpPr>
        <a:xfrm>
          <a:off x="0" y="0"/>
          <a:ext cx="0" cy="0"/>
          <a:chOff x="0" y="0"/>
          <a:chExt cx="0" cy="0"/>
        </a:xfrm>
      </p:grpSpPr>
      <p:pic>
        <p:nvPicPr>
          <p:cNvPr id="434" name="Google Shape;434;p43" descr="http://www.dof.gob.mx/imagenes_diarios/2016/04/15/MAT/inai2a12_Cimg_74531.png"/>
          <p:cNvPicPr preferRelativeResize="0"/>
          <p:nvPr/>
        </p:nvPicPr>
        <p:blipFill rotWithShape="1">
          <a:blip r:embed="rId4">
            <a:alphaModFix/>
          </a:blip>
          <a:srcRect b="6538"/>
          <a:stretch/>
        </p:blipFill>
        <p:spPr>
          <a:xfrm>
            <a:off x="1907704" y="0"/>
            <a:ext cx="7236296" cy="5377780"/>
          </a:xfrm>
          <a:prstGeom prst="rect">
            <a:avLst/>
          </a:prstGeom>
          <a:noFill/>
          <a:ln>
            <a:noFill/>
          </a:ln>
        </p:spPr>
      </p:pic>
    </p:spTree>
    <p:extLst>
      <p:ext uri="{BB962C8B-B14F-4D97-AF65-F5344CB8AC3E}">
        <p14:creationId xmlns:p14="http://schemas.microsoft.com/office/powerpoint/2010/main" val="3009800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417"/>
        <p:cNvGrpSpPr/>
        <p:nvPr/>
      </p:nvGrpSpPr>
      <p:grpSpPr>
        <a:xfrm>
          <a:off x="0" y="0"/>
          <a:ext cx="0" cy="0"/>
          <a:chOff x="0" y="0"/>
          <a:chExt cx="0" cy="0"/>
        </a:xfrm>
      </p:grpSpPr>
      <p:pic>
        <p:nvPicPr>
          <p:cNvPr id="418" name="Google Shape;418;p40" descr="http://www.dof.gob.mx/imagenes_diarios/2016/04/15/MAT/inai2a12_Cimg_6221.png"/>
          <p:cNvPicPr preferRelativeResize="0"/>
          <p:nvPr/>
        </p:nvPicPr>
        <p:blipFill rotWithShape="1">
          <a:blip r:embed="rId4">
            <a:alphaModFix/>
          </a:blip>
          <a:srcRect t="7976" r="13073" b="4327"/>
          <a:stretch/>
        </p:blipFill>
        <p:spPr>
          <a:xfrm>
            <a:off x="2411760" y="65142"/>
            <a:ext cx="4320480" cy="5649858"/>
          </a:xfrm>
          <a:prstGeom prst="rect">
            <a:avLst/>
          </a:prstGeom>
          <a:noFill/>
          <a:ln>
            <a:noFill/>
          </a:ln>
        </p:spPr>
      </p:pic>
    </p:spTree>
    <p:extLst>
      <p:ext uri="{BB962C8B-B14F-4D97-AF65-F5344CB8AC3E}">
        <p14:creationId xmlns:p14="http://schemas.microsoft.com/office/powerpoint/2010/main" val="2443003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422"/>
        <p:cNvGrpSpPr/>
        <p:nvPr/>
      </p:nvGrpSpPr>
      <p:grpSpPr>
        <a:xfrm>
          <a:off x="0" y="0"/>
          <a:ext cx="0" cy="0"/>
          <a:chOff x="0" y="0"/>
          <a:chExt cx="0" cy="0"/>
        </a:xfrm>
      </p:grpSpPr>
      <p:sp>
        <p:nvSpPr>
          <p:cNvPr id="423" name="Google Shape;423;p41"/>
          <p:cNvSpPr txBox="1">
            <a:spLocks noGrp="1"/>
          </p:cNvSpPr>
          <p:nvPr>
            <p:ph type="title"/>
          </p:nvPr>
        </p:nvSpPr>
        <p:spPr>
          <a:xfrm>
            <a:off x="539552" y="841276"/>
            <a:ext cx="8229600" cy="9525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ct val="100000"/>
            </a:pPr>
            <a:r>
              <a:rPr lang="es-MX" sz="2400" dirty="0">
                <a:solidFill>
                  <a:schemeClr val="tx2">
                    <a:lumMod val="75000"/>
                  </a:schemeClr>
                </a:solidFill>
                <a:effectLst>
                  <a:outerShdw blurRad="38100" dist="38100" dir="2700000" algn="tl">
                    <a:srgbClr val="000000">
                      <a:alpha val="43137"/>
                    </a:srgbClr>
                  </a:outerShdw>
                </a:effectLst>
              </a:rPr>
              <a:t>SECCIÓN II</a:t>
            </a:r>
            <a:br>
              <a:rPr lang="es-MX" sz="2400" dirty="0">
                <a:solidFill>
                  <a:schemeClr val="tx2">
                    <a:lumMod val="75000"/>
                  </a:schemeClr>
                </a:solidFill>
                <a:effectLst>
                  <a:outerShdw blurRad="38100" dist="38100" dir="2700000" algn="tl">
                    <a:srgbClr val="000000">
                      <a:alpha val="43137"/>
                    </a:srgbClr>
                  </a:outerShdw>
                </a:effectLst>
              </a:rPr>
            </a:br>
            <a:r>
              <a:rPr lang="es-MX" sz="2400" dirty="0">
                <a:solidFill>
                  <a:schemeClr val="tx2">
                    <a:lumMod val="75000"/>
                  </a:schemeClr>
                </a:solidFill>
                <a:effectLst>
                  <a:outerShdw blurRad="38100" dist="38100" dir="2700000" algn="tl">
                    <a:srgbClr val="000000">
                      <a:alpha val="43137"/>
                    </a:srgbClr>
                  </a:outerShdw>
                </a:effectLst>
              </a:rPr>
              <a:t>DOCUMENTOS ELECTRÓNICOS</a:t>
            </a:r>
            <a:br>
              <a:rPr lang="es-MX" sz="2400" dirty="0">
                <a:solidFill>
                  <a:schemeClr val="tx2">
                    <a:lumMod val="75000"/>
                  </a:schemeClr>
                </a:solidFill>
                <a:effectLst>
                  <a:outerShdw blurRad="38100" dist="38100" dir="2700000" algn="tl">
                    <a:srgbClr val="000000">
                      <a:alpha val="43137"/>
                    </a:srgbClr>
                  </a:outerShdw>
                </a:effectLst>
              </a:rPr>
            </a:br>
            <a:endParaRPr sz="2400" dirty="0">
              <a:solidFill>
                <a:schemeClr val="tx2">
                  <a:lumMod val="75000"/>
                </a:schemeClr>
              </a:solidFill>
              <a:effectLst>
                <a:outerShdw blurRad="38100" dist="38100" dir="2700000" algn="tl">
                  <a:srgbClr val="000000">
                    <a:alpha val="43137"/>
                  </a:srgbClr>
                </a:outerShdw>
              </a:effectLst>
            </a:endParaRPr>
          </a:p>
        </p:txBody>
      </p:sp>
      <p:sp>
        <p:nvSpPr>
          <p:cNvPr id="424" name="Google Shape;424;p41"/>
          <p:cNvSpPr txBox="1">
            <a:spLocks noGrp="1"/>
          </p:cNvSpPr>
          <p:nvPr>
            <p:ph type="body" idx="1"/>
          </p:nvPr>
        </p:nvSpPr>
        <p:spPr>
          <a:xfrm>
            <a:off x="539552" y="1633364"/>
            <a:ext cx="8050088" cy="3771636"/>
          </a:xfrm>
          <a:prstGeom prst="rect">
            <a:avLst/>
          </a:prstGeom>
          <a:noFill/>
          <a:ln>
            <a:noFill/>
          </a:ln>
        </p:spPr>
        <p:txBody>
          <a:bodyPr spcFirstLastPara="1" vert="horz" wrap="square" lIns="91425" tIns="45700" rIns="91425" bIns="45700" rtlCol="0" anchor="t" anchorCtr="0">
            <a:normAutofit/>
          </a:bodyPr>
          <a:lstStyle/>
          <a:p>
            <a:pPr algn="just">
              <a:spcBef>
                <a:spcPts val="0"/>
              </a:spcBef>
              <a:buClr>
                <a:schemeClr val="dk1"/>
              </a:buClr>
              <a:buSzPct val="100000"/>
            </a:pPr>
            <a:r>
              <a:rPr lang="es-MX" sz="2400" b="1" dirty="0">
                <a:solidFill>
                  <a:schemeClr val="tx2">
                    <a:lumMod val="75000"/>
                  </a:schemeClr>
                </a:solidFill>
              </a:rPr>
              <a:t>Sexagésimo. </a:t>
            </a:r>
            <a:r>
              <a:rPr lang="es-MX" sz="2400" dirty="0"/>
              <a:t>En caso de que el documento se posea en formato electrónico, deberá crearse un nuevo archivo electrónico para que sobre el mismo se elabore la versión pública, eliminando las partes o secciones clasificadas, de acuerdo con el modelo para testar documentos electrónicos contenido en el Anexo 2 de los Lineamientos, "Modelos para testar documentos electrónicos".</a:t>
            </a:r>
            <a:endParaRPr sz="2400" dirty="0"/>
          </a:p>
        </p:txBody>
      </p:sp>
    </p:spTree>
    <p:extLst>
      <p:ext uri="{BB962C8B-B14F-4D97-AF65-F5344CB8AC3E}">
        <p14:creationId xmlns:p14="http://schemas.microsoft.com/office/powerpoint/2010/main" val="712709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428"/>
        <p:cNvGrpSpPr/>
        <p:nvPr/>
      </p:nvGrpSpPr>
      <p:grpSpPr>
        <a:xfrm>
          <a:off x="0" y="0"/>
          <a:ext cx="0" cy="0"/>
          <a:chOff x="0" y="0"/>
          <a:chExt cx="0" cy="0"/>
        </a:xfrm>
      </p:grpSpPr>
      <p:sp>
        <p:nvSpPr>
          <p:cNvPr id="429" name="Google Shape;429;p42"/>
          <p:cNvSpPr txBox="1">
            <a:spLocks noGrp="1"/>
          </p:cNvSpPr>
          <p:nvPr>
            <p:ph type="body" idx="1"/>
          </p:nvPr>
        </p:nvSpPr>
        <p:spPr>
          <a:xfrm>
            <a:off x="539552" y="913284"/>
            <a:ext cx="7848872" cy="4464496"/>
          </a:xfrm>
          <a:prstGeom prst="rect">
            <a:avLst/>
          </a:prstGeom>
          <a:noFill/>
          <a:ln>
            <a:noFill/>
          </a:ln>
        </p:spPr>
        <p:txBody>
          <a:bodyPr spcFirstLastPara="1" vert="horz" wrap="square" lIns="91425" tIns="45700" rIns="91425" bIns="45700" rtlCol="0" anchor="t" anchorCtr="0">
            <a:normAutofit/>
          </a:bodyPr>
          <a:lstStyle/>
          <a:p>
            <a:pPr algn="just">
              <a:spcBef>
                <a:spcPts val="0"/>
              </a:spcBef>
              <a:buClr>
                <a:schemeClr val="dk1"/>
              </a:buClr>
              <a:buSzPct val="100000"/>
            </a:pPr>
            <a:r>
              <a:rPr lang="es-MX" sz="2600" b="1" dirty="0">
                <a:solidFill>
                  <a:schemeClr val="tx2">
                    <a:lumMod val="75000"/>
                  </a:schemeClr>
                </a:solidFill>
                <a:latin typeface="+mj-lt"/>
              </a:rPr>
              <a:t>Sexagésimo primero.</a:t>
            </a:r>
            <a:r>
              <a:rPr lang="es-MX" sz="2600" dirty="0">
                <a:latin typeface="+mj-lt"/>
              </a:rPr>
              <a:t> En la parte del documento donde se hubiese ubicado originalmente el texto eliminado, deberá insertarse un cuadro de texto en color distinto al utilizado en el resto del documento con la palabra "Eliminado", el tipo de dato o información cancelado y señalarse si la omisión es una palabra(s), renglón(es) o párrafo(s).</a:t>
            </a:r>
            <a:endParaRPr sz="2600" dirty="0">
              <a:latin typeface="+mj-lt"/>
            </a:endParaRPr>
          </a:p>
          <a:p>
            <a:pPr indent="-200660">
              <a:spcBef>
                <a:spcPts val="448"/>
              </a:spcBef>
              <a:buClr>
                <a:schemeClr val="dk1"/>
              </a:buClr>
              <a:buSzPct val="100000"/>
              <a:buNone/>
            </a:pPr>
            <a:endParaRPr sz="2800" dirty="0"/>
          </a:p>
        </p:txBody>
      </p:sp>
    </p:spTree>
    <p:extLst>
      <p:ext uri="{BB962C8B-B14F-4D97-AF65-F5344CB8AC3E}">
        <p14:creationId xmlns:p14="http://schemas.microsoft.com/office/powerpoint/2010/main" val="2674405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7BD11D3-AE07-DA48-BF14-EDCC6D9B8F54}"/>
              </a:ext>
            </a:extLst>
          </p:cNvPr>
          <p:cNvSpPr>
            <a:spLocks noGrp="1"/>
          </p:cNvSpPr>
          <p:nvPr>
            <p:ph idx="1"/>
          </p:nvPr>
        </p:nvSpPr>
        <p:spPr>
          <a:xfrm>
            <a:off x="683568" y="985292"/>
            <a:ext cx="7776864" cy="4104456"/>
          </a:xfrm>
        </p:spPr>
        <p:txBody>
          <a:bodyPr>
            <a:normAutofit fontScale="92500" lnSpcReduction="20000"/>
          </a:bodyPr>
          <a:lstStyle/>
          <a:p>
            <a:pPr algn="just">
              <a:spcBef>
                <a:spcPts val="448"/>
              </a:spcBef>
              <a:buClr>
                <a:schemeClr val="dk1"/>
              </a:buClr>
              <a:buSzPct val="100000"/>
            </a:pPr>
            <a:r>
              <a:rPr lang="es-ES" sz="2800" dirty="0"/>
              <a:t>En el cuadro de texto mencionado en el párrafo anterior, deberá señalarse el fundamento legal de la clasificación, incluyendo las siglas del o los ordenamientos jurídicos, artículo, fracción y párrafo que fundan la eliminación respectiva, así como la motivación de la clasificación y, por tanto, de la eliminación respectiva.</a:t>
            </a:r>
          </a:p>
          <a:p>
            <a:pPr marL="0" indent="0" algn="just">
              <a:spcBef>
                <a:spcPts val="448"/>
              </a:spcBef>
              <a:buClr>
                <a:schemeClr val="dk1"/>
              </a:buClr>
              <a:buSzPct val="100000"/>
              <a:buNone/>
            </a:pPr>
            <a:endParaRPr lang="es-ES" sz="2800" dirty="0"/>
          </a:p>
          <a:p>
            <a:pPr algn="just">
              <a:spcBef>
                <a:spcPts val="448"/>
              </a:spcBef>
              <a:buClr>
                <a:schemeClr val="dk1"/>
              </a:buClr>
              <a:buSzPct val="100000"/>
            </a:pPr>
            <a:r>
              <a:rPr lang="es-ES" sz="2800" dirty="0"/>
              <a:t>En caso de que el documento, se hubiere solicitado impreso, se realizará la impresión respectiva.</a:t>
            </a:r>
          </a:p>
          <a:p>
            <a:endParaRPr lang="es-MX" dirty="0"/>
          </a:p>
        </p:txBody>
      </p:sp>
    </p:spTree>
    <p:extLst>
      <p:ext uri="{BB962C8B-B14F-4D97-AF65-F5344CB8AC3E}">
        <p14:creationId xmlns:p14="http://schemas.microsoft.com/office/powerpoint/2010/main" val="3352483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3263" t="16748" r="28493" b="5907"/>
          <a:stretch/>
        </p:blipFill>
        <p:spPr>
          <a:xfrm>
            <a:off x="0" y="1"/>
            <a:ext cx="9144000" cy="5714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6185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1D3FA86-F5D5-6A9E-8A8D-43821EFA4B5A}"/>
              </a:ext>
            </a:extLst>
          </p:cNvPr>
          <p:cNvPicPr>
            <a:picLocks noChangeAspect="1"/>
          </p:cNvPicPr>
          <p:nvPr/>
        </p:nvPicPr>
        <p:blipFill>
          <a:blip r:embed="rId2"/>
          <a:stretch>
            <a:fillRect/>
          </a:stretch>
        </p:blipFill>
        <p:spPr>
          <a:xfrm>
            <a:off x="-7210" y="0"/>
            <a:ext cx="9144000" cy="5715000"/>
          </a:xfrm>
          <a:prstGeom prst="rect">
            <a:avLst/>
          </a:prstGeom>
        </p:spPr>
      </p:pic>
      <p:sp>
        <p:nvSpPr>
          <p:cNvPr id="4" name="Google Shape;451;p45">
            <a:extLst>
              <a:ext uri="{FF2B5EF4-FFF2-40B4-BE49-F238E27FC236}">
                <a16:creationId xmlns:a16="http://schemas.microsoft.com/office/drawing/2014/main" id="{B143C8BA-1D7E-EE6B-0CBD-A618778CF4CB}"/>
              </a:ext>
            </a:extLst>
          </p:cNvPr>
          <p:cNvSpPr/>
          <p:nvPr/>
        </p:nvSpPr>
        <p:spPr>
          <a:xfrm>
            <a:off x="403982" y="1351091"/>
            <a:ext cx="504056" cy="14401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5" name="Google Shape;451;p45">
            <a:extLst>
              <a:ext uri="{FF2B5EF4-FFF2-40B4-BE49-F238E27FC236}">
                <a16:creationId xmlns:a16="http://schemas.microsoft.com/office/drawing/2014/main" id="{28A52A69-C9CD-478A-3E87-15FDBFAA4DC9}"/>
              </a:ext>
            </a:extLst>
          </p:cNvPr>
          <p:cNvSpPr/>
          <p:nvPr/>
        </p:nvSpPr>
        <p:spPr>
          <a:xfrm>
            <a:off x="1043608" y="1362560"/>
            <a:ext cx="936104" cy="14401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6" name="Google Shape;451;p45">
            <a:extLst>
              <a:ext uri="{FF2B5EF4-FFF2-40B4-BE49-F238E27FC236}">
                <a16:creationId xmlns:a16="http://schemas.microsoft.com/office/drawing/2014/main" id="{ADA497E5-B4FC-34D2-0638-937379E9C2BB}"/>
              </a:ext>
            </a:extLst>
          </p:cNvPr>
          <p:cNvSpPr/>
          <p:nvPr/>
        </p:nvSpPr>
        <p:spPr>
          <a:xfrm>
            <a:off x="611560" y="1921396"/>
            <a:ext cx="1224136" cy="14401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8" name="Google Shape;451;p45">
            <a:extLst>
              <a:ext uri="{FF2B5EF4-FFF2-40B4-BE49-F238E27FC236}">
                <a16:creationId xmlns:a16="http://schemas.microsoft.com/office/drawing/2014/main" id="{BE68010F-8324-1BE6-D2C5-73DEEFA47CB1}"/>
              </a:ext>
            </a:extLst>
          </p:cNvPr>
          <p:cNvSpPr/>
          <p:nvPr/>
        </p:nvSpPr>
        <p:spPr>
          <a:xfrm>
            <a:off x="539552" y="2192200"/>
            <a:ext cx="504056" cy="8923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sp>
        <p:nvSpPr>
          <p:cNvPr id="9" name="Google Shape;451;p45">
            <a:extLst>
              <a:ext uri="{FF2B5EF4-FFF2-40B4-BE49-F238E27FC236}">
                <a16:creationId xmlns:a16="http://schemas.microsoft.com/office/drawing/2014/main" id="{AB41AC50-E663-FC29-B9AC-3EE028B9F6FF}"/>
              </a:ext>
            </a:extLst>
          </p:cNvPr>
          <p:cNvSpPr/>
          <p:nvPr/>
        </p:nvSpPr>
        <p:spPr>
          <a:xfrm>
            <a:off x="467544" y="2336216"/>
            <a:ext cx="1080120" cy="8923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2" name="Google Shape;451;p45">
            <a:extLst>
              <a:ext uri="{FF2B5EF4-FFF2-40B4-BE49-F238E27FC236}">
                <a16:creationId xmlns:a16="http://schemas.microsoft.com/office/drawing/2014/main" id="{048B3BF6-E328-AC9E-979E-8B057D7CBB1A}"/>
              </a:ext>
            </a:extLst>
          </p:cNvPr>
          <p:cNvSpPr/>
          <p:nvPr/>
        </p:nvSpPr>
        <p:spPr>
          <a:xfrm>
            <a:off x="539552" y="2480232"/>
            <a:ext cx="1728192" cy="14401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4" name="Google Shape;457;p45">
            <a:extLst>
              <a:ext uri="{FF2B5EF4-FFF2-40B4-BE49-F238E27FC236}">
                <a16:creationId xmlns:a16="http://schemas.microsoft.com/office/drawing/2014/main" id="{D0457A02-BCA4-892A-5BAD-6A93DADB918A}"/>
              </a:ext>
            </a:extLst>
          </p:cNvPr>
          <p:cNvSpPr/>
          <p:nvPr/>
        </p:nvSpPr>
        <p:spPr>
          <a:xfrm>
            <a:off x="489894" y="1289690"/>
            <a:ext cx="301686" cy="246181"/>
          </a:xfrm>
          <a:prstGeom prst="rect">
            <a:avLst/>
          </a:prstGeom>
          <a:noFill/>
          <a:ln>
            <a:noFill/>
          </a:ln>
        </p:spPr>
        <p:txBody>
          <a:bodyPr spcFirstLastPara="1" wrap="square" lIns="91425" tIns="45700" rIns="91425" bIns="45700" anchor="t" anchorCtr="0">
            <a:spAutoFit/>
          </a:bodyPr>
          <a:lstStyle/>
          <a:p>
            <a:pPr algn="ctr"/>
            <a:r>
              <a:rPr lang="es-MX" sz="1000" b="1" dirty="0">
                <a:solidFill>
                  <a:srgbClr val="F4F0E2"/>
                </a:solidFill>
                <a:latin typeface="Calibri"/>
                <a:ea typeface="Calibri"/>
                <a:cs typeface="Calibri"/>
                <a:sym typeface="Calibri"/>
              </a:rPr>
              <a:t>1</a:t>
            </a:r>
            <a:endParaRPr sz="1000" dirty="0"/>
          </a:p>
        </p:txBody>
      </p:sp>
      <p:sp>
        <p:nvSpPr>
          <p:cNvPr id="15" name="Google Shape;457;p45">
            <a:extLst>
              <a:ext uri="{FF2B5EF4-FFF2-40B4-BE49-F238E27FC236}">
                <a16:creationId xmlns:a16="http://schemas.microsoft.com/office/drawing/2014/main" id="{D036CD47-07A3-6BF9-C17B-FE6653100467}"/>
              </a:ext>
            </a:extLst>
          </p:cNvPr>
          <p:cNvSpPr/>
          <p:nvPr/>
        </p:nvSpPr>
        <p:spPr>
          <a:xfrm>
            <a:off x="1167018" y="1311478"/>
            <a:ext cx="301686" cy="246181"/>
          </a:xfrm>
          <a:prstGeom prst="rect">
            <a:avLst/>
          </a:prstGeom>
          <a:noFill/>
          <a:ln>
            <a:noFill/>
          </a:ln>
        </p:spPr>
        <p:txBody>
          <a:bodyPr spcFirstLastPara="1" wrap="square" lIns="91425" tIns="45700" rIns="91425" bIns="45700" anchor="t" anchorCtr="0">
            <a:spAutoFit/>
          </a:bodyPr>
          <a:lstStyle/>
          <a:p>
            <a:pPr algn="ctr"/>
            <a:r>
              <a:rPr lang="es-MX" sz="1000" dirty="0">
                <a:solidFill>
                  <a:schemeClr val="bg1"/>
                </a:solidFill>
              </a:rPr>
              <a:t>2</a:t>
            </a:r>
            <a:endParaRPr sz="1000" dirty="0">
              <a:solidFill>
                <a:schemeClr val="bg1"/>
              </a:solidFill>
            </a:endParaRPr>
          </a:p>
        </p:txBody>
      </p:sp>
      <p:sp>
        <p:nvSpPr>
          <p:cNvPr id="16" name="Google Shape;457;p45">
            <a:extLst>
              <a:ext uri="{FF2B5EF4-FFF2-40B4-BE49-F238E27FC236}">
                <a16:creationId xmlns:a16="http://schemas.microsoft.com/office/drawing/2014/main" id="{2265FFC7-268B-05C2-2F98-9397F2D54DE6}"/>
              </a:ext>
            </a:extLst>
          </p:cNvPr>
          <p:cNvSpPr/>
          <p:nvPr/>
        </p:nvSpPr>
        <p:spPr>
          <a:xfrm>
            <a:off x="568729" y="1870314"/>
            <a:ext cx="301686" cy="246181"/>
          </a:xfrm>
          <a:prstGeom prst="rect">
            <a:avLst/>
          </a:prstGeom>
          <a:noFill/>
          <a:ln>
            <a:noFill/>
          </a:ln>
        </p:spPr>
        <p:txBody>
          <a:bodyPr spcFirstLastPara="1" wrap="square" lIns="91425" tIns="45700" rIns="91425" bIns="45700" anchor="t" anchorCtr="0">
            <a:spAutoFit/>
          </a:bodyPr>
          <a:lstStyle/>
          <a:p>
            <a:pPr algn="ctr"/>
            <a:r>
              <a:rPr lang="es-MX" sz="1000" b="1" dirty="0">
                <a:solidFill>
                  <a:srgbClr val="F4F0E2"/>
                </a:solidFill>
                <a:latin typeface="Calibri"/>
                <a:ea typeface="Calibri"/>
                <a:cs typeface="Calibri"/>
                <a:sym typeface="Calibri"/>
              </a:rPr>
              <a:t>3</a:t>
            </a:r>
            <a:endParaRPr sz="1000" dirty="0"/>
          </a:p>
        </p:txBody>
      </p:sp>
      <p:sp>
        <p:nvSpPr>
          <p:cNvPr id="17" name="Google Shape;457;p45">
            <a:extLst>
              <a:ext uri="{FF2B5EF4-FFF2-40B4-BE49-F238E27FC236}">
                <a16:creationId xmlns:a16="http://schemas.microsoft.com/office/drawing/2014/main" id="{71002683-879B-525F-D37A-BDD15C013024}"/>
              </a:ext>
            </a:extLst>
          </p:cNvPr>
          <p:cNvSpPr/>
          <p:nvPr/>
        </p:nvSpPr>
        <p:spPr>
          <a:xfrm>
            <a:off x="492801" y="2128806"/>
            <a:ext cx="301686" cy="246181"/>
          </a:xfrm>
          <a:prstGeom prst="rect">
            <a:avLst/>
          </a:prstGeom>
          <a:noFill/>
          <a:ln>
            <a:noFill/>
          </a:ln>
        </p:spPr>
        <p:txBody>
          <a:bodyPr spcFirstLastPara="1" wrap="square" lIns="91425" tIns="45700" rIns="91425" bIns="45700" anchor="t" anchorCtr="0">
            <a:spAutoFit/>
          </a:bodyPr>
          <a:lstStyle/>
          <a:p>
            <a:pPr algn="ctr"/>
            <a:r>
              <a:rPr lang="es-MX" sz="1000" b="1" dirty="0">
                <a:solidFill>
                  <a:srgbClr val="F4F0E2"/>
                </a:solidFill>
                <a:latin typeface="Calibri"/>
                <a:cs typeface="Calibri"/>
                <a:sym typeface="Calibri"/>
              </a:rPr>
              <a:t>4</a:t>
            </a:r>
            <a:endParaRPr sz="1000" dirty="0"/>
          </a:p>
        </p:txBody>
      </p:sp>
      <p:sp>
        <p:nvSpPr>
          <p:cNvPr id="18" name="Google Shape;457;p45">
            <a:extLst>
              <a:ext uri="{FF2B5EF4-FFF2-40B4-BE49-F238E27FC236}">
                <a16:creationId xmlns:a16="http://schemas.microsoft.com/office/drawing/2014/main" id="{4C7D944E-6861-4708-A78C-15F68499B59C}"/>
              </a:ext>
            </a:extLst>
          </p:cNvPr>
          <p:cNvSpPr/>
          <p:nvPr/>
        </p:nvSpPr>
        <p:spPr>
          <a:xfrm>
            <a:off x="493441" y="2263346"/>
            <a:ext cx="301686" cy="246181"/>
          </a:xfrm>
          <a:prstGeom prst="rect">
            <a:avLst/>
          </a:prstGeom>
          <a:noFill/>
          <a:ln>
            <a:noFill/>
          </a:ln>
        </p:spPr>
        <p:txBody>
          <a:bodyPr spcFirstLastPara="1" wrap="square" lIns="91425" tIns="45700" rIns="91425" bIns="45700" anchor="t" anchorCtr="0">
            <a:spAutoFit/>
          </a:bodyPr>
          <a:lstStyle/>
          <a:p>
            <a:pPr algn="ctr"/>
            <a:r>
              <a:rPr lang="es-MX" sz="1000" b="1" dirty="0">
                <a:solidFill>
                  <a:srgbClr val="F4F0E2"/>
                </a:solidFill>
                <a:latin typeface="Calibri"/>
                <a:cs typeface="Calibri"/>
                <a:sym typeface="Calibri"/>
              </a:rPr>
              <a:t>5</a:t>
            </a:r>
            <a:endParaRPr sz="1000" dirty="0"/>
          </a:p>
        </p:txBody>
      </p:sp>
      <p:sp>
        <p:nvSpPr>
          <p:cNvPr id="19" name="Google Shape;457;p45">
            <a:extLst>
              <a:ext uri="{FF2B5EF4-FFF2-40B4-BE49-F238E27FC236}">
                <a16:creationId xmlns:a16="http://schemas.microsoft.com/office/drawing/2014/main" id="{CAD061AA-461F-EBD1-952F-E1B4B39F8B3A}"/>
              </a:ext>
            </a:extLst>
          </p:cNvPr>
          <p:cNvSpPr/>
          <p:nvPr/>
        </p:nvSpPr>
        <p:spPr>
          <a:xfrm>
            <a:off x="539552" y="2425452"/>
            <a:ext cx="301686" cy="246181"/>
          </a:xfrm>
          <a:prstGeom prst="rect">
            <a:avLst/>
          </a:prstGeom>
          <a:noFill/>
          <a:ln>
            <a:noFill/>
          </a:ln>
        </p:spPr>
        <p:txBody>
          <a:bodyPr spcFirstLastPara="1" wrap="square" lIns="91425" tIns="45700" rIns="91425" bIns="45700" anchor="t" anchorCtr="0">
            <a:spAutoFit/>
          </a:bodyPr>
          <a:lstStyle/>
          <a:p>
            <a:pPr algn="ctr"/>
            <a:r>
              <a:rPr lang="es-MX" sz="1000" b="1" dirty="0">
                <a:solidFill>
                  <a:srgbClr val="F4F0E2"/>
                </a:solidFill>
                <a:latin typeface="Calibri"/>
                <a:cs typeface="Calibri"/>
                <a:sym typeface="Calibri"/>
              </a:rPr>
              <a:t>6</a:t>
            </a:r>
            <a:endParaRPr sz="1000" dirty="0"/>
          </a:p>
        </p:txBody>
      </p:sp>
      <p:sp>
        <p:nvSpPr>
          <p:cNvPr id="21" name="CuadroTexto 20">
            <a:extLst>
              <a:ext uri="{FF2B5EF4-FFF2-40B4-BE49-F238E27FC236}">
                <a16:creationId xmlns:a16="http://schemas.microsoft.com/office/drawing/2014/main" id="{8EC4C7D5-555D-D7A3-46F3-CE840ACE128B}"/>
              </a:ext>
            </a:extLst>
          </p:cNvPr>
          <p:cNvSpPr txBox="1"/>
          <p:nvPr/>
        </p:nvSpPr>
        <p:spPr>
          <a:xfrm>
            <a:off x="251520" y="3271133"/>
            <a:ext cx="8352928" cy="2031325"/>
          </a:xfrm>
          <a:prstGeom prst="rect">
            <a:avLst/>
          </a:prstGeom>
          <a:noFill/>
        </p:spPr>
        <p:txBody>
          <a:bodyPr wrap="square">
            <a:spAutoFit/>
          </a:bodyPr>
          <a:lstStyle/>
          <a:p>
            <a:pPr algn="just"/>
            <a:r>
              <a:rPr lang="es-ES" dirty="0">
                <a:solidFill>
                  <a:schemeClr val="tx2">
                    <a:lumMod val="60000"/>
                    <a:lumOff val="40000"/>
                  </a:schemeClr>
                </a:solidFill>
                <a:latin typeface="Calibri"/>
                <a:ea typeface="Calibri"/>
                <a:cs typeface="Calibri"/>
                <a:sym typeface="Calibri"/>
              </a:rPr>
              <a:t>Eliminado: 12 palabras. 1. Nombre de un particular; 2. Correo electrónico personal de un particular; 3.  Nombre de un particular; 4. Teléfono personal de un particular; 5. Correo electrónico personal de un particular; 6. Dirección personal de un particular. </a:t>
            </a:r>
            <a:endParaRPr lang="es-ES" dirty="0">
              <a:solidFill>
                <a:schemeClr val="tx2">
                  <a:lumMod val="60000"/>
                  <a:lumOff val="40000"/>
                </a:schemeClr>
              </a:solidFill>
            </a:endParaRPr>
          </a:p>
          <a:p>
            <a:pPr algn="just"/>
            <a:r>
              <a:rPr lang="es-ES" dirty="0">
                <a:solidFill>
                  <a:schemeClr val="tx2">
                    <a:lumMod val="60000"/>
                    <a:lumOff val="40000"/>
                  </a:schemeClr>
                </a:solidFill>
                <a:latin typeface="Calibri"/>
                <a:ea typeface="Calibri"/>
                <a:cs typeface="Calibri"/>
                <a:sym typeface="Calibri"/>
              </a:rPr>
              <a:t>Fundamento legal: Acuerdo de confidencialidad de fecha 13 de marzo de 2018, por tratarse de información confidencial que contiene datos personales de conformidad con lo dispuesto en el artículo 3, fracción XVII y 141 de la Ley de Transparencia y Acceso a la Información Pública del Estado de Nuevo León. </a:t>
            </a:r>
            <a:endParaRPr lang="es-ES" dirty="0">
              <a:solidFill>
                <a:schemeClr val="tx2">
                  <a:lumMod val="60000"/>
                  <a:lumOff val="40000"/>
                </a:schemeClr>
              </a:solidFill>
            </a:endParaRPr>
          </a:p>
        </p:txBody>
      </p:sp>
    </p:spTree>
    <p:extLst>
      <p:ext uri="{BB962C8B-B14F-4D97-AF65-F5344CB8AC3E}">
        <p14:creationId xmlns:p14="http://schemas.microsoft.com/office/powerpoint/2010/main" val="104907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537"/>
        <p:cNvGrpSpPr/>
        <p:nvPr/>
      </p:nvGrpSpPr>
      <p:grpSpPr>
        <a:xfrm>
          <a:off x="0" y="0"/>
          <a:ext cx="0" cy="0"/>
          <a:chOff x="0" y="0"/>
          <a:chExt cx="0" cy="0"/>
        </a:xfrm>
      </p:grpSpPr>
      <p:sp>
        <p:nvSpPr>
          <p:cNvPr id="538" name="Google Shape;538;p56"/>
          <p:cNvSpPr txBox="1">
            <a:spLocks noGrp="1"/>
          </p:cNvSpPr>
          <p:nvPr>
            <p:ph type="title"/>
          </p:nvPr>
        </p:nvSpPr>
        <p:spPr>
          <a:xfrm>
            <a:off x="395536" y="705210"/>
            <a:ext cx="8622704" cy="9525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accent6"/>
              </a:buClr>
              <a:buSzPts val="3200"/>
            </a:pPr>
            <a:r>
              <a:rPr lang="es-MX" sz="2800" dirty="0"/>
              <a:t>También se considera como información confidencial:</a:t>
            </a:r>
            <a:endParaRPr sz="2800" dirty="0"/>
          </a:p>
        </p:txBody>
      </p:sp>
      <p:sp>
        <p:nvSpPr>
          <p:cNvPr id="539" name="Google Shape;539;p56"/>
          <p:cNvSpPr txBox="1">
            <a:spLocks noGrp="1"/>
          </p:cNvSpPr>
          <p:nvPr>
            <p:ph type="body" idx="1"/>
          </p:nvPr>
        </p:nvSpPr>
        <p:spPr>
          <a:xfrm>
            <a:off x="915008" y="1941382"/>
            <a:ext cx="2849488" cy="587896"/>
          </a:xfrm>
          <a:prstGeom prst="rect">
            <a:avLst/>
          </a:prstGeom>
          <a:noFill/>
          <a:ln>
            <a:noFill/>
          </a:ln>
        </p:spPr>
        <p:txBody>
          <a:bodyPr spcFirstLastPara="1" vert="horz" wrap="square" lIns="91425" tIns="45700" rIns="91425" bIns="45700" rtlCol="0" anchor="t" anchorCtr="0">
            <a:normAutofit/>
          </a:bodyPr>
          <a:lstStyle/>
          <a:p>
            <a:pPr>
              <a:spcBef>
                <a:spcPts val="0"/>
              </a:spcBef>
              <a:buClr>
                <a:schemeClr val="dk1"/>
              </a:buClr>
              <a:buSzPts val="3200"/>
            </a:pPr>
            <a:r>
              <a:rPr lang="es-MX" sz="2800" dirty="0"/>
              <a:t>Los secretos: </a:t>
            </a:r>
            <a:endParaRPr sz="2800" dirty="0"/>
          </a:p>
        </p:txBody>
      </p:sp>
      <p:sp>
        <p:nvSpPr>
          <p:cNvPr id="540" name="Google Shape;540;p56"/>
          <p:cNvSpPr/>
          <p:nvPr/>
        </p:nvSpPr>
        <p:spPr>
          <a:xfrm>
            <a:off x="3977478" y="1875289"/>
            <a:ext cx="1944216" cy="864096"/>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algn="ctr"/>
            <a:r>
              <a:rPr lang="es-MX" dirty="0">
                <a:solidFill>
                  <a:schemeClr val="dk1"/>
                </a:solidFill>
                <a:latin typeface="Calibri"/>
                <a:ea typeface="Calibri"/>
                <a:cs typeface="Calibri"/>
                <a:sym typeface="Calibri"/>
              </a:rPr>
              <a:t>Bancarios</a:t>
            </a:r>
            <a:endParaRPr dirty="0"/>
          </a:p>
        </p:txBody>
      </p:sp>
      <p:sp>
        <p:nvSpPr>
          <p:cNvPr id="541" name="Google Shape;541;p56"/>
          <p:cNvSpPr/>
          <p:nvPr/>
        </p:nvSpPr>
        <p:spPr>
          <a:xfrm>
            <a:off x="6480212" y="1889491"/>
            <a:ext cx="2016224" cy="864096"/>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algn="ctr"/>
            <a:r>
              <a:rPr lang="es-MX" dirty="0">
                <a:solidFill>
                  <a:schemeClr val="dk1"/>
                </a:solidFill>
                <a:latin typeface="Calibri"/>
                <a:ea typeface="Calibri"/>
                <a:cs typeface="Calibri"/>
                <a:sym typeface="Calibri"/>
              </a:rPr>
              <a:t>Fiduciarios</a:t>
            </a:r>
            <a:endParaRPr dirty="0"/>
          </a:p>
        </p:txBody>
      </p:sp>
      <p:sp>
        <p:nvSpPr>
          <p:cNvPr id="542" name="Google Shape;542;p56"/>
          <p:cNvSpPr/>
          <p:nvPr/>
        </p:nvSpPr>
        <p:spPr>
          <a:xfrm>
            <a:off x="1331640" y="3171216"/>
            <a:ext cx="2016224" cy="864096"/>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algn="ctr"/>
            <a:r>
              <a:rPr lang="es-MX" dirty="0">
                <a:solidFill>
                  <a:schemeClr val="dk1"/>
                </a:solidFill>
                <a:latin typeface="Calibri"/>
                <a:ea typeface="Calibri"/>
                <a:cs typeface="Calibri"/>
                <a:sym typeface="Calibri"/>
              </a:rPr>
              <a:t>Industrial</a:t>
            </a:r>
            <a:endParaRPr dirty="0"/>
          </a:p>
        </p:txBody>
      </p:sp>
      <p:sp>
        <p:nvSpPr>
          <p:cNvPr id="543" name="Google Shape;543;p56"/>
          <p:cNvSpPr/>
          <p:nvPr/>
        </p:nvSpPr>
        <p:spPr>
          <a:xfrm>
            <a:off x="3995936" y="3114179"/>
            <a:ext cx="2016224" cy="864096"/>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lgn="ctr"/>
            <a:r>
              <a:rPr lang="es-MX" dirty="0">
                <a:solidFill>
                  <a:schemeClr val="dk1"/>
                </a:solidFill>
                <a:latin typeface="Calibri"/>
                <a:ea typeface="Calibri"/>
                <a:cs typeface="Calibri"/>
                <a:sym typeface="Calibri"/>
              </a:rPr>
              <a:t>Comercial</a:t>
            </a:r>
            <a:endParaRPr dirty="0"/>
          </a:p>
        </p:txBody>
      </p:sp>
      <p:sp>
        <p:nvSpPr>
          <p:cNvPr id="544" name="Google Shape;544;p56"/>
          <p:cNvSpPr/>
          <p:nvPr/>
        </p:nvSpPr>
        <p:spPr>
          <a:xfrm>
            <a:off x="6480212" y="3114179"/>
            <a:ext cx="2016224" cy="864096"/>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r>
              <a:rPr lang="es-MX" dirty="0">
                <a:solidFill>
                  <a:schemeClr val="dk1"/>
                </a:solidFill>
                <a:latin typeface="Calibri"/>
                <a:ea typeface="Calibri"/>
                <a:cs typeface="Calibri"/>
                <a:sym typeface="Calibri"/>
              </a:rPr>
              <a:t>Fiscal</a:t>
            </a:r>
            <a:endParaRPr dirty="0"/>
          </a:p>
        </p:txBody>
      </p:sp>
      <p:sp>
        <p:nvSpPr>
          <p:cNvPr id="545" name="Google Shape;545;p56"/>
          <p:cNvSpPr/>
          <p:nvPr/>
        </p:nvSpPr>
        <p:spPr>
          <a:xfrm>
            <a:off x="1331640" y="4333664"/>
            <a:ext cx="2016224" cy="864096"/>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algn="ctr"/>
            <a:r>
              <a:rPr lang="es-MX">
                <a:solidFill>
                  <a:schemeClr val="dk1"/>
                </a:solidFill>
                <a:latin typeface="Calibri"/>
                <a:ea typeface="Calibri"/>
                <a:cs typeface="Calibri"/>
                <a:sym typeface="Calibri"/>
              </a:rPr>
              <a:t>Bursátil</a:t>
            </a:r>
            <a:endParaRPr/>
          </a:p>
        </p:txBody>
      </p:sp>
      <p:sp>
        <p:nvSpPr>
          <p:cNvPr id="546" name="Google Shape;546;p56"/>
          <p:cNvSpPr/>
          <p:nvPr/>
        </p:nvSpPr>
        <p:spPr>
          <a:xfrm>
            <a:off x="3977478" y="4333664"/>
            <a:ext cx="2016224" cy="864096"/>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r>
              <a:rPr lang="es-MX" dirty="0">
                <a:solidFill>
                  <a:schemeClr val="dk1"/>
                </a:solidFill>
                <a:latin typeface="Calibri"/>
                <a:ea typeface="Calibri"/>
                <a:cs typeface="Calibri"/>
                <a:sym typeface="Calibri"/>
              </a:rPr>
              <a:t>Postal</a:t>
            </a:r>
            <a:endParaRPr dirty="0"/>
          </a:p>
        </p:txBody>
      </p:sp>
      <p:sp>
        <p:nvSpPr>
          <p:cNvPr id="547" name="Google Shape;547;p56"/>
          <p:cNvSpPr/>
          <p:nvPr/>
        </p:nvSpPr>
        <p:spPr>
          <a:xfrm>
            <a:off x="6480212" y="4035312"/>
            <a:ext cx="2411760" cy="1561356"/>
          </a:xfrm>
          <a:prstGeom prst="star12">
            <a:avLst>
              <a:gd name="adj" fmla="val 37500"/>
            </a:avLst>
          </a:prstGeom>
          <a:gradFill>
            <a:gsLst>
              <a:gs pos="0">
                <a:srgbClr val="D1FF00"/>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s-MX" sz="1400" dirty="0">
                <a:solidFill>
                  <a:schemeClr val="dk1"/>
                </a:solidFill>
                <a:latin typeface="Calibri"/>
                <a:ea typeface="Calibri"/>
                <a:cs typeface="Calibri"/>
                <a:sym typeface="Calibri"/>
              </a:rPr>
              <a:t>Cuando </a:t>
            </a:r>
            <a:r>
              <a:rPr lang="es-MX" sz="1400" b="1" u="sng" dirty="0">
                <a:solidFill>
                  <a:schemeClr val="dk1"/>
                </a:solidFill>
                <a:latin typeface="Calibri"/>
                <a:ea typeface="Calibri"/>
                <a:cs typeface="Calibri"/>
                <a:sym typeface="Calibri"/>
              </a:rPr>
              <a:t>no</a:t>
            </a:r>
            <a:r>
              <a:rPr lang="es-MX" sz="1400" dirty="0">
                <a:solidFill>
                  <a:schemeClr val="dk1"/>
                </a:solidFill>
                <a:latin typeface="Calibri"/>
                <a:ea typeface="Calibri"/>
                <a:cs typeface="Calibri"/>
                <a:sym typeface="Calibri"/>
              </a:rPr>
              <a:t> involucren el ejercicio de recursos públicos</a:t>
            </a:r>
            <a:endParaRPr dirty="0"/>
          </a:p>
        </p:txBody>
      </p:sp>
    </p:spTree>
    <p:extLst>
      <p:ext uri="{BB962C8B-B14F-4D97-AF65-F5344CB8AC3E}">
        <p14:creationId xmlns:p14="http://schemas.microsoft.com/office/powerpoint/2010/main" val="3346374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565"/>
        <p:cNvGrpSpPr/>
        <p:nvPr/>
      </p:nvGrpSpPr>
      <p:grpSpPr>
        <a:xfrm>
          <a:off x="0" y="0"/>
          <a:ext cx="0" cy="0"/>
          <a:chOff x="0" y="0"/>
          <a:chExt cx="0" cy="0"/>
        </a:xfrm>
      </p:grpSpPr>
      <p:sp>
        <p:nvSpPr>
          <p:cNvPr id="566" name="Google Shape;566;p59"/>
          <p:cNvSpPr txBox="1">
            <a:spLocks noGrp="1"/>
          </p:cNvSpPr>
          <p:nvPr>
            <p:ph type="ctrTitle"/>
          </p:nvPr>
        </p:nvSpPr>
        <p:spPr>
          <a:xfrm>
            <a:off x="683568" y="1993404"/>
            <a:ext cx="7772400" cy="1225021"/>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dk1"/>
              </a:buClr>
              <a:buSzPct val="100000"/>
            </a:pPr>
            <a:r>
              <a:rPr lang="es-MX" sz="3200" dirty="0">
                <a:solidFill>
                  <a:schemeClr val="tx2">
                    <a:lumMod val="75000"/>
                  </a:schemeClr>
                </a:solidFill>
                <a:effectLst>
                  <a:outerShdw blurRad="38100" dist="38100" dir="2700000" algn="tl">
                    <a:srgbClr val="000000">
                      <a:alpha val="43137"/>
                    </a:srgbClr>
                  </a:outerShdw>
                </a:effectLst>
              </a:rPr>
              <a:t>DESCLASIFICACIÓN DE LA INFORMACIÓN</a:t>
            </a:r>
            <a:endParaRPr sz="3200"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0328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570"/>
        <p:cNvGrpSpPr/>
        <p:nvPr/>
      </p:nvGrpSpPr>
      <p:grpSpPr>
        <a:xfrm>
          <a:off x="0" y="0"/>
          <a:ext cx="0" cy="0"/>
          <a:chOff x="0" y="0"/>
          <a:chExt cx="0" cy="0"/>
        </a:xfrm>
      </p:grpSpPr>
      <p:sp>
        <p:nvSpPr>
          <p:cNvPr id="571" name="Google Shape;571;p60"/>
          <p:cNvSpPr txBox="1">
            <a:spLocks noGrp="1"/>
          </p:cNvSpPr>
          <p:nvPr>
            <p:ph type="title"/>
          </p:nvPr>
        </p:nvSpPr>
        <p:spPr>
          <a:xfrm>
            <a:off x="263176" y="612225"/>
            <a:ext cx="8867328" cy="9525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accent6"/>
              </a:buClr>
              <a:buSzPts val="4400"/>
            </a:pPr>
            <a:r>
              <a:rPr lang="es-ES" sz="1800" b="1" dirty="0">
                <a:solidFill>
                  <a:schemeClr val="tx2">
                    <a:lumMod val="75000"/>
                  </a:schemeClr>
                </a:solidFill>
              </a:rPr>
              <a:t>LOS DOCUMENTOS CLASIFICADOS COMO RESERVADOS SERÁN PÚBLICOS CUANDO:</a:t>
            </a:r>
            <a:endParaRPr lang="es-MX" b="1" dirty="0">
              <a:solidFill>
                <a:schemeClr val="tx2">
                  <a:lumMod val="75000"/>
                </a:schemeClr>
              </a:solidFill>
            </a:endParaRPr>
          </a:p>
        </p:txBody>
      </p:sp>
      <p:grpSp>
        <p:nvGrpSpPr>
          <p:cNvPr id="572" name="Google Shape;572;p60"/>
          <p:cNvGrpSpPr/>
          <p:nvPr/>
        </p:nvGrpSpPr>
        <p:grpSpPr>
          <a:xfrm>
            <a:off x="2678" y="1394160"/>
            <a:ext cx="9138642" cy="2687835"/>
            <a:chOff x="2678" y="1200956"/>
            <a:chExt cx="9138642" cy="2687835"/>
          </a:xfrm>
        </p:grpSpPr>
        <p:sp>
          <p:nvSpPr>
            <p:cNvPr id="573" name="Google Shape;573;p60"/>
            <p:cNvSpPr/>
            <p:nvPr/>
          </p:nvSpPr>
          <p:spPr>
            <a:xfrm>
              <a:off x="2678" y="1200956"/>
              <a:ext cx="2687835" cy="2687835"/>
            </a:xfrm>
            <a:prstGeom prst="ellipse">
              <a:avLst/>
            </a:prstGeom>
            <a:solidFill>
              <a:srgbClr val="BF504D">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4" name="Google Shape;574;p60"/>
            <p:cNvSpPr txBox="1"/>
            <p:nvPr/>
          </p:nvSpPr>
          <p:spPr>
            <a:xfrm>
              <a:off x="396302" y="1594580"/>
              <a:ext cx="1900587" cy="1900587"/>
            </a:xfrm>
            <a:prstGeom prst="rect">
              <a:avLst/>
            </a:prstGeom>
            <a:noFill/>
            <a:ln>
              <a:noFill/>
            </a:ln>
          </p:spPr>
          <p:txBody>
            <a:bodyPr spcFirstLastPara="1" wrap="square" lIns="147900" tIns="25400" rIns="147900" bIns="25400" anchor="ctr" anchorCtr="0">
              <a:noAutofit/>
            </a:bodyPr>
            <a:lstStyle/>
            <a:p>
              <a:pPr algn="ctr">
                <a:lnSpc>
                  <a:spcPct val="90000"/>
                </a:lnSpc>
                <a:buClr>
                  <a:schemeClr val="dk1"/>
                </a:buClr>
                <a:buSzPts val="2000"/>
              </a:pPr>
              <a:r>
                <a:rPr lang="es-MX" sz="2000">
                  <a:solidFill>
                    <a:schemeClr val="dk1"/>
                  </a:solidFill>
                  <a:latin typeface="Calibri"/>
                  <a:ea typeface="Calibri"/>
                  <a:cs typeface="Calibri"/>
                  <a:sym typeface="Calibri"/>
                </a:rPr>
                <a:t>Se </a:t>
              </a:r>
              <a:r>
                <a:rPr lang="es-MX" sz="2000" b="1">
                  <a:solidFill>
                    <a:schemeClr val="dk1"/>
                  </a:solidFill>
                  <a:latin typeface="Calibri"/>
                  <a:ea typeface="Calibri"/>
                  <a:cs typeface="Calibri"/>
                  <a:sym typeface="Calibri"/>
                </a:rPr>
                <a:t>extingan</a:t>
              </a:r>
              <a:r>
                <a:rPr lang="es-MX" sz="2000">
                  <a:solidFill>
                    <a:schemeClr val="dk1"/>
                  </a:solidFill>
                  <a:latin typeface="Calibri"/>
                  <a:ea typeface="Calibri"/>
                  <a:cs typeface="Calibri"/>
                  <a:sym typeface="Calibri"/>
                </a:rPr>
                <a:t> las causas que dieron origen a su clasificación.</a:t>
              </a:r>
              <a:endParaRPr/>
            </a:p>
          </p:txBody>
        </p:sp>
        <p:sp>
          <p:nvSpPr>
            <p:cNvPr id="575" name="Google Shape;575;p60"/>
            <p:cNvSpPr/>
            <p:nvPr/>
          </p:nvSpPr>
          <p:spPr>
            <a:xfrm>
              <a:off x="2152947" y="1200956"/>
              <a:ext cx="2687835" cy="2687835"/>
            </a:xfrm>
            <a:prstGeom prst="ellipse">
              <a:avLst/>
            </a:prstGeom>
            <a:solidFill>
              <a:schemeClr val="accent3">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6" name="Google Shape;576;p60"/>
            <p:cNvSpPr txBox="1"/>
            <p:nvPr/>
          </p:nvSpPr>
          <p:spPr>
            <a:xfrm>
              <a:off x="2546571" y="1594580"/>
              <a:ext cx="1900587" cy="1900587"/>
            </a:xfrm>
            <a:prstGeom prst="rect">
              <a:avLst/>
            </a:prstGeom>
            <a:noFill/>
            <a:ln>
              <a:noFill/>
            </a:ln>
          </p:spPr>
          <p:txBody>
            <a:bodyPr spcFirstLastPara="1" wrap="square" lIns="147900" tIns="25400" rIns="147900" bIns="25400" anchor="ctr" anchorCtr="0">
              <a:noAutofit/>
            </a:bodyPr>
            <a:lstStyle/>
            <a:p>
              <a:pPr algn="ctr">
                <a:lnSpc>
                  <a:spcPct val="90000"/>
                </a:lnSpc>
                <a:buClr>
                  <a:schemeClr val="dk1"/>
                </a:buClr>
                <a:buSzPts val="2000"/>
              </a:pPr>
              <a:r>
                <a:rPr lang="es-MX" sz="2000" dirty="0">
                  <a:solidFill>
                    <a:schemeClr val="dk1"/>
                  </a:solidFill>
                  <a:latin typeface="Calibri"/>
                  <a:ea typeface="Calibri"/>
                  <a:cs typeface="Calibri"/>
                  <a:sym typeface="Calibri"/>
                </a:rPr>
                <a:t>Expire el </a:t>
              </a:r>
              <a:r>
                <a:rPr lang="es-MX" sz="2000" b="1" dirty="0">
                  <a:solidFill>
                    <a:schemeClr val="dk1"/>
                  </a:solidFill>
                  <a:latin typeface="Calibri"/>
                  <a:ea typeface="Calibri"/>
                  <a:cs typeface="Calibri"/>
                  <a:sym typeface="Calibri"/>
                </a:rPr>
                <a:t>plazo</a:t>
              </a:r>
              <a:r>
                <a:rPr lang="es-MX" sz="2000" dirty="0">
                  <a:solidFill>
                    <a:schemeClr val="dk1"/>
                  </a:solidFill>
                  <a:latin typeface="Calibri"/>
                  <a:ea typeface="Calibri"/>
                  <a:cs typeface="Calibri"/>
                  <a:sym typeface="Calibri"/>
                </a:rPr>
                <a:t> de clasificación, salvo que subsistan las causas que motivaron su reserva.</a:t>
              </a:r>
              <a:endParaRPr dirty="0"/>
            </a:p>
          </p:txBody>
        </p:sp>
        <p:sp>
          <p:nvSpPr>
            <p:cNvPr id="577" name="Google Shape;577;p60"/>
            <p:cNvSpPr/>
            <p:nvPr/>
          </p:nvSpPr>
          <p:spPr>
            <a:xfrm>
              <a:off x="4303216" y="1200956"/>
              <a:ext cx="2687835" cy="2687835"/>
            </a:xfrm>
            <a:prstGeom prst="ellipse">
              <a:avLst/>
            </a:prstGeom>
            <a:solidFill>
              <a:schemeClr val="accent4">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8" name="Google Shape;578;p60"/>
            <p:cNvSpPr txBox="1"/>
            <p:nvPr/>
          </p:nvSpPr>
          <p:spPr>
            <a:xfrm>
              <a:off x="4696840" y="1594580"/>
              <a:ext cx="1900587" cy="1900587"/>
            </a:xfrm>
            <a:prstGeom prst="rect">
              <a:avLst/>
            </a:prstGeom>
            <a:noFill/>
            <a:ln>
              <a:noFill/>
            </a:ln>
          </p:spPr>
          <p:txBody>
            <a:bodyPr spcFirstLastPara="1" wrap="square" lIns="147900" tIns="20300" rIns="147900" bIns="20300" anchor="ctr" anchorCtr="0">
              <a:noAutofit/>
            </a:bodyPr>
            <a:lstStyle/>
            <a:p>
              <a:pPr algn="ctr">
                <a:lnSpc>
                  <a:spcPct val="90000"/>
                </a:lnSpc>
                <a:buClr>
                  <a:schemeClr val="dk1"/>
                </a:buClr>
                <a:buSzPts val="1600"/>
              </a:pPr>
              <a:r>
                <a:rPr lang="es-MX" sz="1600" dirty="0">
                  <a:solidFill>
                    <a:schemeClr val="dk1"/>
                  </a:solidFill>
                  <a:latin typeface="Calibri"/>
                  <a:ea typeface="Calibri"/>
                  <a:cs typeface="Calibri"/>
                  <a:sym typeface="Calibri"/>
                </a:rPr>
                <a:t>Exista </a:t>
              </a:r>
              <a:r>
                <a:rPr lang="es-MX" sz="1600" b="1" dirty="0">
                  <a:solidFill>
                    <a:schemeClr val="dk1"/>
                  </a:solidFill>
                  <a:latin typeface="Calibri"/>
                  <a:ea typeface="Calibri"/>
                  <a:cs typeface="Calibri"/>
                  <a:sym typeface="Calibri"/>
                </a:rPr>
                <a:t>resolución </a:t>
              </a:r>
              <a:r>
                <a:rPr lang="es-MX" sz="1600" dirty="0">
                  <a:solidFill>
                    <a:schemeClr val="dk1"/>
                  </a:solidFill>
                  <a:latin typeface="Calibri"/>
                  <a:ea typeface="Calibri"/>
                  <a:cs typeface="Calibri"/>
                  <a:sym typeface="Calibri"/>
                </a:rPr>
                <a:t>de una autoridad competente que determine que existe una causa de </a:t>
              </a:r>
              <a:r>
                <a:rPr lang="es-MX" sz="1600" b="1" dirty="0">
                  <a:solidFill>
                    <a:schemeClr val="dk1"/>
                  </a:solidFill>
                  <a:latin typeface="Calibri"/>
                  <a:ea typeface="Calibri"/>
                  <a:cs typeface="Calibri"/>
                  <a:sym typeface="Calibri"/>
                </a:rPr>
                <a:t>interés público </a:t>
              </a:r>
              <a:r>
                <a:rPr lang="es-MX" sz="1600" dirty="0">
                  <a:solidFill>
                    <a:schemeClr val="dk1"/>
                  </a:solidFill>
                  <a:latin typeface="Calibri"/>
                  <a:ea typeface="Calibri"/>
                  <a:cs typeface="Calibri"/>
                  <a:sym typeface="Calibri"/>
                </a:rPr>
                <a:t>que prevalece sobre la reserva de la información</a:t>
              </a:r>
              <a:endParaRPr dirty="0"/>
            </a:p>
          </p:txBody>
        </p:sp>
        <p:sp>
          <p:nvSpPr>
            <p:cNvPr id="579" name="Google Shape;579;p60"/>
            <p:cNvSpPr/>
            <p:nvPr/>
          </p:nvSpPr>
          <p:spPr>
            <a:xfrm>
              <a:off x="6453485" y="1200956"/>
              <a:ext cx="2687835" cy="2687835"/>
            </a:xfrm>
            <a:prstGeom prst="ellipse">
              <a:avLst/>
            </a:prstGeom>
            <a:solidFill>
              <a:srgbClr val="49ACC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0" name="Google Shape;580;p60"/>
            <p:cNvSpPr txBox="1"/>
            <p:nvPr/>
          </p:nvSpPr>
          <p:spPr>
            <a:xfrm>
              <a:off x="6847109" y="1594580"/>
              <a:ext cx="1918068" cy="1900587"/>
            </a:xfrm>
            <a:prstGeom prst="rect">
              <a:avLst/>
            </a:prstGeom>
            <a:noFill/>
            <a:ln>
              <a:noFill/>
            </a:ln>
          </p:spPr>
          <p:txBody>
            <a:bodyPr spcFirstLastPara="1" wrap="square" lIns="147900" tIns="25400" rIns="147900" bIns="25400" anchor="ctr" anchorCtr="0">
              <a:noAutofit/>
            </a:bodyPr>
            <a:lstStyle/>
            <a:p>
              <a:pPr algn="ctr">
                <a:lnSpc>
                  <a:spcPct val="90000"/>
                </a:lnSpc>
                <a:buClr>
                  <a:schemeClr val="dk1"/>
                </a:buClr>
                <a:buSzPts val="2000"/>
              </a:pPr>
              <a:r>
                <a:rPr lang="es-MX" sz="2000" dirty="0">
                  <a:solidFill>
                    <a:schemeClr val="dk1"/>
                  </a:solidFill>
                  <a:latin typeface="Calibri"/>
                  <a:ea typeface="Calibri"/>
                  <a:cs typeface="Calibri"/>
                  <a:sym typeface="Calibri"/>
                </a:rPr>
                <a:t>El </a:t>
              </a:r>
              <a:r>
                <a:rPr lang="es-MX" sz="2000" b="1" dirty="0">
                  <a:solidFill>
                    <a:schemeClr val="dk1"/>
                  </a:solidFill>
                  <a:latin typeface="Calibri"/>
                  <a:ea typeface="Calibri"/>
                  <a:cs typeface="Calibri"/>
                  <a:sym typeface="Calibri"/>
                </a:rPr>
                <a:t>Comité de Transparencia </a:t>
              </a:r>
              <a:r>
                <a:rPr lang="es-MX" sz="2000" dirty="0">
                  <a:solidFill>
                    <a:schemeClr val="dk1"/>
                  </a:solidFill>
                  <a:latin typeface="Calibri"/>
                  <a:ea typeface="Calibri"/>
                  <a:cs typeface="Calibri"/>
                  <a:sym typeface="Calibri"/>
                </a:rPr>
                <a:t>considere pertinente la desclasificación</a:t>
              </a:r>
              <a:endParaRPr dirty="0"/>
            </a:p>
          </p:txBody>
        </p:sp>
      </p:grpSp>
      <p:pic>
        <p:nvPicPr>
          <p:cNvPr id="581" name="Google Shape;581;p60" descr="Resultado de imagen para folder abierto"/>
          <p:cNvPicPr preferRelativeResize="0"/>
          <p:nvPr/>
        </p:nvPicPr>
        <p:blipFill rotWithShape="1">
          <a:blip r:embed="rId4">
            <a:alphaModFix/>
          </a:blip>
          <a:srcRect l="13104" t="6911" r="8262" b="10159"/>
          <a:stretch/>
        </p:blipFill>
        <p:spPr>
          <a:xfrm>
            <a:off x="755576" y="4153644"/>
            <a:ext cx="864096" cy="864096"/>
          </a:xfrm>
          <a:prstGeom prst="rect">
            <a:avLst/>
          </a:prstGeom>
          <a:noFill/>
          <a:ln>
            <a:noFill/>
          </a:ln>
        </p:spPr>
      </p:pic>
      <p:pic>
        <p:nvPicPr>
          <p:cNvPr id="582" name="Google Shape;582;p60" descr="Resultado de imagen para calendario"/>
          <p:cNvPicPr preferRelativeResize="0"/>
          <p:nvPr/>
        </p:nvPicPr>
        <p:blipFill rotWithShape="1">
          <a:blip r:embed="rId5">
            <a:alphaModFix/>
          </a:blip>
          <a:srcRect/>
          <a:stretch/>
        </p:blipFill>
        <p:spPr>
          <a:xfrm>
            <a:off x="3203848" y="4153646"/>
            <a:ext cx="834176" cy="846093"/>
          </a:xfrm>
          <a:prstGeom prst="rect">
            <a:avLst/>
          </a:prstGeom>
          <a:noFill/>
          <a:ln>
            <a:noFill/>
          </a:ln>
        </p:spPr>
      </p:pic>
      <p:pic>
        <p:nvPicPr>
          <p:cNvPr id="583" name="Google Shape;583;p60" descr="Resultado de imagen para juez png"/>
          <p:cNvPicPr preferRelativeResize="0"/>
          <p:nvPr/>
        </p:nvPicPr>
        <p:blipFill rotWithShape="1">
          <a:blip r:embed="rId6">
            <a:alphaModFix/>
          </a:blip>
          <a:srcRect/>
          <a:stretch/>
        </p:blipFill>
        <p:spPr>
          <a:xfrm>
            <a:off x="5436096" y="4133902"/>
            <a:ext cx="1080120" cy="1080120"/>
          </a:xfrm>
          <a:prstGeom prst="rect">
            <a:avLst/>
          </a:prstGeom>
          <a:noFill/>
          <a:ln>
            <a:noFill/>
          </a:ln>
        </p:spPr>
      </p:pic>
      <p:pic>
        <p:nvPicPr>
          <p:cNvPr id="584" name="Google Shape;584;p60" descr="equipo-de-trabajo.png"/>
          <p:cNvPicPr preferRelativeResize="0"/>
          <p:nvPr/>
        </p:nvPicPr>
        <p:blipFill rotWithShape="1">
          <a:blip r:embed="rId7">
            <a:alphaModFix/>
          </a:blip>
          <a:srcRect/>
          <a:stretch/>
        </p:blipFill>
        <p:spPr>
          <a:xfrm>
            <a:off x="7236296" y="4081638"/>
            <a:ext cx="1440160" cy="930553"/>
          </a:xfrm>
          <a:prstGeom prst="rect">
            <a:avLst/>
          </a:prstGeom>
          <a:noFill/>
          <a:ln>
            <a:noFill/>
          </a:ln>
        </p:spPr>
      </p:pic>
      <p:sp>
        <p:nvSpPr>
          <p:cNvPr id="2" name="Rectángulo 1">
            <a:extLst>
              <a:ext uri="{FF2B5EF4-FFF2-40B4-BE49-F238E27FC236}">
                <a16:creationId xmlns:a16="http://schemas.microsoft.com/office/drawing/2014/main" id="{B4D153D7-16D8-24C1-88AF-0B512A4F9A09}"/>
              </a:ext>
            </a:extLst>
          </p:cNvPr>
          <p:cNvSpPr/>
          <p:nvPr/>
        </p:nvSpPr>
        <p:spPr>
          <a:xfrm>
            <a:off x="6732240" y="5214022"/>
            <a:ext cx="2687263" cy="457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2">
                    <a:lumMod val="75000"/>
                  </a:schemeClr>
                </a:solidFill>
              </a:rPr>
              <a:t>Art. 126 LTAIPNL</a:t>
            </a:r>
          </a:p>
        </p:txBody>
      </p:sp>
    </p:spTree>
    <p:extLst>
      <p:ext uri="{BB962C8B-B14F-4D97-AF65-F5344CB8AC3E}">
        <p14:creationId xmlns:p14="http://schemas.microsoft.com/office/powerpoint/2010/main" val="275153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95536" y="697260"/>
            <a:ext cx="8229600" cy="952500"/>
          </a:xfrm>
        </p:spPr>
        <p:txBody>
          <a:bodyPr>
            <a:normAutofit/>
          </a:bodyPr>
          <a:lstStyle/>
          <a:p>
            <a:r>
              <a:rPr lang="es-MX" sz="3200" dirty="0">
                <a:solidFill>
                  <a:schemeClr val="tx2">
                    <a:lumMod val="75000"/>
                  </a:schemeClr>
                </a:solidFill>
                <a:effectLst>
                  <a:outerShdw blurRad="38100" dist="38100" dir="2700000" algn="tl">
                    <a:srgbClr val="000000">
                      <a:alpha val="43137"/>
                    </a:srgbClr>
                  </a:outerShdw>
                </a:effectLst>
              </a:rPr>
              <a:t>INFORMACIÓN RESERVADA</a:t>
            </a:r>
          </a:p>
        </p:txBody>
      </p:sp>
      <p:sp>
        <p:nvSpPr>
          <p:cNvPr id="3" name="Marcador de contenido 2"/>
          <p:cNvSpPr>
            <a:spLocks noGrp="1"/>
          </p:cNvSpPr>
          <p:nvPr>
            <p:ph idx="1"/>
          </p:nvPr>
        </p:nvSpPr>
        <p:spPr>
          <a:xfrm>
            <a:off x="467544" y="1777380"/>
            <a:ext cx="8229600" cy="3771636"/>
          </a:xfrm>
        </p:spPr>
        <p:txBody>
          <a:bodyPr>
            <a:normAutofit/>
          </a:bodyPr>
          <a:lstStyle/>
          <a:p>
            <a:pPr marL="0" indent="0" algn="just">
              <a:buNone/>
            </a:pPr>
            <a:r>
              <a:rPr lang="es-ES" sz="2800" dirty="0"/>
              <a:t>Se trata de aquella información que </a:t>
            </a:r>
            <a:r>
              <a:rPr lang="es-ES" sz="2800" b="1" dirty="0">
                <a:solidFill>
                  <a:schemeClr val="tx2">
                    <a:lumMod val="75000"/>
                  </a:schemeClr>
                </a:solidFill>
              </a:rPr>
              <a:t>aun cuando es de naturaleza pública no puede difundirse</a:t>
            </a:r>
            <a:r>
              <a:rPr lang="es-ES" sz="2800" dirty="0"/>
              <a:t>, ya que esto generaría un daño, por lo que es necesario acreditar, de manera fundada y motivada, la afectación que se causaría de ser revelada.</a:t>
            </a:r>
          </a:p>
          <a:p>
            <a:endParaRPr lang="es-MX" dirty="0"/>
          </a:p>
        </p:txBody>
      </p:sp>
    </p:spTree>
    <p:extLst>
      <p:ext uri="{BB962C8B-B14F-4D97-AF65-F5344CB8AC3E}">
        <p14:creationId xmlns:p14="http://schemas.microsoft.com/office/powerpoint/2010/main" val="238763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CFEA61C-34FB-3093-FB1E-E9D81B533CDB}"/>
              </a:ext>
            </a:extLst>
          </p:cNvPr>
          <p:cNvSpPr>
            <a:spLocks noGrp="1"/>
          </p:cNvSpPr>
          <p:nvPr>
            <p:ph idx="1"/>
          </p:nvPr>
        </p:nvSpPr>
        <p:spPr>
          <a:xfrm>
            <a:off x="827584" y="1849388"/>
            <a:ext cx="7632848" cy="3771636"/>
          </a:xfrm>
        </p:spPr>
        <p:txBody>
          <a:bodyPr>
            <a:normAutofit/>
          </a:bodyPr>
          <a:lstStyle/>
          <a:p>
            <a:pPr marL="0" indent="0" algn="just">
              <a:buNone/>
            </a:pPr>
            <a:r>
              <a:rPr lang="es-ES" sz="2800" dirty="0">
                <a:solidFill>
                  <a:schemeClr val="tx1">
                    <a:lumMod val="95000"/>
                    <a:lumOff val="5000"/>
                  </a:schemeClr>
                </a:solidFill>
              </a:rPr>
              <a:t>La reserva de la información </a:t>
            </a:r>
            <a:r>
              <a:rPr lang="es-ES" sz="2800" b="1" u="sng" dirty="0">
                <a:solidFill>
                  <a:srgbClr val="15223C"/>
                </a:solidFill>
              </a:rPr>
              <a:t>es excepcional y es temporal</a:t>
            </a:r>
            <a:r>
              <a:rPr lang="es-ES" sz="2800" dirty="0">
                <a:solidFill>
                  <a:srgbClr val="15223C"/>
                </a:solidFill>
              </a:rPr>
              <a:t>, </a:t>
            </a:r>
            <a:r>
              <a:rPr lang="es-ES" sz="2800" dirty="0">
                <a:solidFill>
                  <a:schemeClr val="tx1">
                    <a:lumMod val="95000"/>
                    <a:lumOff val="5000"/>
                  </a:schemeClr>
                </a:solidFill>
              </a:rPr>
              <a:t>por lo que una vez concluido el plazo por el que se determinó la clasificación, la información vuelve a ser pública.</a:t>
            </a:r>
          </a:p>
          <a:p>
            <a:endParaRPr lang="es-MX" sz="2800" dirty="0"/>
          </a:p>
        </p:txBody>
      </p:sp>
    </p:spTree>
    <p:extLst>
      <p:ext uri="{BB962C8B-B14F-4D97-AF65-F5344CB8AC3E}">
        <p14:creationId xmlns:p14="http://schemas.microsoft.com/office/powerpoint/2010/main" val="3433062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Google Shape;490;p50">
            <a:extLst>
              <a:ext uri="{FF2B5EF4-FFF2-40B4-BE49-F238E27FC236}">
                <a16:creationId xmlns:a16="http://schemas.microsoft.com/office/drawing/2014/main" id="{1A3CC23C-4B2D-431C-F115-DF1D9A1D6D6B}"/>
              </a:ext>
            </a:extLst>
          </p:cNvPr>
          <p:cNvSpPr txBox="1">
            <a:spLocks noGrp="1"/>
          </p:cNvSpPr>
          <p:nvPr>
            <p:ph idx="1"/>
          </p:nvPr>
        </p:nvSpPr>
        <p:spPr>
          <a:xfrm>
            <a:off x="899592" y="1705372"/>
            <a:ext cx="7272808" cy="2895972"/>
          </a:xfrm>
          <a:prstGeom prst="rect">
            <a:avLst/>
          </a:prstGeom>
          <a:noFill/>
          <a:ln>
            <a:noFill/>
          </a:ln>
        </p:spPr>
        <p:txBody>
          <a:bodyPr spcFirstLastPara="1" vert="horz" wrap="square" lIns="91425" tIns="45700" rIns="91425" bIns="45700" rtlCol="0" anchor="ctr" anchorCtr="0">
            <a:noAutofit/>
          </a:bodyPr>
          <a:lstStyle/>
          <a:p>
            <a:pPr marL="0" indent="0">
              <a:spcBef>
                <a:spcPts val="0"/>
              </a:spcBef>
              <a:buClr>
                <a:schemeClr val="accent6"/>
              </a:buClr>
              <a:buSzPts val="4400"/>
              <a:buNone/>
            </a:pPr>
            <a:r>
              <a:rPr lang="es-MX" sz="4000" dirty="0">
                <a:solidFill>
                  <a:schemeClr val="tx2">
                    <a:lumMod val="75000"/>
                  </a:schemeClr>
                </a:solidFill>
                <a:effectLst>
                  <a:outerShdw blurRad="38100" dist="38100" dir="2700000" algn="tl">
                    <a:srgbClr val="000000">
                      <a:alpha val="43137"/>
                    </a:srgbClr>
                  </a:outerShdw>
                </a:effectLst>
              </a:rPr>
              <a:t>CAUSALES DE LA RESERVA:</a:t>
            </a:r>
          </a:p>
          <a:p>
            <a:pPr marL="0" indent="0" algn="ctr">
              <a:spcBef>
                <a:spcPts val="0"/>
              </a:spcBef>
              <a:buClr>
                <a:schemeClr val="accent6"/>
              </a:buClr>
              <a:buSzPts val="4400"/>
              <a:buNone/>
            </a:pPr>
            <a:r>
              <a:rPr lang="es-MX" sz="2000" dirty="0">
                <a:solidFill>
                  <a:schemeClr val="tx2">
                    <a:lumMod val="75000"/>
                  </a:schemeClr>
                </a:solidFill>
                <a:effectLst>
                  <a:outerShdw blurRad="38100" dist="38100" dir="2700000" algn="tl">
                    <a:srgbClr val="000000">
                      <a:alpha val="43137"/>
                    </a:srgbClr>
                  </a:outerShdw>
                </a:effectLst>
              </a:rPr>
              <a:t>(Art 138 LTAIPNL)</a:t>
            </a:r>
            <a:br>
              <a:rPr lang="es-MX" sz="4000" dirty="0">
                <a:solidFill>
                  <a:schemeClr val="tx2">
                    <a:lumMod val="75000"/>
                  </a:schemeClr>
                </a:solidFill>
                <a:effectLst>
                  <a:outerShdw blurRad="38100" dist="38100" dir="2700000" algn="tl">
                    <a:srgbClr val="000000">
                      <a:alpha val="43137"/>
                    </a:srgbClr>
                  </a:outerShdw>
                </a:effectLst>
              </a:rPr>
            </a:br>
            <a:endParaRPr lang="es-MX" sz="4000"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54517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28682</TotalTime>
  <Words>2563</Words>
  <Application>Microsoft Office PowerPoint</Application>
  <PresentationFormat>Presentación en pantalla (16:10)</PresentationFormat>
  <Paragraphs>173</Paragraphs>
  <Slides>61</Slides>
  <Notes>21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61</vt:i4>
      </vt:variant>
    </vt:vector>
  </HeadingPairs>
  <TitlesOfParts>
    <vt:vector size="65" baseType="lpstr">
      <vt:lpstr>Arial</vt:lpstr>
      <vt:lpstr>Calibri</vt:lpstr>
      <vt:lpstr>Noto Sans Symbols</vt:lpstr>
      <vt:lpstr>Tema de Office</vt:lpstr>
      <vt:lpstr>Presentación de PowerPoint</vt:lpstr>
      <vt:lpstr>Presentación de PowerPoint</vt:lpstr>
      <vt:lpstr>¿QUÉ ES LA CLASIFICACIÓN? </vt:lpstr>
      <vt:lpstr>INFORMACIÓN CONFIDENCIAL</vt:lpstr>
      <vt:lpstr>Ejemplos de información confidencial: Nombre, fotografía, firma, domicilio, edad, características físicas, correo electrónico, sexo, etcétera.</vt:lpstr>
      <vt:lpstr>También se considera como información confidencial:</vt:lpstr>
      <vt:lpstr>INFORMACIÓN RESERVADA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¿QUIÉN CLASIFICA LA INFORMACIÓN?</vt:lpstr>
      <vt:lpstr>En caso de información Reservada</vt:lpstr>
      <vt:lpstr>Presentación de PowerPoint</vt:lpstr>
      <vt:lpstr>Presentación de PowerPoint</vt:lpstr>
      <vt:lpstr>¿CUÁNDO SE CLASIFICA LA INFORMACIÓN? (Art 131)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AMPLIACIÓN DEL PERÍODO DE RESERVA</vt:lpstr>
      <vt:lpstr>Presentación de PowerPoint</vt:lpstr>
      <vt:lpstr>EXCEPCIONES DE RESERVA: ( Art 140) </vt:lpstr>
      <vt:lpstr>Presentación de PowerPoint</vt:lpstr>
      <vt:lpstr>Presentación de PowerPoint</vt:lpstr>
      <vt:lpstr>EL ÍNDICE DEBE DE INDICAR: (numeral decimo cuarto de los lineamientos) </vt:lpstr>
      <vt:lpstr>Presentación de PowerPoint</vt:lpstr>
      <vt:lpstr>Presentación de PowerPoint</vt:lpstr>
      <vt:lpstr>Presentación de PowerPoint</vt:lpstr>
      <vt:lpstr>CARÁTULA</vt:lpstr>
      <vt:lpstr>Presentación de PowerPoint</vt:lpstr>
      <vt:lpstr>Presentación de PowerPoint</vt:lpstr>
      <vt:lpstr>Presentación de PowerPoint</vt:lpstr>
      <vt:lpstr>ELABORACIÓN DE VERSIONES PÚBLICAS</vt:lpstr>
      <vt:lpstr>Presentación de PowerPoint</vt:lpstr>
      <vt:lpstr>SECCIÓN I DOCUMENTOS IMPRESOS </vt:lpstr>
      <vt:lpstr>Presentación de PowerPoint</vt:lpstr>
      <vt:lpstr>Presentación de PowerPoint</vt:lpstr>
      <vt:lpstr>SECCIÓN II DOCUMENTOS ELECTRÓNICOS </vt:lpstr>
      <vt:lpstr>Presentación de PowerPoint</vt:lpstr>
      <vt:lpstr>Presentación de PowerPoint</vt:lpstr>
      <vt:lpstr>Presentación de PowerPoint</vt:lpstr>
      <vt:lpstr>Presentación de PowerPoint</vt:lpstr>
      <vt:lpstr>DESCLASIFICACIÓN DE LA INFORMACIÓN</vt:lpstr>
      <vt:lpstr>LOS DOCUMENTOS CLASIFICADOS COMO RESERVADOS SERÁN PÚBLICOS CUANDO: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 de Windows</dc:creator>
  <cp:lastModifiedBy>Técnico de Capacitación de Sujetos Obligados</cp:lastModifiedBy>
  <cp:revision>321</cp:revision>
  <cp:lastPrinted>2022-11-30T18:22:05Z</cp:lastPrinted>
  <dcterms:created xsi:type="dcterms:W3CDTF">2017-06-22T19:55:30Z</dcterms:created>
  <dcterms:modified xsi:type="dcterms:W3CDTF">2025-02-17T17:47:13Z</dcterms:modified>
</cp:coreProperties>
</file>