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7" r:id="rId2"/>
    <p:sldId id="304" r:id="rId3"/>
    <p:sldId id="369" r:id="rId4"/>
    <p:sldId id="370" r:id="rId5"/>
    <p:sldId id="371" r:id="rId6"/>
    <p:sldId id="256" r:id="rId7"/>
    <p:sldId id="258" r:id="rId8"/>
    <p:sldId id="257" r:id="rId9"/>
    <p:sldId id="259" r:id="rId10"/>
    <p:sldId id="357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358" r:id="rId20"/>
    <p:sldId id="270" r:id="rId21"/>
    <p:sldId id="335" r:id="rId22"/>
    <p:sldId id="271" r:id="rId23"/>
    <p:sldId id="272" r:id="rId24"/>
    <p:sldId id="334" r:id="rId25"/>
    <p:sldId id="273" r:id="rId26"/>
    <p:sldId id="337" r:id="rId27"/>
    <p:sldId id="274" r:id="rId28"/>
    <p:sldId id="275" r:id="rId29"/>
    <p:sldId id="276" r:id="rId30"/>
    <p:sldId id="339" r:id="rId31"/>
    <p:sldId id="277" r:id="rId32"/>
    <p:sldId id="278" r:id="rId33"/>
    <p:sldId id="279" r:id="rId34"/>
    <p:sldId id="285" r:id="rId35"/>
    <p:sldId id="280" r:id="rId36"/>
    <p:sldId id="281" r:id="rId37"/>
    <p:sldId id="338" r:id="rId38"/>
    <p:sldId id="282" r:id="rId39"/>
    <p:sldId id="283" r:id="rId40"/>
    <p:sldId id="289" r:id="rId41"/>
    <p:sldId id="340" r:id="rId42"/>
    <p:sldId id="290" r:id="rId43"/>
    <p:sldId id="341" r:id="rId44"/>
    <p:sldId id="291" r:id="rId45"/>
    <p:sldId id="293" r:id="rId46"/>
    <p:sldId id="294" r:id="rId47"/>
    <p:sldId id="295" r:id="rId48"/>
    <p:sldId id="296" r:id="rId49"/>
    <p:sldId id="344" r:id="rId50"/>
    <p:sldId id="343" r:id="rId51"/>
    <p:sldId id="345" r:id="rId52"/>
    <p:sldId id="301" r:id="rId53"/>
    <p:sldId id="346" r:id="rId54"/>
    <p:sldId id="373" r:id="rId55"/>
    <p:sldId id="321" r:id="rId56"/>
    <p:sldId id="347" r:id="rId57"/>
    <p:sldId id="348" r:id="rId58"/>
    <p:sldId id="309" r:id="rId59"/>
    <p:sldId id="322" r:id="rId60"/>
    <p:sldId id="359" r:id="rId61"/>
    <p:sldId id="310" r:id="rId62"/>
    <p:sldId id="349" r:id="rId63"/>
    <p:sldId id="323" r:id="rId64"/>
    <p:sldId id="324" r:id="rId65"/>
    <p:sldId id="350" r:id="rId66"/>
    <p:sldId id="325" r:id="rId67"/>
    <p:sldId id="326" r:id="rId68"/>
    <p:sldId id="352" r:id="rId69"/>
    <p:sldId id="354" r:id="rId70"/>
    <p:sldId id="353" r:id="rId71"/>
    <p:sldId id="351" r:id="rId72"/>
    <p:sldId id="311" r:id="rId73"/>
    <p:sldId id="327" r:id="rId74"/>
    <p:sldId id="355" r:id="rId75"/>
    <p:sldId id="312" r:id="rId76"/>
    <p:sldId id="356" r:id="rId77"/>
    <p:sldId id="314" r:id="rId78"/>
    <p:sldId id="328" r:id="rId79"/>
    <p:sldId id="315" r:id="rId80"/>
    <p:sldId id="360" r:id="rId81"/>
    <p:sldId id="317" r:id="rId82"/>
    <p:sldId id="329" r:id="rId83"/>
    <p:sldId id="318" r:id="rId84"/>
    <p:sldId id="330" r:id="rId85"/>
    <p:sldId id="361" r:id="rId86"/>
    <p:sldId id="362" r:id="rId87"/>
    <p:sldId id="363" r:id="rId88"/>
    <p:sldId id="364" r:id="rId89"/>
    <p:sldId id="365" r:id="rId90"/>
    <p:sldId id="366" r:id="rId9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447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328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419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445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0687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571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051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051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598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855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089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605D6-5E50-44D3-A11F-C7CC493CBF01}" type="datetimeFigureOut">
              <a:rPr lang="es-MX" smtClean="0"/>
              <a:t>18/09/2023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17965-BA9D-48FE-AF5A-0551AA992D9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614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ut@infonl.m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fonl.mx/proteccion-de-datos-personales/avisos-de-privacida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pic>
        <p:nvPicPr>
          <p:cNvPr id="4" name="Imagen 3" descr="Logotipo, nombre de la empresa">
            <a:extLst>
              <a:ext uri="{FF2B5EF4-FFF2-40B4-BE49-F238E27FC236}">
                <a16:creationId xmlns:a16="http://schemas.microsoft.com/office/drawing/2014/main" id="{76CC4287-757E-78CD-B8B7-A3B30E5A1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97261"/>
            <a:ext cx="7772400" cy="60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77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59" y="-127000"/>
            <a:ext cx="12413717" cy="6985000"/>
          </a:xfrm>
        </p:spPr>
      </p:pic>
    </p:spTree>
    <p:extLst>
      <p:ext uri="{BB962C8B-B14F-4D97-AF65-F5344CB8AC3E}">
        <p14:creationId xmlns:p14="http://schemas.microsoft.com/office/powerpoint/2010/main" val="3659123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750" t="8888" r="3249" b="5334"/>
          <a:stretch/>
        </p:blipFill>
        <p:spPr>
          <a:xfrm>
            <a:off x="5" y="5"/>
            <a:ext cx="12179761" cy="685800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76430" y="1105061"/>
            <a:ext cx="1915627" cy="28780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Flecha abajo 5"/>
          <p:cNvSpPr/>
          <p:nvPr/>
        </p:nvSpPr>
        <p:spPr>
          <a:xfrm>
            <a:off x="10568360" y="4173415"/>
            <a:ext cx="785447" cy="1676400"/>
          </a:xfrm>
          <a:prstGeom prst="downArrow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3267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1874" t="8630" r="6626" b="5148"/>
          <a:stretch/>
        </p:blipFill>
        <p:spPr>
          <a:xfrm>
            <a:off x="0" y="211015"/>
            <a:ext cx="12192000" cy="6858000"/>
          </a:xfrm>
          <a:prstGeom prst="rect">
            <a:avLst/>
          </a:prstGeom>
        </p:spPr>
      </p:pic>
      <p:sp>
        <p:nvSpPr>
          <p:cNvPr id="7" name="Flecha abajo 6"/>
          <p:cNvSpPr/>
          <p:nvPr/>
        </p:nvSpPr>
        <p:spPr>
          <a:xfrm>
            <a:off x="10568360" y="3282461"/>
            <a:ext cx="785447" cy="1676400"/>
          </a:xfrm>
          <a:prstGeom prst="downArrow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6166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4250" t="8445" r="1875" b="5334"/>
          <a:stretch/>
        </p:blipFill>
        <p:spPr>
          <a:xfrm>
            <a:off x="0" y="2"/>
            <a:ext cx="12192000" cy="6892925"/>
          </a:xfrm>
          <a:prstGeom prst="rect">
            <a:avLst/>
          </a:prstGeom>
        </p:spPr>
      </p:pic>
      <p:sp>
        <p:nvSpPr>
          <p:cNvPr id="8" name="Flecha abajo 7"/>
          <p:cNvSpPr/>
          <p:nvPr/>
        </p:nvSpPr>
        <p:spPr>
          <a:xfrm>
            <a:off x="10451129" y="4445795"/>
            <a:ext cx="785447" cy="1676400"/>
          </a:xfrm>
          <a:prstGeom prst="downArrow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725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6771003" y="5766380"/>
            <a:ext cx="1658816" cy="54552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447" t="7474" r="5842" b="10281"/>
          <a:stretch/>
        </p:blipFill>
        <p:spPr>
          <a:xfrm>
            <a:off x="24070" y="7"/>
            <a:ext cx="12167937" cy="681563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16403" y="6269589"/>
            <a:ext cx="915489" cy="43652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3069388" y="5960437"/>
            <a:ext cx="503154" cy="43652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5971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124" t="5111" r="4625" b="6445"/>
          <a:stretch/>
        </p:blipFill>
        <p:spPr>
          <a:xfrm>
            <a:off x="0" y="8"/>
            <a:ext cx="12192000" cy="693299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391653" y="3610711"/>
            <a:ext cx="451339" cy="37513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0935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7045" t="8889" r="28107" b="4214"/>
          <a:stretch/>
        </p:blipFill>
        <p:spPr>
          <a:xfrm>
            <a:off x="3321276" y="393406"/>
            <a:ext cx="5738648" cy="63689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ángulo 5"/>
          <p:cNvSpPr/>
          <p:nvPr/>
        </p:nvSpPr>
        <p:spPr>
          <a:xfrm>
            <a:off x="5017729" y="4685224"/>
            <a:ext cx="1172871" cy="105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5017723" y="4640694"/>
            <a:ext cx="3152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/>
              <a:t>PRUEBACOTAI@COTAI.ORG.MX</a:t>
            </a:r>
          </a:p>
        </p:txBody>
      </p:sp>
    </p:spTree>
    <p:extLst>
      <p:ext uri="{BB962C8B-B14F-4D97-AF65-F5344CB8AC3E}">
        <p14:creationId xmlns:p14="http://schemas.microsoft.com/office/powerpoint/2010/main" val="149742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879558" y="2334178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Solicitud de Datos Personales</a:t>
            </a:r>
          </a:p>
        </p:txBody>
      </p:sp>
    </p:spTree>
    <p:extLst>
      <p:ext uri="{BB962C8B-B14F-4D97-AF65-F5344CB8AC3E}">
        <p14:creationId xmlns:p14="http://schemas.microsoft.com/office/powerpoint/2010/main" val="1202354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6221" r="4125" b="4889"/>
          <a:stretch/>
        </p:blipFill>
        <p:spPr>
          <a:xfrm>
            <a:off x="0" y="-190500"/>
            <a:ext cx="12192000" cy="7048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615837" y="1415381"/>
            <a:ext cx="1940163" cy="27531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6372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254" t="6816" r="5731" b="4347"/>
          <a:stretch/>
        </p:blipFill>
        <p:spPr>
          <a:xfrm>
            <a:off x="5" y="-114300"/>
            <a:ext cx="12077132" cy="689401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506585" y="3141298"/>
            <a:ext cx="4274289" cy="154219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2982132" y="4772399"/>
            <a:ext cx="470759" cy="28324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6967135" y="4982388"/>
            <a:ext cx="970365" cy="40241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8325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FE3B18-8B9A-F879-13D3-31B93C312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"/>
            <a:ext cx="12192000" cy="7016045"/>
          </a:xfrm>
          <a:prstGeom prst="rect">
            <a:avLst/>
          </a:prstGeom>
        </p:spPr>
      </p:pic>
      <p:sp>
        <p:nvSpPr>
          <p:cNvPr id="4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725214" y="474370"/>
            <a:ext cx="10920248" cy="60769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s-MX" sz="4400" b="1" baseline="30000" dirty="0">
                <a:solidFill>
                  <a:srgbClr val="15223C"/>
                </a:solidFill>
              </a:rPr>
              <a:t>Aviso de privacidad simplificado</a:t>
            </a:r>
            <a:endParaRPr sz="4400" baseline="30000" dirty="0">
              <a:solidFill>
                <a:srgbClr val="15223C"/>
              </a:solidFill>
            </a:endParaRPr>
          </a:p>
          <a:p>
            <a:pPr algn="just">
              <a:spcBef>
                <a:spcPts val="400"/>
              </a:spcBef>
              <a:buClr>
                <a:schemeClr val="dk1"/>
              </a:buClr>
              <a:buSzPct val="100000"/>
            </a:pPr>
            <a:r>
              <a:rPr lang="es-MX" sz="1800" b="1" dirty="0">
                <a:solidFill>
                  <a:srgbClr val="15223C"/>
                </a:solidFill>
              </a:rPr>
              <a:t>El Instituto Estatal de Transparencia, Acceso a la Información y Protección de Datos Personales, es el responsable</a:t>
            </a:r>
            <a:r>
              <a:rPr lang="es-MX" sz="1800" dirty="0">
                <a:solidFill>
                  <a:srgbClr val="15223C"/>
                </a:solidFill>
              </a:rPr>
              <a:t> del tratamiento de los datos personales que nos proporcione.</a:t>
            </a:r>
            <a:endParaRPr sz="1800" dirty="0">
              <a:solidFill>
                <a:srgbClr val="15223C"/>
              </a:solidFill>
            </a:endParaRPr>
          </a:p>
          <a:p>
            <a:pPr algn="just">
              <a:spcBef>
                <a:spcPts val="400"/>
              </a:spcBef>
              <a:buClr>
                <a:schemeClr val="dk1"/>
              </a:buClr>
              <a:buSzPct val="100000"/>
            </a:pPr>
            <a:endParaRPr sz="1800" b="1" dirty="0">
              <a:solidFill>
                <a:srgbClr val="15223C"/>
              </a:solidFill>
            </a:endParaRPr>
          </a:p>
          <a:p>
            <a:pPr algn="just">
              <a:spcBef>
                <a:spcPts val="400"/>
              </a:spcBef>
              <a:buClr>
                <a:schemeClr val="dk1"/>
              </a:buClr>
              <a:buSzPct val="100000"/>
            </a:pPr>
            <a:r>
              <a:rPr lang="es-MX" sz="1800" b="1" dirty="0">
                <a:solidFill>
                  <a:srgbClr val="15223C"/>
                </a:solidFill>
              </a:rPr>
              <a:t>Los datos personales que recabemos los utilizaremos para las siguientes finalidades: </a:t>
            </a:r>
            <a:r>
              <a:rPr lang="es-MX" sz="1800" dirty="0">
                <a:solidFill>
                  <a:srgbClr val="15223C"/>
                </a:solidFill>
              </a:rPr>
              <a:t>Registro de participantes, datos de control, generar constancias respectivas, comunicación para seguimiento para conclusión de los cursos, aclaración de dudas, por algún error o imprecisión, notificación de cancelación o cambio de horario, fecha y/o sede. </a:t>
            </a:r>
            <a:endParaRPr sz="1800" dirty="0">
              <a:solidFill>
                <a:srgbClr val="15223C"/>
              </a:solidFill>
            </a:endParaRPr>
          </a:p>
          <a:p>
            <a:pPr algn="just">
              <a:spcBef>
                <a:spcPts val="400"/>
              </a:spcBef>
              <a:buClr>
                <a:schemeClr val="dk1"/>
              </a:buClr>
              <a:buSzPct val="100000"/>
            </a:pPr>
            <a:endParaRPr sz="1800" dirty="0">
              <a:solidFill>
                <a:srgbClr val="15223C"/>
              </a:solidFill>
            </a:endParaRPr>
          </a:p>
          <a:p>
            <a:pPr algn="just">
              <a:spcBef>
                <a:spcPts val="400"/>
              </a:spcBef>
              <a:buClr>
                <a:schemeClr val="dk1"/>
              </a:buClr>
              <a:buSzPct val="100000"/>
            </a:pPr>
            <a:r>
              <a:rPr lang="es-MX" sz="1800" dirty="0">
                <a:solidFill>
                  <a:srgbClr val="15223C"/>
                </a:solidFill>
              </a:rPr>
              <a:t>Asimismo, podrá manifestar su negativa al tratamiento de sus datos personales, en las instalaciones del “INFO NL” ubicada en Av. Constitución # 1465-1 Pte., zona centro del municipio de Monterrey con Código Postal 64000, o por medio electrónico en el correo </a:t>
            </a:r>
            <a:r>
              <a:rPr lang="es-MX" sz="1800" u="sng" dirty="0">
                <a:solidFill>
                  <a:srgbClr val="15223C"/>
                </a:solidFill>
                <a:hlinkClick r:id="rId3"/>
              </a:rPr>
              <a:t>ut@infonl.mx</a:t>
            </a:r>
            <a:r>
              <a:rPr lang="es-MX" sz="1800" dirty="0">
                <a:solidFill>
                  <a:srgbClr val="15223C"/>
                </a:solidFill>
              </a:rPr>
              <a:t>.</a:t>
            </a:r>
            <a:endParaRPr sz="1800" dirty="0">
              <a:solidFill>
                <a:srgbClr val="15223C"/>
              </a:solidFill>
            </a:endParaRPr>
          </a:p>
          <a:p>
            <a:pPr algn="just">
              <a:spcBef>
                <a:spcPts val="400"/>
              </a:spcBef>
              <a:buClr>
                <a:schemeClr val="dk1"/>
              </a:buClr>
              <a:buSzPct val="100000"/>
            </a:pPr>
            <a:endParaRPr sz="1800" dirty="0">
              <a:solidFill>
                <a:srgbClr val="15223C"/>
              </a:solidFill>
            </a:endParaRPr>
          </a:p>
          <a:p>
            <a:pPr algn="just">
              <a:spcBef>
                <a:spcPts val="400"/>
              </a:spcBef>
              <a:buClr>
                <a:schemeClr val="dk1"/>
              </a:buClr>
              <a:buSzPct val="100000"/>
            </a:pPr>
            <a:r>
              <a:rPr lang="es-ES" sz="1800" dirty="0">
                <a:solidFill>
                  <a:srgbClr val="15223C"/>
                </a:solidFill>
              </a:rPr>
              <a:t>En caso de que exista un cambio en el aviso de privacidad, lo haremos de su conocimiento a través de la página </a:t>
            </a:r>
            <a:r>
              <a:rPr lang="es-ES" sz="1800" dirty="0">
                <a:solidFill>
                  <a:srgbClr val="15223C"/>
                </a:solidFill>
                <a:hlinkClick r:id="rId4"/>
              </a:rPr>
              <a:t>https://infonl.mx/proteccion-de-datos-personales/avisos-de-privacidad</a:t>
            </a:r>
            <a:r>
              <a:rPr lang="es-ES" sz="1800" dirty="0">
                <a:solidFill>
                  <a:srgbClr val="15223C"/>
                </a:solidFill>
              </a:rPr>
              <a:t> o bien, de manera presencial en nuestras instalaciones.</a:t>
            </a:r>
          </a:p>
        </p:txBody>
      </p:sp>
    </p:spTree>
    <p:extLst>
      <p:ext uri="{BB962C8B-B14F-4D97-AF65-F5344CB8AC3E}">
        <p14:creationId xmlns:p14="http://schemas.microsoft.com/office/powerpoint/2010/main" val="1059274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875" t="6444" r="5375" b="4889"/>
          <a:stretch/>
        </p:blipFill>
        <p:spPr>
          <a:xfrm>
            <a:off x="-11460" y="-139699"/>
            <a:ext cx="12203460" cy="69977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002985" y="3376136"/>
            <a:ext cx="483956" cy="38779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8632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855495" y="2000746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s-MX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Recepción o turnado de solicitudes</a:t>
            </a:r>
          </a:p>
          <a:p>
            <a:pPr algn="just"/>
            <a:endParaRPr lang="es-MX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761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UNIDAD DE TRANSPARENCIA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52" t="6812" r="2674" b="7084"/>
          <a:stretch/>
        </p:blipFill>
        <p:spPr>
          <a:xfrm>
            <a:off x="0" y="-139700"/>
            <a:ext cx="12192000" cy="69977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58514" y="2615841"/>
            <a:ext cx="1354986" cy="39406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5383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8222" r="6125" b="4667"/>
          <a:stretch/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56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8222" r="6125" b="4667"/>
          <a:stretch/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943976" y="5261346"/>
            <a:ext cx="904623" cy="36475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894835" y="2796232"/>
            <a:ext cx="2699265" cy="46440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4429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00" t="9556" r="1875" b="5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41564" y="1293758"/>
            <a:ext cx="970549" cy="46440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9595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00" t="9556" r="1875" b="5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67133" y="1293758"/>
            <a:ext cx="577150" cy="46440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228600" y="4810681"/>
            <a:ext cx="2854571" cy="46440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3931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00" t="7334" r="4625" b="5111"/>
          <a:stretch/>
        </p:blipFill>
        <p:spPr>
          <a:xfrm>
            <a:off x="0" y="8"/>
            <a:ext cx="12344400" cy="707131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621114" y="4306591"/>
            <a:ext cx="1342292" cy="60538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6692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654" r="3445"/>
          <a:stretch/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649317" y="5158469"/>
            <a:ext cx="948584" cy="34063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6165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75" t="6444" r="5250" b="4667"/>
          <a:stretch/>
        </p:blipFill>
        <p:spPr>
          <a:xfrm>
            <a:off x="1" y="-101600"/>
            <a:ext cx="12192006" cy="69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40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590989" y="199379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SOLICITUDES DE INFORMACIÓN</a:t>
            </a:r>
          </a:p>
          <a:p>
            <a:pPr marL="0" indent="0" algn="ctr">
              <a:buNone/>
            </a:pPr>
            <a:endParaRPr lang="es-MX" sz="4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SISAI 2.0</a:t>
            </a:r>
          </a:p>
        </p:txBody>
      </p:sp>
    </p:spTree>
    <p:extLst>
      <p:ext uri="{BB962C8B-B14F-4D97-AF65-F5344CB8AC3E}">
        <p14:creationId xmlns:p14="http://schemas.microsoft.com/office/powerpoint/2010/main" val="2446657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048000" y="169069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s-MX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responder una solicitud?</a:t>
            </a:r>
          </a:p>
        </p:txBody>
      </p:sp>
    </p:spTree>
    <p:extLst>
      <p:ext uri="{BB962C8B-B14F-4D97-AF65-F5344CB8AC3E}">
        <p14:creationId xmlns:p14="http://schemas.microsoft.com/office/powerpoint/2010/main" val="3160970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75" t="6889" r="5376" b="6667"/>
          <a:stretch/>
        </p:blipFill>
        <p:spPr>
          <a:xfrm>
            <a:off x="1" y="-114300"/>
            <a:ext cx="12256477" cy="6972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9300" y="3429005"/>
            <a:ext cx="2662121" cy="46440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3381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-1" t="9333" r="5376" b="4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833585" y="5540442"/>
            <a:ext cx="989615" cy="36505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3248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50" t="8668" r="6250" b="4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67833" y="1825630"/>
            <a:ext cx="11442816" cy="75345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2799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00" t="8445" r="7000" b="4000"/>
          <a:stretch/>
        </p:blipFill>
        <p:spPr>
          <a:xfrm>
            <a:off x="66677" y="222375"/>
            <a:ext cx="12058651" cy="6635627"/>
          </a:xfrm>
          <a:prstGeom prst="rect">
            <a:avLst/>
          </a:prstGeom>
        </p:spPr>
      </p:pic>
      <p:sp>
        <p:nvSpPr>
          <p:cNvPr id="5" name="Flecha abajo 4"/>
          <p:cNvSpPr/>
          <p:nvPr/>
        </p:nvSpPr>
        <p:spPr>
          <a:xfrm>
            <a:off x="10652581" y="2898067"/>
            <a:ext cx="785447" cy="1676400"/>
          </a:xfrm>
          <a:prstGeom prst="downArrow">
            <a:avLst/>
          </a:prstGeom>
          <a:noFill/>
          <a:ln w="57150">
            <a:solidFill>
              <a:srgbClr val="00B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646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375" t="9778" r="7875" b="3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4829" y="2472333"/>
            <a:ext cx="1351833" cy="40909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8414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01" t="12889" r="8750" b="4666"/>
          <a:stretch/>
        </p:blipFill>
        <p:spPr>
          <a:xfrm>
            <a:off x="-38100" y="0"/>
            <a:ext cx="122682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881082" y="3979015"/>
            <a:ext cx="1116618" cy="44058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9432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50" t="8668" r="6250" b="4221"/>
          <a:stretch/>
        </p:blipFill>
        <p:spPr>
          <a:xfrm>
            <a:off x="0" y="35169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9582" y="681037"/>
            <a:ext cx="3036276" cy="46355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399393" y="2014295"/>
            <a:ext cx="893379" cy="46355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lecha abajo 6"/>
          <p:cNvSpPr/>
          <p:nvPr/>
        </p:nvSpPr>
        <p:spPr>
          <a:xfrm>
            <a:off x="10568360" y="4173415"/>
            <a:ext cx="785447" cy="1676400"/>
          </a:xfrm>
          <a:prstGeom prst="downArrow">
            <a:avLst/>
          </a:prstGeom>
          <a:noFill/>
          <a:ln w="57150">
            <a:solidFill>
              <a:srgbClr val="00B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4288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24" t="8000" r="6376" b="4889"/>
          <a:stretch/>
        </p:blipFill>
        <p:spPr>
          <a:xfrm>
            <a:off x="0" y="0"/>
            <a:ext cx="12058650" cy="659216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259995" y="3783624"/>
            <a:ext cx="1489805" cy="39467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6552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Rectángulo 4"/>
          <p:cNvSpPr/>
          <p:nvPr/>
        </p:nvSpPr>
        <p:spPr>
          <a:xfrm>
            <a:off x="6166339" y="4290650"/>
            <a:ext cx="4056184" cy="220393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4626" t="9045" r="4746" b="4508"/>
          <a:stretch/>
        </p:blipFill>
        <p:spPr>
          <a:xfrm>
            <a:off x="0" y="8"/>
            <a:ext cx="12192000" cy="693988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413083" y="4977615"/>
            <a:ext cx="1197517" cy="45798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045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20684"/>
            <a:ext cx="10515600" cy="557705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MX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capturar una solicitud de acceso a la información o de datos personales?</a:t>
            </a:r>
          </a:p>
          <a:p>
            <a:pPr algn="just"/>
            <a:endParaRPr lang="es-MX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Recepción/turnado de solicitudes</a:t>
            </a:r>
          </a:p>
          <a:p>
            <a:pPr algn="just"/>
            <a:endParaRPr lang="es-MX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Responder una solicitud</a:t>
            </a:r>
          </a:p>
          <a:p>
            <a:pPr algn="just"/>
            <a:endParaRPr lang="es-MX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Solicitar prórroga al comité</a:t>
            </a:r>
          </a:p>
          <a:p>
            <a:pPr algn="just"/>
            <a:endParaRPr lang="es-MX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Comité: ¿Cómo confirmar/modificar/revocar una prórroga?</a:t>
            </a:r>
          </a:p>
          <a:p>
            <a:pPr algn="just"/>
            <a:endParaRPr lang="es-MX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visualizar la respuesta del comité?</a:t>
            </a:r>
          </a:p>
          <a:p>
            <a:pPr algn="just"/>
            <a:endParaRPr lang="es-MX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Notificación de prórroga al solicitante</a:t>
            </a:r>
          </a:p>
          <a:p>
            <a:pPr algn="just"/>
            <a:endParaRPr lang="es-MX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Cuenta del solicitante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062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00" t="7334" r="5875" b="5777"/>
          <a:stretch/>
        </p:blipFill>
        <p:spPr>
          <a:xfrm>
            <a:off x="5" y="-101600"/>
            <a:ext cx="11969132" cy="69596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73675" y="3554055"/>
            <a:ext cx="625225" cy="47184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56472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00" t="7334" r="5875" b="5777"/>
          <a:stretch/>
        </p:blipFill>
        <p:spPr>
          <a:xfrm>
            <a:off x="0" y="-101600"/>
            <a:ext cx="12063046" cy="69596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657605" y="4173423"/>
            <a:ext cx="1453663" cy="74945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5847907" y="5120809"/>
            <a:ext cx="3296098" cy="54634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8389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01" t="8222" r="4749" b="5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89765" y="4923580"/>
            <a:ext cx="1351277" cy="421053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5076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01" t="8222" r="4749" b="5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74688" y="5419969"/>
            <a:ext cx="1097812" cy="40933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4326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00" t="7555" r="4125" b="3333"/>
          <a:stretch/>
        </p:blipFill>
        <p:spPr>
          <a:xfrm>
            <a:off x="5" y="5"/>
            <a:ext cx="12088188" cy="668655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295553" y="2360429"/>
            <a:ext cx="3806455" cy="188333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66776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6800" r="4849" b="5825"/>
          <a:stretch/>
        </p:blipFill>
        <p:spPr>
          <a:xfrm>
            <a:off x="208906" y="-101600"/>
            <a:ext cx="11774196" cy="659765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90249" y="2679404"/>
            <a:ext cx="10433539" cy="65006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041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00" t="6223" r="7375" b="5777"/>
          <a:stretch/>
        </p:blipFill>
        <p:spPr>
          <a:xfrm>
            <a:off x="146195" y="-152399"/>
            <a:ext cx="11836256" cy="680085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449521" y="3598011"/>
            <a:ext cx="2836979" cy="77079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9883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4932" t="14787" r="25889" b="10954"/>
          <a:stretch/>
        </p:blipFill>
        <p:spPr>
          <a:xfrm>
            <a:off x="1642581" y="907687"/>
            <a:ext cx="9574306" cy="565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854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048000" y="2274838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s-MX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solicitar prórroga al comité?</a:t>
            </a:r>
          </a:p>
        </p:txBody>
      </p:sp>
    </p:spTree>
    <p:extLst>
      <p:ext uri="{BB962C8B-B14F-4D97-AF65-F5344CB8AC3E}">
        <p14:creationId xmlns:p14="http://schemas.microsoft.com/office/powerpoint/2010/main" val="3479875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75" t="6889" r="5376" b="6667"/>
          <a:stretch/>
        </p:blipFill>
        <p:spPr>
          <a:xfrm>
            <a:off x="1" y="-114300"/>
            <a:ext cx="12256477" cy="6972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2469" y="3325447"/>
            <a:ext cx="2661131" cy="57443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473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sp>
        <p:nvSpPr>
          <p:cNvPr id="5" name="Marcador de contenido 4"/>
          <p:cNvSpPr txBox="1">
            <a:spLocks/>
          </p:cNvSpPr>
          <p:nvPr/>
        </p:nvSpPr>
        <p:spPr>
          <a:xfrm>
            <a:off x="590989" y="2166144"/>
            <a:ext cx="10515600" cy="17922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capturar una solicitud de acceso a la información o de datos personales?</a:t>
            </a:r>
          </a:p>
        </p:txBody>
      </p:sp>
    </p:spTree>
    <p:extLst>
      <p:ext uri="{BB962C8B-B14F-4D97-AF65-F5344CB8AC3E}">
        <p14:creationId xmlns:p14="http://schemas.microsoft.com/office/powerpoint/2010/main" val="162905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50" t="8668" r="6250" b="4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6567" y="1992321"/>
            <a:ext cx="791235" cy="44607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1802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24" t="8000" r="6376" b="4889"/>
          <a:stretch/>
        </p:blipFill>
        <p:spPr>
          <a:xfrm>
            <a:off x="0" y="0"/>
            <a:ext cx="12058650" cy="659216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76599" y="3786377"/>
            <a:ext cx="1460501" cy="391923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09760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00" t="8445" r="6626" b="6222"/>
          <a:stretch/>
        </p:blipFill>
        <p:spPr>
          <a:xfrm>
            <a:off x="0" y="5"/>
            <a:ext cx="12192000" cy="6667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284551" y="3822700"/>
            <a:ext cx="1525949" cy="3175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6623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500" t="8445" r="6626" b="6222"/>
          <a:stretch/>
        </p:blipFill>
        <p:spPr>
          <a:xfrm>
            <a:off x="0" y="5"/>
            <a:ext cx="12192000" cy="6667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8005" t="39952" r="17687" b="29891"/>
          <a:stretch/>
        </p:blipFill>
        <p:spPr>
          <a:xfrm>
            <a:off x="4712679" y="2274467"/>
            <a:ext cx="7178976" cy="39025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237293" y="4584700"/>
            <a:ext cx="2052507" cy="38198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1201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00" t="8445" r="6626" b="6222"/>
          <a:stretch/>
        </p:blipFill>
        <p:spPr>
          <a:xfrm>
            <a:off x="0" y="0"/>
            <a:ext cx="12192000" cy="6667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629701" y="4922872"/>
            <a:ext cx="1227221" cy="39340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53179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778" r="6249" b="4889"/>
          <a:stretch/>
        </p:blipFill>
        <p:spPr>
          <a:xfrm>
            <a:off x="-69112" y="0"/>
            <a:ext cx="12261112" cy="67056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611323" y="1946035"/>
            <a:ext cx="2450123" cy="468923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9467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778" r="6249" b="4889"/>
          <a:stretch/>
        </p:blipFill>
        <p:spPr>
          <a:xfrm>
            <a:off x="0" y="0"/>
            <a:ext cx="12261112" cy="67056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817435" y="4043109"/>
            <a:ext cx="2200595" cy="86913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95127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778" r="6249" b="4889"/>
          <a:stretch/>
        </p:blipFill>
        <p:spPr>
          <a:xfrm>
            <a:off x="-69112" y="0"/>
            <a:ext cx="12261112" cy="67056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806214" y="5852956"/>
            <a:ext cx="1040075" cy="37717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5741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75" t="8445" r="3376" b="7111"/>
          <a:stretch/>
        </p:blipFill>
        <p:spPr>
          <a:xfrm>
            <a:off x="-1162050" y="-133350"/>
            <a:ext cx="14363700" cy="7239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23670" y="2513141"/>
            <a:ext cx="4594830" cy="210965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78137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60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42151" y="1069837"/>
            <a:ext cx="780033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Cuenta del comité: </a:t>
            </a:r>
          </a:p>
          <a:p>
            <a:pPr algn="ctr"/>
            <a:endParaRPr lang="es-MX" sz="4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confirmar/modificar/</a:t>
            </a:r>
          </a:p>
          <a:p>
            <a:pPr algn="ctr"/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revocar una prórroga?</a:t>
            </a:r>
          </a:p>
          <a:p>
            <a:pPr algn="just"/>
            <a:endParaRPr lang="es-MX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9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232" r="1988" b="4862"/>
          <a:stretch/>
        </p:blipFill>
        <p:spPr>
          <a:xfrm>
            <a:off x="1" y="-101600"/>
            <a:ext cx="12192000" cy="718013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930057" y="170169"/>
            <a:ext cx="655143" cy="31243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12752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627" t="8726" r="11283" b="59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839333" y="-30590"/>
            <a:ext cx="2314607" cy="39571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4023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76" t="7334" r="6750" b="7555"/>
          <a:stretch/>
        </p:blipFill>
        <p:spPr>
          <a:xfrm>
            <a:off x="0" y="-114300"/>
            <a:ext cx="12192000" cy="69723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99105" y="2623454"/>
            <a:ext cx="1371957" cy="39619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91719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76" t="7334" r="6750" b="7555"/>
          <a:stretch/>
        </p:blipFill>
        <p:spPr>
          <a:xfrm>
            <a:off x="0" y="-88900"/>
            <a:ext cx="12192000" cy="6946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377" t="41815" r="71044" b="53238"/>
          <a:stretch/>
        </p:blipFill>
        <p:spPr>
          <a:xfrm>
            <a:off x="6" y="2719755"/>
            <a:ext cx="7450332" cy="85578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112721" y="2650458"/>
            <a:ext cx="2977048" cy="65649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49734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01" t="7333" r="5249" b="7111"/>
          <a:stretch/>
        </p:blipFill>
        <p:spPr>
          <a:xfrm>
            <a:off x="0" y="-101600"/>
            <a:ext cx="12192000" cy="68834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5115" y="2870201"/>
            <a:ext cx="2871541" cy="58615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6043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25" t="3556" r="5625" b="46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88431" y="4771295"/>
            <a:ext cx="3199787" cy="83233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07418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25" t="3556" r="5625" b="4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497110" y="5420153"/>
            <a:ext cx="1126438" cy="40649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64408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25" t="8222" r="5625" b="4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118607" y="3467101"/>
            <a:ext cx="1730493" cy="43375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42656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51" t="9112" r="5249" b="4666"/>
          <a:stretch/>
        </p:blipFill>
        <p:spPr>
          <a:xfrm>
            <a:off x="2" y="0"/>
            <a:ext cx="12358147" cy="69342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36186" y="1215906"/>
            <a:ext cx="8838587" cy="214862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76497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51" t="9112" r="5249" b="4666"/>
          <a:stretch/>
        </p:blipFill>
        <p:spPr>
          <a:xfrm>
            <a:off x="2" y="0"/>
            <a:ext cx="12358147" cy="69342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30678" y="3373315"/>
            <a:ext cx="1675787" cy="78837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7503386" y="3373315"/>
            <a:ext cx="1675787" cy="78837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01941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51" t="9112" r="5249" b="4666"/>
          <a:stretch/>
        </p:blipFill>
        <p:spPr>
          <a:xfrm>
            <a:off x="2" y="0"/>
            <a:ext cx="12358147" cy="69342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30678" y="4001295"/>
            <a:ext cx="1675787" cy="78837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7620615" y="3212919"/>
            <a:ext cx="1675787" cy="788379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791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26" t="-11334" r="6249" b="14889"/>
          <a:stretch/>
        </p:blipFill>
        <p:spPr>
          <a:xfrm>
            <a:off x="0" y="-939800"/>
            <a:ext cx="12192000" cy="779780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646439" y="4392959"/>
            <a:ext cx="1764993" cy="53602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99178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51" t="9112" r="5249" b="4666"/>
          <a:stretch/>
        </p:blipFill>
        <p:spPr>
          <a:xfrm>
            <a:off x="2" y="0"/>
            <a:ext cx="12358147" cy="69342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714397" y="4001295"/>
            <a:ext cx="4313480" cy="133270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3223854" y="4607170"/>
            <a:ext cx="1559169" cy="504093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04586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51" t="9112" r="5249" b="4666"/>
          <a:stretch/>
        </p:blipFill>
        <p:spPr>
          <a:xfrm>
            <a:off x="2" y="0"/>
            <a:ext cx="12358147" cy="69342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467239" y="5549899"/>
            <a:ext cx="2435461" cy="487363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06025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376" t="8221" r="5249" b="6223"/>
          <a:stretch/>
        </p:blipFill>
        <p:spPr>
          <a:xfrm>
            <a:off x="-1" y="0"/>
            <a:ext cx="12139997" cy="66865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59200" y="2400301"/>
            <a:ext cx="4152899" cy="19431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61430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95206" y="2365614"/>
            <a:ext cx="58015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visualizar el  </a:t>
            </a:r>
          </a:p>
          <a:p>
            <a:pPr algn="ctr"/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 del comité?</a:t>
            </a:r>
          </a:p>
        </p:txBody>
      </p:sp>
    </p:spTree>
    <p:extLst>
      <p:ext uri="{BB962C8B-B14F-4D97-AF65-F5344CB8AC3E}">
        <p14:creationId xmlns:p14="http://schemas.microsoft.com/office/powerpoint/2010/main" val="34137311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626" t="10222" r="2749" b="6667"/>
          <a:stretch/>
        </p:blipFill>
        <p:spPr>
          <a:xfrm>
            <a:off x="0" y="190505"/>
            <a:ext cx="12192000" cy="6667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126462" y="18400"/>
            <a:ext cx="2005820" cy="55852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5152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626" t="10222" r="2749" b="6667"/>
          <a:stretch/>
        </p:blipFill>
        <p:spPr>
          <a:xfrm>
            <a:off x="17891" y="5"/>
            <a:ext cx="12192000" cy="6667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42567" t="19721" r="47993" b="77649"/>
          <a:stretch/>
        </p:blipFill>
        <p:spPr>
          <a:xfrm>
            <a:off x="4230857" y="649051"/>
            <a:ext cx="3027512" cy="51410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230857" y="565187"/>
            <a:ext cx="3129448" cy="68183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07369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626" t="10222" r="2749" b="6667"/>
          <a:stretch/>
        </p:blipFill>
        <p:spPr>
          <a:xfrm>
            <a:off x="0" y="18400"/>
            <a:ext cx="12192000" cy="683960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39801" y="2217616"/>
            <a:ext cx="2057400" cy="44547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9487685" y="4422369"/>
            <a:ext cx="1726415" cy="44173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6324600" y="3641159"/>
            <a:ext cx="1095615" cy="397441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93405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375" t="11556" r="2750" b="5555"/>
          <a:stretch/>
        </p:blipFill>
        <p:spPr>
          <a:xfrm>
            <a:off x="0" y="133354"/>
            <a:ext cx="12192000" cy="65151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44801" t="72166" r="18292" b="24709"/>
          <a:stretch/>
        </p:blipFill>
        <p:spPr>
          <a:xfrm>
            <a:off x="3248170" y="4914570"/>
            <a:ext cx="4817661" cy="24427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376185" y="5293784"/>
            <a:ext cx="2005820" cy="55852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248170" y="4914567"/>
            <a:ext cx="2164307" cy="276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Acuerdo comité 58</a:t>
            </a:r>
          </a:p>
        </p:txBody>
      </p:sp>
    </p:spTree>
    <p:extLst>
      <p:ext uri="{BB962C8B-B14F-4D97-AF65-F5344CB8AC3E}">
        <p14:creationId xmlns:p14="http://schemas.microsoft.com/office/powerpoint/2010/main" val="9159674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048000" y="2274838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s-MX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Notificación de prórroga al solicitante</a:t>
            </a:r>
          </a:p>
          <a:p>
            <a:pPr algn="just"/>
            <a:endParaRPr lang="es-MX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097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875" t="12889" r="4125" b="5111"/>
          <a:stretch/>
        </p:blipFill>
        <p:spPr>
          <a:xfrm>
            <a:off x="0" y="3"/>
            <a:ext cx="12192000" cy="659129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81358" y="2055818"/>
            <a:ext cx="2790092" cy="55852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6379196" y="6152420"/>
            <a:ext cx="1154375" cy="573823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627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125" t="8222" r="3501" b="8667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59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806" t="9204" r="7254" b="8169"/>
          <a:stretch/>
        </p:blipFill>
        <p:spPr>
          <a:xfrm>
            <a:off x="95534" y="0"/>
            <a:ext cx="12096467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870200" y="5765800"/>
            <a:ext cx="1308100" cy="3937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95538" y="1027910"/>
            <a:ext cx="2005820" cy="55852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77684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999" t="9111" r="5876" b="4667"/>
          <a:stretch/>
        </p:blipFill>
        <p:spPr>
          <a:xfrm>
            <a:off x="-56266" y="0"/>
            <a:ext cx="12248266" cy="67056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143679" y="4480006"/>
            <a:ext cx="4308421" cy="67619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96176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250" t="11556" r="6250" b="4444"/>
          <a:stretch/>
        </p:blipFill>
        <p:spPr>
          <a:xfrm>
            <a:off x="24797" y="0"/>
            <a:ext cx="12167205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45853" t="67360" r="17914" b="30634"/>
          <a:stretch/>
        </p:blipFill>
        <p:spPr>
          <a:xfrm>
            <a:off x="3828555" y="4572006"/>
            <a:ext cx="4981433" cy="204716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3828550" y="2593083"/>
            <a:ext cx="5765829" cy="3706091"/>
            <a:chOff x="3828547" y="2593075"/>
            <a:chExt cx="5765829" cy="3706091"/>
          </a:xfrm>
        </p:grpSpPr>
        <p:sp>
          <p:nvSpPr>
            <p:cNvPr id="6" name="Rectángulo 5"/>
            <p:cNvSpPr/>
            <p:nvPr/>
          </p:nvSpPr>
          <p:spPr>
            <a:xfrm>
              <a:off x="7562164" y="5886769"/>
              <a:ext cx="1137333" cy="412397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/>
            <a:srcRect l="50916" t="40949" r="26749" b="54705"/>
            <a:stretch/>
          </p:blipFill>
          <p:spPr>
            <a:xfrm>
              <a:off x="6523630" y="2593075"/>
              <a:ext cx="3070746" cy="354842"/>
            </a:xfrm>
            <a:prstGeom prst="rect">
              <a:avLst/>
            </a:prstGeom>
          </p:spPr>
        </p:pic>
        <p:sp>
          <p:nvSpPr>
            <p:cNvPr id="10" name="Marcador de contenido 2"/>
            <p:cNvSpPr txBox="1">
              <a:spLocks/>
            </p:cNvSpPr>
            <p:nvPr/>
          </p:nvSpPr>
          <p:spPr>
            <a:xfrm>
              <a:off x="3828547" y="4500587"/>
              <a:ext cx="2164307" cy="27613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MX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Acuerdo comité 58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9088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01" t="7778" r="3375" b="5111"/>
          <a:stretch/>
        </p:blipFill>
        <p:spPr>
          <a:xfrm>
            <a:off x="21182" y="0"/>
            <a:ext cx="12170825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241800" y="2476501"/>
            <a:ext cx="3873499" cy="19304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024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501" t="14667" r="6875" b="5333"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678623" y="1248552"/>
            <a:ext cx="1395047" cy="920223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50401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795751" y="1717790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s-MX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4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Cuenta del solicitante</a:t>
            </a:r>
          </a:p>
        </p:txBody>
      </p:sp>
    </p:spTree>
    <p:extLst>
      <p:ext uri="{BB962C8B-B14F-4D97-AF65-F5344CB8AC3E}">
        <p14:creationId xmlns:p14="http://schemas.microsoft.com/office/powerpoint/2010/main" val="27099195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970" t="7451" r="7522" b="15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937000" y="2349501"/>
            <a:ext cx="4521200" cy="316420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52547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701" t="11592" r="7076" b="97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767401" y="5878396"/>
            <a:ext cx="954200" cy="34936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8929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448" t="10318" r="5732" b="13741"/>
          <a:stretch/>
        </p:blipFill>
        <p:spPr>
          <a:xfrm>
            <a:off x="0" y="7"/>
            <a:ext cx="12192000" cy="67283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9294" y="2283386"/>
            <a:ext cx="11722503" cy="703553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Flecha abajo 5"/>
          <p:cNvSpPr/>
          <p:nvPr/>
        </p:nvSpPr>
        <p:spPr>
          <a:xfrm>
            <a:off x="10019388" y="3364172"/>
            <a:ext cx="785447" cy="1676400"/>
          </a:xfrm>
          <a:prstGeom prst="downArrow">
            <a:avLst/>
          </a:prstGeom>
          <a:noFill/>
          <a:ln w="57150">
            <a:solidFill>
              <a:srgbClr val="00B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96351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-31" t="11911" r="8597" b="3552"/>
          <a:stretch/>
        </p:blipFill>
        <p:spPr>
          <a:xfrm>
            <a:off x="7" y="1"/>
            <a:ext cx="12191999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15152" y="4001298"/>
            <a:ext cx="2292824" cy="9119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5" y="6176964"/>
            <a:ext cx="1610436" cy="68103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224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25" t="9334" r="6750" b="7777"/>
          <a:stretch/>
        </p:blipFill>
        <p:spPr>
          <a:xfrm>
            <a:off x="-2" y="-126999"/>
            <a:ext cx="12301871" cy="6985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" y="2602314"/>
            <a:ext cx="672661" cy="27715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24827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022"/>
            <a:ext cx="12192000" cy="701604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4016" y="258568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7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1155700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</TotalTime>
  <Words>308</Words>
  <Application>Microsoft Office PowerPoint</Application>
  <PresentationFormat>Panorámica</PresentationFormat>
  <Paragraphs>54</Paragraphs>
  <Slides>90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9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UNIDAD DE TRANSPARENCIA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fernanda.gonzalez</dc:creator>
  <cp:lastModifiedBy>fernanda.gonzalez</cp:lastModifiedBy>
  <cp:revision>98</cp:revision>
  <dcterms:created xsi:type="dcterms:W3CDTF">2022-03-24T18:11:14Z</dcterms:created>
  <dcterms:modified xsi:type="dcterms:W3CDTF">2023-09-18T15:28:09Z</dcterms:modified>
</cp:coreProperties>
</file>