
<file path=[Content_Types].xml><?xml version="1.0" encoding="utf-8"?>
<Types xmlns="http://schemas.openxmlformats.org/package/2006/content-types">
  <Default Extension="jpeg" ContentType="image/jpeg"/>
  <Default Extension="jpg" ContentType="image/pn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2" r:id="rId2"/>
    <p:sldId id="256" r:id="rId3"/>
    <p:sldId id="303" r:id="rId4"/>
    <p:sldId id="368" r:id="rId5"/>
    <p:sldId id="365" r:id="rId6"/>
    <p:sldId id="367" r:id="rId7"/>
    <p:sldId id="350" r:id="rId8"/>
    <p:sldId id="369" r:id="rId9"/>
    <p:sldId id="370" r:id="rId10"/>
    <p:sldId id="371" r:id="rId11"/>
    <p:sldId id="372" r:id="rId12"/>
    <p:sldId id="373" r:id="rId13"/>
    <p:sldId id="374" r:id="rId14"/>
    <p:sldId id="375" r:id="rId15"/>
    <p:sldId id="359" r:id="rId16"/>
    <p:sldId id="351" r:id="rId17"/>
    <p:sldId id="355" r:id="rId18"/>
    <p:sldId id="358" r:id="rId19"/>
    <p:sldId id="356" r:id="rId20"/>
    <p:sldId id="357" r:id="rId21"/>
    <p:sldId id="361" r:id="rId22"/>
    <p:sldId id="360" r:id="rId23"/>
    <p:sldId id="364" r:id="rId24"/>
    <p:sldId id="352" r:id="rId25"/>
    <p:sldId id="366" r:id="rId26"/>
    <p:sldId id="362" r:id="rId27"/>
    <p:sldId id="363" r:id="rId28"/>
    <p:sldId id="353" r:id="rId29"/>
    <p:sldId id="354" r:id="rId30"/>
    <p:sldId id="377" r:id="rId31"/>
    <p:sldId id="381" r:id="rId32"/>
    <p:sldId id="382" r:id="rId33"/>
    <p:sldId id="383" r:id="rId34"/>
    <p:sldId id="384" r:id="rId35"/>
    <p:sldId id="376" r:id="rId36"/>
    <p:sldId id="300" r:id="rId37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EF9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6314572-B917-1450-AF95-483B3C8252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4097A10-5BB1-8949-E132-931CE8611B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B8C0BA3-2AB2-C427-FBA5-F45326347B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061D4-4382-4904-A2DB-360AA4154E2D}" type="datetimeFigureOut">
              <a:rPr lang="es-MX" smtClean="0"/>
              <a:t>04/12/2025</a:t>
            </a:fld>
            <a:endParaRPr lang="es-MX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191B007-02C7-9D2F-2CAB-942EC2AAB0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8537312-BF8B-CA3F-4BA0-A6527EFD24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58552-35CC-472A-9911-F4EE4C236817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5029059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FF5A3B-0E27-3360-4E55-E99914BA32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A2514AA-3CB0-E451-61DB-35BE7E62F6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097A497-ED5C-4658-8FF7-89D5A78921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061D4-4382-4904-A2DB-360AA4154E2D}" type="datetimeFigureOut">
              <a:rPr lang="es-MX" smtClean="0"/>
              <a:t>04/12/2025</a:t>
            </a:fld>
            <a:endParaRPr lang="es-MX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8417BAF-7E0E-668D-3266-B370EF6B62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EC4EF57-6BF0-3830-0F01-D4E6469977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58552-35CC-472A-9911-F4EE4C236817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4919592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C10EEEDC-2CD5-79AD-BFD9-3D7C808501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94D65AE-3504-4BD8-5A1B-E52DC2B2BD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77B4F02-3C42-C858-21BD-CA962AF16F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061D4-4382-4904-A2DB-360AA4154E2D}" type="datetimeFigureOut">
              <a:rPr lang="es-MX" smtClean="0"/>
              <a:t>04/12/2025</a:t>
            </a:fld>
            <a:endParaRPr lang="es-MX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1A3C3AE-725B-B194-4DC1-D1A1F691BC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9F27F43-1E0B-9D6A-A26B-1FE4E8CB9F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58552-35CC-472A-9911-F4EE4C236817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013876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D07681B-850F-97CA-28E5-837E622ACE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BB14B25-21C7-E6EF-85BA-F33869EAEA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B352189-4ADC-4310-63E3-C818E82EBA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061D4-4382-4904-A2DB-360AA4154E2D}" type="datetimeFigureOut">
              <a:rPr lang="es-MX" smtClean="0"/>
              <a:t>04/12/2025</a:t>
            </a:fld>
            <a:endParaRPr lang="es-MX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957450F-C476-149A-006D-9815FCA14B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A8E4350-B6F4-E9AC-4125-CE742D7B94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58552-35CC-472A-9911-F4EE4C236817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337066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E87722-6B15-E315-5282-E515733883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B515D79-0477-2C89-70D6-8FEFDE9B72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89AFA83-009E-6084-F817-85681CD1D9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061D4-4382-4904-A2DB-360AA4154E2D}" type="datetimeFigureOut">
              <a:rPr lang="es-MX" smtClean="0"/>
              <a:t>04/12/2025</a:t>
            </a:fld>
            <a:endParaRPr lang="es-MX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FE6022F-46BF-7242-80A0-19EBDD6189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9BD83FC-8361-0D73-1A7D-FE2376E1FE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58552-35CC-472A-9911-F4EE4C236817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7951828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F04DD02-6F67-3F3B-8EA4-AF1AB26F16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911851A-BB25-2236-C769-4CB583381F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D0E02CB-1136-1325-E266-DD5BA171DC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F3A2B2C-0D0B-933C-86DE-F7DB57F300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061D4-4382-4904-A2DB-360AA4154E2D}" type="datetimeFigureOut">
              <a:rPr lang="es-MX" smtClean="0"/>
              <a:t>04/12/2025</a:t>
            </a:fld>
            <a:endParaRPr lang="es-MX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72F6373-2358-0120-523E-7AE2AE6CD3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B4A0707-8EC2-BD7C-FAE6-9A0A5ECF45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58552-35CC-472A-9911-F4EE4C236817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9827250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E8D137-728D-3042-1F1E-DD02574992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067EC5D-A7F6-C5AF-F468-059E007F38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1656BAC-734D-1223-A895-388EA95F2C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479FC082-C4A4-590E-4D52-E4BF50214AD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2D3BF1BE-5943-E9EA-DA0D-B53A4B472EB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D2A4A9E6-F32D-A20C-D93E-A3905C4376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061D4-4382-4904-A2DB-360AA4154E2D}" type="datetimeFigureOut">
              <a:rPr lang="es-MX" smtClean="0"/>
              <a:t>04/12/2025</a:t>
            </a:fld>
            <a:endParaRPr lang="es-MX" dirty="0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8DE03439-1D77-E7ED-49CB-2A0EF24C08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C05F9C9A-687F-6596-0891-A7A1F6A41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58552-35CC-472A-9911-F4EE4C236817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209856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0AA8E76-BF83-24B5-A65A-10BB13291E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D4BCB525-6209-8788-8089-83BB0BF443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061D4-4382-4904-A2DB-360AA4154E2D}" type="datetimeFigureOut">
              <a:rPr lang="es-MX" smtClean="0"/>
              <a:t>04/12/2025</a:t>
            </a:fld>
            <a:endParaRPr lang="es-MX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1C7A949A-2B15-BC81-E58F-A10BD88547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3915327-D5A0-7B92-DD69-6506726F96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58552-35CC-472A-9911-F4EE4C236817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6214552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1B68E469-6BB9-CD5D-8CD1-CEB0C5E4CD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061D4-4382-4904-A2DB-360AA4154E2D}" type="datetimeFigureOut">
              <a:rPr lang="es-MX" smtClean="0"/>
              <a:t>04/12/2025</a:t>
            </a:fld>
            <a:endParaRPr lang="es-MX" dirty="0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BCDD09FF-183F-C890-94D5-B6DE25ED6F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8D8EE87-7026-28FA-761F-4C14DE7C7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58552-35CC-472A-9911-F4EE4C236817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7337357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7FFA5F6-A7FA-F96E-A7C7-B0FFD2F9B0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D881AB0-910D-1525-600A-20BF0E3472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6A490C9-7C12-5243-41FE-D2A8524BC3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DC29C0D-D2C1-271E-FB73-7D8C715D3C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061D4-4382-4904-A2DB-360AA4154E2D}" type="datetimeFigureOut">
              <a:rPr lang="es-MX" smtClean="0"/>
              <a:t>04/12/2025</a:t>
            </a:fld>
            <a:endParaRPr lang="es-MX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05A3041-B7A8-6C2C-9D0A-422299E833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A2AD7D1-4BB0-4EE6-A752-77BD0B875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58552-35CC-472A-9911-F4EE4C236817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8794502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BF01853-A250-AFDC-6478-16F99031F9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EF2DE529-E4D5-2432-5A82-970710C7C8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F68CF73-7887-55BB-4F0E-48D2866A80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9723002-5F3D-25FF-8809-FC9BD8DD9B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061D4-4382-4904-A2DB-360AA4154E2D}" type="datetimeFigureOut">
              <a:rPr lang="es-MX" smtClean="0"/>
              <a:t>04/12/2025</a:t>
            </a:fld>
            <a:endParaRPr lang="es-MX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65818E6-FE44-3CAA-BB0A-00BFAB8B2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99C3EAA-DD2E-8496-EC0F-03B645103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58552-35CC-472A-9911-F4EE4C236817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0629943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76B13E1F-CCC5-BB6D-96D0-CC3A53CB96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3AD1DFC-B83C-1887-3EF2-BAAADDF4AE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2BEAF2C-DB38-E34E-7111-CB3AFDA06A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0061D4-4382-4904-A2DB-360AA4154E2D}" type="datetimeFigureOut">
              <a:rPr lang="es-MX" smtClean="0"/>
              <a:t>04/12/2025</a:t>
            </a:fld>
            <a:endParaRPr lang="es-MX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546138B-2206-CCB5-84C1-1B7FF97C83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1D6E0A4-EDD7-33A0-2FCA-EF5F6A347D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658552-35CC-472A-9911-F4EE4C236817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73591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mailto:samuel.arroyo@infonl.mx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Imagen que contiene Logotipo&#10;&#10;Descripción generada automáticamente">
            <a:extLst>
              <a:ext uri="{FF2B5EF4-FFF2-40B4-BE49-F238E27FC236}">
                <a16:creationId xmlns:a16="http://schemas.microsoft.com/office/drawing/2014/main" id="{F41D4A5A-BA8D-D6BB-C37E-54D0C289152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34" b="4156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1833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CF2086-33A4-F7C3-D9A4-57D06EE222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3B0CC1A8-36D5-19A3-3E2E-F18A7FBB3F5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185"/>
          <a:stretch/>
        </p:blipFill>
        <p:spPr>
          <a:xfrm>
            <a:off x="0" y="10"/>
            <a:ext cx="12191980" cy="6857990"/>
          </a:xfrm>
          <a:prstGeom prst="rect">
            <a:avLst/>
          </a:prstGeom>
        </p:spPr>
      </p:pic>
      <p:sp>
        <p:nvSpPr>
          <p:cNvPr id="3" name="Subtítulo 2">
            <a:extLst>
              <a:ext uri="{FF2B5EF4-FFF2-40B4-BE49-F238E27FC236}">
                <a16:creationId xmlns:a16="http://schemas.microsoft.com/office/drawing/2014/main" id="{96DF4C99-AFEC-2ABD-5CE6-2E64F55798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5524" y="5716175"/>
            <a:ext cx="2759201" cy="479701"/>
          </a:xfrm>
        </p:spPr>
        <p:txBody>
          <a:bodyPr>
            <a:normAutofit/>
          </a:bodyPr>
          <a:lstStyle/>
          <a:p>
            <a:pPr algn="l"/>
            <a:r>
              <a:rPr lang="es-MX" sz="2000" dirty="0">
                <a:solidFill>
                  <a:srgbClr val="FFFFFF"/>
                </a:solidFill>
              </a:rPr>
              <a:t>Plática institucional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80EBAE7-E406-C880-D539-0D4B890312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9752" y="4326099"/>
            <a:ext cx="9864852" cy="1336826"/>
          </a:xfrm>
        </p:spPr>
        <p:txBody>
          <a:bodyPr>
            <a:noAutofit/>
          </a:bodyPr>
          <a:lstStyle/>
          <a:p>
            <a:pPr algn="l"/>
            <a:r>
              <a:rPr lang="es-MX" sz="5400" dirty="0">
                <a:solidFill>
                  <a:srgbClr val="FFFFFF"/>
                </a:solidFill>
                <a:latin typeface="+mn-lt"/>
              </a:rPr>
              <a:t>OBLIGACIONES DE TRANSPARENCIA Y ARCHIVO</a:t>
            </a: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79D5C8C9-93EC-7C17-7F78-56209F07DA55}"/>
              </a:ext>
            </a:extLst>
          </p:cNvPr>
          <p:cNvSpPr/>
          <p:nvPr/>
        </p:nvSpPr>
        <p:spPr>
          <a:xfrm>
            <a:off x="2613922" y="1096328"/>
            <a:ext cx="62985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MX" sz="5400" b="0" i="0" dirty="0">
                <a:solidFill>
                  <a:srgbClr val="31393C"/>
                </a:solidFill>
                <a:effectLst/>
                <a:latin typeface="Lato" panose="020F0502020204030203" pitchFamily="34" charset="0"/>
              </a:rPr>
              <a:t> 1. </a:t>
            </a:r>
            <a:r>
              <a:rPr lang="es-MX" sz="4000" b="0" i="0" dirty="0">
                <a:solidFill>
                  <a:srgbClr val="31393C"/>
                </a:solidFill>
                <a:effectLst/>
                <a:latin typeface="Lato" panose="020F0502020204030203" pitchFamily="34" charset="0"/>
              </a:rPr>
              <a:t>El Sistema Institucional</a:t>
            </a:r>
            <a:endParaRPr lang="es-ES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D6F224A9-9913-10AE-1A5C-90163DB6B414}"/>
              </a:ext>
            </a:extLst>
          </p:cNvPr>
          <p:cNvSpPr txBox="1"/>
          <p:nvPr/>
        </p:nvSpPr>
        <p:spPr>
          <a:xfrm>
            <a:off x="1343607" y="2345352"/>
            <a:ext cx="986485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dirty="0"/>
              <a:t>c) Crea los instrumentos de control y consulta archivísticos.</a:t>
            </a:r>
          </a:p>
          <a:p>
            <a:r>
              <a:rPr lang="es-ES" sz="3600" dirty="0"/>
              <a:t>-</a:t>
            </a:r>
            <a:r>
              <a:rPr lang="es-MX" sz="3600" dirty="0"/>
              <a:t>Cuadro General de Clasificación Archivística</a:t>
            </a:r>
          </a:p>
          <a:p>
            <a:r>
              <a:rPr lang="es-MX" sz="3600" dirty="0"/>
              <a:t>-Catalogo de Disposición Documental</a:t>
            </a:r>
          </a:p>
          <a:p>
            <a:pPr marL="571500" indent="-571500">
              <a:buFontTx/>
              <a:buChar char="-"/>
            </a:pPr>
            <a:r>
              <a:rPr lang="es-MX" sz="3600" dirty="0"/>
              <a:t>Guía de archivo</a:t>
            </a:r>
          </a:p>
          <a:p>
            <a:pPr marL="285750" indent="-285750">
              <a:buFontTx/>
              <a:buChar char="-"/>
            </a:pPr>
            <a:r>
              <a:rPr lang="es-MX" sz="3600" dirty="0"/>
              <a:t>Inventarios Documentales.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7823546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BC58F9-9A5A-0FA6-5030-2E5C120122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B5BAB4AA-72F3-3B68-6DCA-2B58F9EF2F8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185"/>
          <a:stretch/>
        </p:blipFill>
        <p:spPr>
          <a:xfrm>
            <a:off x="0" y="10"/>
            <a:ext cx="12191980" cy="6857990"/>
          </a:xfrm>
          <a:prstGeom prst="rect">
            <a:avLst/>
          </a:prstGeom>
        </p:spPr>
      </p:pic>
      <p:sp>
        <p:nvSpPr>
          <p:cNvPr id="3" name="Subtítulo 2">
            <a:extLst>
              <a:ext uri="{FF2B5EF4-FFF2-40B4-BE49-F238E27FC236}">
                <a16:creationId xmlns:a16="http://schemas.microsoft.com/office/drawing/2014/main" id="{897661C1-546F-6495-4F66-3629ABD91B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5524" y="5716175"/>
            <a:ext cx="2759201" cy="479701"/>
          </a:xfrm>
        </p:spPr>
        <p:txBody>
          <a:bodyPr>
            <a:normAutofit/>
          </a:bodyPr>
          <a:lstStyle/>
          <a:p>
            <a:pPr algn="l"/>
            <a:r>
              <a:rPr lang="es-MX" sz="2000" dirty="0">
                <a:solidFill>
                  <a:srgbClr val="FFFFFF"/>
                </a:solidFill>
              </a:rPr>
              <a:t>Plática institucional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631AAEF-FEC2-87E8-2A66-5FC274EAD3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9752" y="4326099"/>
            <a:ext cx="9864852" cy="1336826"/>
          </a:xfrm>
        </p:spPr>
        <p:txBody>
          <a:bodyPr>
            <a:noAutofit/>
          </a:bodyPr>
          <a:lstStyle/>
          <a:p>
            <a:pPr algn="l"/>
            <a:r>
              <a:rPr lang="es-MX" sz="5400" dirty="0">
                <a:solidFill>
                  <a:srgbClr val="FFFFFF"/>
                </a:solidFill>
                <a:latin typeface="+mn-lt"/>
              </a:rPr>
              <a:t>OBLIGACIONES DE TRANSPARENCIA Y ARCHIVO</a:t>
            </a: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D55F7527-54D0-17D3-AB9C-32D365154675}"/>
              </a:ext>
            </a:extLst>
          </p:cNvPr>
          <p:cNvSpPr/>
          <p:nvPr/>
        </p:nvSpPr>
        <p:spPr>
          <a:xfrm>
            <a:off x="2613922" y="1096328"/>
            <a:ext cx="62985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MX" sz="5400" b="0" i="0" dirty="0">
                <a:solidFill>
                  <a:srgbClr val="31393C"/>
                </a:solidFill>
                <a:effectLst/>
                <a:latin typeface="Lato" panose="020F0502020204030203" pitchFamily="34" charset="0"/>
              </a:rPr>
              <a:t> 1. </a:t>
            </a:r>
            <a:r>
              <a:rPr lang="es-MX" sz="4000" b="0" i="0" dirty="0">
                <a:solidFill>
                  <a:srgbClr val="31393C"/>
                </a:solidFill>
                <a:effectLst/>
                <a:latin typeface="Lato" panose="020F0502020204030203" pitchFamily="34" charset="0"/>
              </a:rPr>
              <a:t>El Sistema Institucional</a:t>
            </a:r>
            <a:endParaRPr lang="es-ES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0287695A-2602-171F-5586-B49EC89B6FBF}"/>
              </a:ext>
            </a:extLst>
          </p:cNvPr>
          <p:cNvSpPr txBox="1"/>
          <p:nvPr/>
        </p:nvSpPr>
        <p:spPr>
          <a:xfrm>
            <a:off x="1343607" y="2345352"/>
            <a:ext cx="98648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dirty="0"/>
              <a:t>d) Crea normatividad </a:t>
            </a:r>
          </a:p>
          <a:p>
            <a:r>
              <a:rPr lang="es-MX" sz="3600" dirty="0"/>
              <a:t>- Emite lineamientos internos conforme a la Ley de Archivos.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5644344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B52CFD-DDE0-CB10-2598-557E88D48B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FD3F4B2D-F05A-23E0-2DB9-F1FA4F44F96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185"/>
          <a:stretch/>
        </p:blipFill>
        <p:spPr>
          <a:xfrm>
            <a:off x="0" y="10"/>
            <a:ext cx="12191980" cy="6857990"/>
          </a:xfrm>
          <a:prstGeom prst="rect">
            <a:avLst/>
          </a:prstGeom>
        </p:spPr>
      </p:pic>
      <p:sp>
        <p:nvSpPr>
          <p:cNvPr id="3" name="Subtítulo 2">
            <a:extLst>
              <a:ext uri="{FF2B5EF4-FFF2-40B4-BE49-F238E27FC236}">
                <a16:creationId xmlns:a16="http://schemas.microsoft.com/office/drawing/2014/main" id="{C29E9E16-07EE-1DA1-EF95-4588602271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5524" y="5716175"/>
            <a:ext cx="2759201" cy="479701"/>
          </a:xfrm>
        </p:spPr>
        <p:txBody>
          <a:bodyPr>
            <a:normAutofit/>
          </a:bodyPr>
          <a:lstStyle/>
          <a:p>
            <a:pPr algn="l"/>
            <a:r>
              <a:rPr lang="es-MX" sz="2000" dirty="0">
                <a:solidFill>
                  <a:srgbClr val="FFFFFF"/>
                </a:solidFill>
              </a:rPr>
              <a:t>Plática institucional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E3D98D9-5586-A6B0-4330-A310169C76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9752" y="4326099"/>
            <a:ext cx="9864852" cy="1336826"/>
          </a:xfrm>
        </p:spPr>
        <p:txBody>
          <a:bodyPr>
            <a:noAutofit/>
          </a:bodyPr>
          <a:lstStyle/>
          <a:p>
            <a:pPr algn="l"/>
            <a:r>
              <a:rPr lang="es-MX" sz="5400" dirty="0">
                <a:solidFill>
                  <a:srgbClr val="FFFFFF"/>
                </a:solidFill>
                <a:latin typeface="+mn-lt"/>
              </a:rPr>
              <a:t>OBLIGACIONES DE TRANSPARENCIA Y ARCHIVO</a:t>
            </a: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A6563546-32F8-3988-1B50-4821833C5B37}"/>
              </a:ext>
            </a:extLst>
          </p:cNvPr>
          <p:cNvSpPr/>
          <p:nvPr/>
        </p:nvSpPr>
        <p:spPr>
          <a:xfrm>
            <a:off x="2613922" y="1096328"/>
            <a:ext cx="62985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MX" sz="5400" b="0" i="0" dirty="0">
                <a:solidFill>
                  <a:srgbClr val="31393C"/>
                </a:solidFill>
                <a:effectLst/>
                <a:latin typeface="Lato" panose="020F0502020204030203" pitchFamily="34" charset="0"/>
              </a:rPr>
              <a:t> 1. </a:t>
            </a:r>
            <a:r>
              <a:rPr lang="es-MX" sz="4000" b="0" i="0" dirty="0">
                <a:solidFill>
                  <a:srgbClr val="31393C"/>
                </a:solidFill>
                <a:effectLst/>
                <a:latin typeface="Lato" panose="020F0502020204030203" pitchFamily="34" charset="0"/>
              </a:rPr>
              <a:t>El Sistema Institucional</a:t>
            </a:r>
            <a:endParaRPr lang="es-ES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04405390-6EBA-9044-2DE3-A3E47B4D9310}"/>
              </a:ext>
            </a:extLst>
          </p:cNvPr>
          <p:cNvSpPr txBox="1"/>
          <p:nvPr/>
        </p:nvSpPr>
        <p:spPr>
          <a:xfrm>
            <a:off x="1343607" y="2345352"/>
            <a:ext cx="986485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dirty="0"/>
              <a:t>e) Acceso y Transparencia</a:t>
            </a:r>
          </a:p>
          <a:p>
            <a:pPr marL="571500" indent="-571500">
              <a:buFontTx/>
              <a:buChar char="-"/>
            </a:pPr>
            <a:r>
              <a:rPr lang="es-ES" sz="3600" dirty="0"/>
              <a:t>Garantiza el acceso público a los archivos históricos</a:t>
            </a:r>
          </a:p>
          <a:p>
            <a:pPr marL="571500" indent="-571500">
              <a:buFontTx/>
              <a:buChar char="-"/>
            </a:pPr>
            <a:r>
              <a:rPr lang="es-ES" sz="3600" dirty="0"/>
              <a:t>Aplica medidas de protección de datos personales y reserva documental</a:t>
            </a:r>
            <a:r>
              <a:rPr lang="es-MX" sz="3600" dirty="0"/>
              <a:t>. </a:t>
            </a:r>
          </a:p>
          <a:p>
            <a:pPr marL="285750" indent="-285750">
              <a:buFontTx/>
              <a:buChar char="-"/>
            </a:pP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8535444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D36FA3-040A-449A-8322-FF77906746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375B4611-8F65-18B5-7BEA-DA10C61EF5B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185"/>
          <a:stretch/>
        </p:blipFill>
        <p:spPr>
          <a:xfrm>
            <a:off x="0" y="10"/>
            <a:ext cx="12191980" cy="6857990"/>
          </a:xfrm>
          <a:prstGeom prst="rect">
            <a:avLst/>
          </a:prstGeom>
        </p:spPr>
      </p:pic>
      <p:sp>
        <p:nvSpPr>
          <p:cNvPr id="3" name="Subtítulo 2">
            <a:extLst>
              <a:ext uri="{FF2B5EF4-FFF2-40B4-BE49-F238E27FC236}">
                <a16:creationId xmlns:a16="http://schemas.microsoft.com/office/drawing/2014/main" id="{E13E7862-B799-3707-A2E3-D8F8C8D04D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5524" y="5716175"/>
            <a:ext cx="2759201" cy="479701"/>
          </a:xfrm>
        </p:spPr>
        <p:txBody>
          <a:bodyPr>
            <a:normAutofit/>
          </a:bodyPr>
          <a:lstStyle/>
          <a:p>
            <a:pPr algn="l"/>
            <a:r>
              <a:rPr lang="es-MX" sz="2000" dirty="0">
                <a:solidFill>
                  <a:srgbClr val="FFFFFF"/>
                </a:solidFill>
              </a:rPr>
              <a:t>Plática institucional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759305A-261B-27CB-B91D-9FB425C2C9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9752" y="4326099"/>
            <a:ext cx="9864852" cy="1336826"/>
          </a:xfrm>
        </p:spPr>
        <p:txBody>
          <a:bodyPr>
            <a:noAutofit/>
          </a:bodyPr>
          <a:lstStyle/>
          <a:p>
            <a:pPr algn="l"/>
            <a:r>
              <a:rPr lang="es-MX" sz="5400" dirty="0">
                <a:solidFill>
                  <a:srgbClr val="FFFFFF"/>
                </a:solidFill>
                <a:latin typeface="+mn-lt"/>
              </a:rPr>
              <a:t>OBLIGACIONES DE TRANSPARENCIA Y ARCHIVO</a:t>
            </a: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E014B449-32F8-949A-96DF-A7783AFEA2B0}"/>
              </a:ext>
            </a:extLst>
          </p:cNvPr>
          <p:cNvSpPr/>
          <p:nvPr/>
        </p:nvSpPr>
        <p:spPr>
          <a:xfrm>
            <a:off x="2613922" y="1096328"/>
            <a:ext cx="62985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MX" sz="5400" b="0" i="0" dirty="0">
                <a:solidFill>
                  <a:srgbClr val="31393C"/>
                </a:solidFill>
                <a:effectLst/>
                <a:latin typeface="Lato" panose="020F0502020204030203" pitchFamily="34" charset="0"/>
              </a:rPr>
              <a:t> 1. </a:t>
            </a:r>
            <a:r>
              <a:rPr lang="es-MX" sz="4000" b="0" i="0" dirty="0">
                <a:solidFill>
                  <a:srgbClr val="31393C"/>
                </a:solidFill>
                <a:effectLst/>
                <a:latin typeface="Lato" panose="020F0502020204030203" pitchFamily="34" charset="0"/>
              </a:rPr>
              <a:t>El Sistema Institucional</a:t>
            </a:r>
            <a:endParaRPr lang="es-ES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04714249-3472-08DF-38A9-C2DDDFDD651A}"/>
              </a:ext>
            </a:extLst>
          </p:cNvPr>
          <p:cNvSpPr txBox="1"/>
          <p:nvPr/>
        </p:nvSpPr>
        <p:spPr>
          <a:xfrm>
            <a:off x="1343607" y="2345352"/>
            <a:ext cx="986485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dirty="0"/>
              <a:t>f) Seguimiento y Transferencias</a:t>
            </a:r>
          </a:p>
          <a:p>
            <a:pPr marL="571500" indent="-571500">
              <a:buFontTx/>
              <a:buChar char="-"/>
            </a:pPr>
            <a:r>
              <a:rPr lang="es-MX" sz="3600" dirty="0"/>
              <a:t>Realiza sesiones de seguimiento</a:t>
            </a:r>
          </a:p>
          <a:p>
            <a:pPr marL="571500" indent="-571500">
              <a:buFontTx/>
              <a:buChar char="-"/>
            </a:pPr>
            <a:r>
              <a:rPr lang="es-MX" sz="3600" dirty="0"/>
              <a:t>Establece calendarios para transferir documentos entre archivos. </a:t>
            </a:r>
          </a:p>
          <a:p>
            <a:pPr marL="285750" indent="-285750">
              <a:buFontTx/>
              <a:buChar char="-"/>
            </a:pP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791066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FC179B-DCF8-7C85-005D-D81962C965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830145D5-EBA7-1837-5B9C-C2E3FB3D664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185"/>
          <a:stretch/>
        </p:blipFill>
        <p:spPr>
          <a:xfrm>
            <a:off x="0" y="10"/>
            <a:ext cx="12191980" cy="6857990"/>
          </a:xfrm>
          <a:prstGeom prst="rect">
            <a:avLst/>
          </a:prstGeom>
        </p:spPr>
      </p:pic>
      <p:sp>
        <p:nvSpPr>
          <p:cNvPr id="3" name="Subtítulo 2">
            <a:extLst>
              <a:ext uri="{FF2B5EF4-FFF2-40B4-BE49-F238E27FC236}">
                <a16:creationId xmlns:a16="http://schemas.microsoft.com/office/drawing/2014/main" id="{A96CB722-2FA1-5A5C-6B74-D5B380AE85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5524" y="5716175"/>
            <a:ext cx="2759201" cy="479701"/>
          </a:xfrm>
        </p:spPr>
        <p:txBody>
          <a:bodyPr>
            <a:normAutofit/>
          </a:bodyPr>
          <a:lstStyle/>
          <a:p>
            <a:pPr algn="l"/>
            <a:r>
              <a:rPr lang="es-MX" sz="2000" dirty="0">
                <a:solidFill>
                  <a:srgbClr val="FFFFFF"/>
                </a:solidFill>
              </a:rPr>
              <a:t>Plática institucional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FD1649F-D79F-5C92-838C-62E0BD80CE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9752" y="4326099"/>
            <a:ext cx="9864852" cy="1336826"/>
          </a:xfrm>
        </p:spPr>
        <p:txBody>
          <a:bodyPr>
            <a:noAutofit/>
          </a:bodyPr>
          <a:lstStyle/>
          <a:p>
            <a:pPr algn="l"/>
            <a:r>
              <a:rPr lang="es-MX" sz="5400" dirty="0">
                <a:solidFill>
                  <a:srgbClr val="FFFFFF"/>
                </a:solidFill>
                <a:latin typeface="+mn-lt"/>
              </a:rPr>
              <a:t>OBLIGACIONES DE TRANSPARENCIA Y ARCHIVO</a:t>
            </a: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F8FE8D5E-EB55-E7D2-3717-2B6B4DD34FD6}"/>
              </a:ext>
            </a:extLst>
          </p:cNvPr>
          <p:cNvSpPr/>
          <p:nvPr/>
        </p:nvSpPr>
        <p:spPr>
          <a:xfrm>
            <a:off x="2613922" y="1096328"/>
            <a:ext cx="62985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MX" sz="5400" b="0" i="0" dirty="0">
                <a:solidFill>
                  <a:srgbClr val="31393C"/>
                </a:solidFill>
                <a:effectLst/>
                <a:latin typeface="Lato" panose="020F0502020204030203" pitchFamily="34" charset="0"/>
              </a:rPr>
              <a:t> 1. </a:t>
            </a:r>
            <a:r>
              <a:rPr lang="es-MX" sz="4000" b="0" i="0" dirty="0">
                <a:solidFill>
                  <a:srgbClr val="31393C"/>
                </a:solidFill>
                <a:effectLst/>
                <a:latin typeface="Lato" panose="020F0502020204030203" pitchFamily="34" charset="0"/>
              </a:rPr>
              <a:t>El Sistema Institucional</a:t>
            </a:r>
            <a:endParaRPr lang="es-ES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BDF2C98B-6739-8252-D889-7351315DD273}"/>
              </a:ext>
            </a:extLst>
          </p:cNvPr>
          <p:cNvSpPr txBox="1"/>
          <p:nvPr/>
        </p:nvSpPr>
        <p:spPr>
          <a:xfrm>
            <a:off x="1343607" y="2345352"/>
            <a:ext cx="986485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dirty="0"/>
              <a:t>g) Seguridad de la Información </a:t>
            </a:r>
          </a:p>
          <a:p>
            <a:pPr marL="571500" indent="-571500">
              <a:buFontTx/>
              <a:buChar char="-"/>
            </a:pPr>
            <a:r>
              <a:rPr lang="es-ES" sz="3600" dirty="0"/>
              <a:t>Crear el Programa de Seguridad de la Información. </a:t>
            </a:r>
          </a:p>
          <a:p>
            <a:pPr marL="571500" indent="-571500">
              <a:buFontTx/>
              <a:buChar char="-"/>
            </a:pPr>
            <a:r>
              <a:rPr lang="es-ES" sz="3600" dirty="0"/>
              <a:t>Creación de las Políticas de Seguridad de la Información.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6038556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4D0CA6CB-883A-A25E-7BFA-58ACEA95850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185"/>
          <a:stretch/>
        </p:blipFill>
        <p:spPr>
          <a:xfrm>
            <a:off x="0" y="10"/>
            <a:ext cx="12191980" cy="6857990"/>
          </a:xfrm>
          <a:prstGeom prst="rect">
            <a:avLst/>
          </a:prstGeom>
        </p:spPr>
      </p:pic>
      <p:sp>
        <p:nvSpPr>
          <p:cNvPr id="3" name="Subtítulo 2">
            <a:extLst>
              <a:ext uri="{FF2B5EF4-FFF2-40B4-BE49-F238E27FC236}">
                <a16:creationId xmlns:a16="http://schemas.microsoft.com/office/drawing/2014/main" id="{9DA5558F-96AD-3EA7-6A87-2BED66616F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5524" y="5716175"/>
            <a:ext cx="2759201" cy="479701"/>
          </a:xfrm>
        </p:spPr>
        <p:txBody>
          <a:bodyPr>
            <a:normAutofit/>
          </a:bodyPr>
          <a:lstStyle/>
          <a:p>
            <a:pPr algn="l"/>
            <a:r>
              <a:rPr lang="es-MX" sz="2000" dirty="0">
                <a:solidFill>
                  <a:srgbClr val="FFFFFF"/>
                </a:solidFill>
              </a:rPr>
              <a:t>Plática institucional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A238329-5A6A-068C-FA5E-3694BEF026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9752" y="4326099"/>
            <a:ext cx="9864852" cy="1336826"/>
          </a:xfrm>
        </p:spPr>
        <p:txBody>
          <a:bodyPr>
            <a:noAutofit/>
          </a:bodyPr>
          <a:lstStyle/>
          <a:p>
            <a:pPr algn="l"/>
            <a:r>
              <a:rPr lang="es-MX" sz="5400" dirty="0">
                <a:solidFill>
                  <a:srgbClr val="FFFFFF"/>
                </a:solidFill>
                <a:latin typeface="+mn-lt"/>
              </a:rPr>
              <a:t>OBLIGACIONES DE TRANSPARENCIA Y ARCHIVO</a:t>
            </a:r>
          </a:p>
        </p:txBody>
      </p:sp>
      <p:pic>
        <p:nvPicPr>
          <p:cNvPr id="5" name="Imagen 4" descr="Interfaz de usuario gráfica, Sitio web&#10;&#10;Descripción generada automáticamente">
            <a:extLst>
              <a:ext uri="{FF2B5EF4-FFF2-40B4-BE49-F238E27FC236}">
                <a16:creationId xmlns:a16="http://schemas.microsoft.com/office/drawing/2014/main" id="{078878E8-ED39-F698-6C19-862B7888BD7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655" t="43846" r="20008" b="22941"/>
          <a:stretch/>
        </p:blipFill>
        <p:spPr bwMode="auto">
          <a:xfrm>
            <a:off x="679752" y="1375654"/>
            <a:ext cx="10548759" cy="444221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721552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4D0CA6CB-883A-A25E-7BFA-58ACEA95850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185"/>
          <a:stretch/>
        </p:blipFill>
        <p:spPr>
          <a:xfrm>
            <a:off x="0" y="10"/>
            <a:ext cx="12191980" cy="6857990"/>
          </a:xfrm>
          <a:prstGeom prst="rect">
            <a:avLst/>
          </a:prstGeom>
        </p:spPr>
      </p:pic>
      <p:sp>
        <p:nvSpPr>
          <p:cNvPr id="3" name="Subtítulo 2">
            <a:extLst>
              <a:ext uri="{FF2B5EF4-FFF2-40B4-BE49-F238E27FC236}">
                <a16:creationId xmlns:a16="http://schemas.microsoft.com/office/drawing/2014/main" id="{9DA5558F-96AD-3EA7-6A87-2BED66616F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5524" y="5716175"/>
            <a:ext cx="2759201" cy="479701"/>
          </a:xfrm>
        </p:spPr>
        <p:txBody>
          <a:bodyPr>
            <a:normAutofit/>
          </a:bodyPr>
          <a:lstStyle/>
          <a:p>
            <a:pPr algn="l"/>
            <a:r>
              <a:rPr lang="es-MX" sz="2000" dirty="0">
                <a:solidFill>
                  <a:srgbClr val="FFFFFF"/>
                </a:solidFill>
              </a:rPr>
              <a:t>Plática institucional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A238329-5A6A-068C-FA5E-3694BEF026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9752" y="4326099"/>
            <a:ext cx="9864852" cy="1336826"/>
          </a:xfrm>
        </p:spPr>
        <p:txBody>
          <a:bodyPr>
            <a:noAutofit/>
          </a:bodyPr>
          <a:lstStyle/>
          <a:p>
            <a:pPr algn="l"/>
            <a:r>
              <a:rPr lang="es-MX" sz="5400" dirty="0">
                <a:solidFill>
                  <a:srgbClr val="FFFFFF"/>
                </a:solidFill>
                <a:latin typeface="+mn-lt"/>
              </a:rPr>
              <a:t>OBLIGACIONES DE TRANSPARENCIA Y ARCHIVO</a:t>
            </a: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5A033D92-DC57-2ADA-4308-AA1498C126B6}"/>
              </a:ext>
            </a:extLst>
          </p:cNvPr>
          <p:cNvSpPr/>
          <p:nvPr/>
        </p:nvSpPr>
        <p:spPr>
          <a:xfrm>
            <a:off x="353882" y="1192428"/>
            <a:ext cx="114842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MX" sz="5400" b="0" i="0" dirty="0">
                <a:solidFill>
                  <a:srgbClr val="31393C"/>
                </a:solidFill>
                <a:effectLst/>
                <a:latin typeface="Lato" panose="020F0502020204030203" pitchFamily="34" charset="0"/>
              </a:rPr>
              <a:t> 3. </a:t>
            </a:r>
            <a:r>
              <a:rPr lang="es-MX" sz="4000" b="0" i="0" dirty="0">
                <a:solidFill>
                  <a:srgbClr val="31393C"/>
                </a:solidFill>
                <a:effectLst/>
                <a:latin typeface="Lato" panose="020F0502020204030203" pitchFamily="34" charset="0"/>
              </a:rPr>
              <a:t> </a:t>
            </a:r>
            <a:r>
              <a:rPr lang="es-MX" sz="4000" dirty="0">
                <a:solidFill>
                  <a:srgbClr val="31393C"/>
                </a:solidFill>
                <a:latin typeface="Lato" panose="020F0502020204030203" pitchFamily="34" charset="0"/>
              </a:rPr>
              <a:t>P</a:t>
            </a:r>
            <a:r>
              <a:rPr lang="es-MX" sz="4000" b="0" i="0" dirty="0">
                <a:solidFill>
                  <a:srgbClr val="31393C"/>
                </a:solidFill>
                <a:effectLst/>
                <a:latin typeface="Lato" panose="020F0502020204030203" pitchFamily="34" charset="0"/>
              </a:rPr>
              <a:t>rocesos técnicos unidad de correspondencia</a:t>
            </a:r>
            <a:endParaRPr lang="es-ES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17EDFACF-E4C1-6E76-71E7-3C32FADAB916}"/>
              </a:ext>
            </a:extLst>
          </p:cNvPr>
          <p:cNvSpPr txBox="1"/>
          <p:nvPr/>
        </p:nvSpPr>
        <p:spPr>
          <a:xfrm>
            <a:off x="2135124" y="3093703"/>
            <a:ext cx="6120764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4800" dirty="0"/>
              <a:t>-Revisión</a:t>
            </a:r>
          </a:p>
          <a:p>
            <a:r>
              <a:rPr lang="es-MX" sz="4800" dirty="0"/>
              <a:t>-Recepción</a:t>
            </a:r>
          </a:p>
          <a:p>
            <a:r>
              <a:rPr lang="es-MX" sz="4800" dirty="0"/>
              <a:t>-Registro</a:t>
            </a:r>
          </a:p>
          <a:p>
            <a:endParaRPr lang="es-MX" dirty="0"/>
          </a:p>
          <a:p>
            <a:endParaRPr lang="es-MX" dirty="0"/>
          </a:p>
        </p:txBody>
      </p:sp>
      <p:sp>
        <p:nvSpPr>
          <p:cNvPr id="5" name="Estrella: 5 puntas 4">
            <a:extLst>
              <a:ext uri="{FF2B5EF4-FFF2-40B4-BE49-F238E27FC236}">
                <a16:creationId xmlns:a16="http://schemas.microsoft.com/office/drawing/2014/main" id="{67ADF051-2FEF-5C42-434E-ED4B6BB4AE39}"/>
              </a:ext>
            </a:extLst>
          </p:cNvPr>
          <p:cNvSpPr/>
          <p:nvPr/>
        </p:nvSpPr>
        <p:spPr>
          <a:xfrm>
            <a:off x="1647396" y="4128993"/>
            <a:ext cx="378896" cy="287711"/>
          </a:xfrm>
          <a:prstGeom prst="star5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6467414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4D0CA6CB-883A-A25E-7BFA-58ACEA95850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185"/>
          <a:stretch/>
        </p:blipFill>
        <p:spPr>
          <a:xfrm>
            <a:off x="0" y="10"/>
            <a:ext cx="12191980" cy="6857990"/>
          </a:xfrm>
          <a:prstGeom prst="rect">
            <a:avLst/>
          </a:prstGeom>
        </p:spPr>
      </p:pic>
      <p:sp>
        <p:nvSpPr>
          <p:cNvPr id="3" name="Subtítulo 2">
            <a:extLst>
              <a:ext uri="{FF2B5EF4-FFF2-40B4-BE49-F238E27FC236}">
                <a16:creationId xmlns:a16="http://schemas.microsoft.com/office/drawing/2014/main" id="{9DA5558F-96AD-3EA7-6A87-2BED66616F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5524" y="5716175"/>
            <a:ext cx="2759201" cy="479701"/>
          </a:xfrm>
        </p:spPr>
        <p:txBody>
          <a:bodyPr>
            <a:normAutofit/>
          </a:bodyPr>
          <a:lstStyle/>
          <a:p>
            <a:pPr algn="l"/>
            <a:r>
              <a:rPr lang="es-MX" sz="2000" dirty="0">
                <a:solidFill>
                  <a:srgbClr val="FFFFFF"/>
                </a:solidFill>
              </a:rPr>
              <a:t>Plática institucional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A238329-5A6A-068C-FA5E-3694BEF026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9752" y="4326099"/>
            <a:ext cx="9864852" cy="1336826"/>
          </a:xfrm>
        </p:spPr>
        <p:txBody>
          <a:bodyPr>
            <a:noAutofit/>
          </a:bodyPr>
          <a:lstStyle/>
          <a:p>
            <a:pPr algn="l"/>
            <a:r>
              <a:rPr lang="es-MX" sz="5400" dirty="0">
                <a:solidFill>
                  <a:srgbClr val="FFFFFF"/>
                </a:solidFill>
                <a:latin typeface="+mn-lt"/>
              </a:rPr>
              <a:t>OBLIGACIONES DE TRANSPARENCIA Y ARCHIVO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4D89F44-4B82-84C9-E135-267C76F38F66}"/>
              </a:ext>
            </a:extLst>
          </p:cNvPr>
          <p:cNvSpPr txBox="1"/>
          <p:nvPr/>
        </p:nvSpPr>
        <p:spPr>
          <a:xfrm>
            <a:off x="2657433" y="688758"/>
            <a:ext cx="874721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s-MX" sz="2800" b="0" i="0" dirty="0">
                <a:solidFill>
                  <a:srgbClr val="31393C"/>
                </a:solidFill>
                <a:effectLst/>
                <a:latin typeface="Lato" panose="020F0502020204030203" pitchFamily="34" charset="0"/>
              </a:rPr>
              <a:t>a) De correspondencia;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17EDFACF-E4C1-6E76-71E7-3C32FADAB916}"/>
              </a:ext>
            </a:extLst>
          </p:cNvPr>
          <p:cNvSpPr txBox="1"/>
          <p:nvPr/>
        </p:nvSpPr>
        <p:spPr>
          <a:xfrm>
            <a:off x="6344017" y="513126"/>
            <a:ext cx="612076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4800" dirty="0"/>
              <a:t>-Revisión</a:t>
            </a:r>
          </a:p>
          <a:p>
            <a:endParaRPr lang="es-MX" dirty="0"/>
          </a:p>
          <a:p>
            <a:endParaRPr lang="es-MX" dirty="0"/>
          </a:p>
        </p:txBody>
      </p:sp>
      <p:pic>
        <p:nvPicPr>
          <p:cNvPr id="5" name="Imagen 4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CADEB6AF-5D1B-8009-579B-4873F3E9DD0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426" t="15765" r="18262" b="19310"/>
          <a:stretch/>
        </p:blipFill>
        <p:spPr bwMode="auto">
          <a:xfrm>
            <a:off x="934057" y="1275609"/>
            <a:ext cx="10153043" cy="542471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430481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4D0CA6CB-883A-A25E-7BFA-58ACEA95850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185"/>
          <a:stretch/>
        </p:blipFill>
        <p:spPr>
          <a:xfrm>
            <a:off x="0" y="10"/>
            <a:ext cx="12191980" cy="6857990"/>
          </a:xfrm>
          <a:prstGeom prst="rect">
            <a:avLst/>
          </a:prstGeom>
        </p:spPr>
      </p:pic>
      <p:sp>
        <p:nvSpPr>
          <p:cNvPr id="3" name="Subtítulo 2">
            <a:extLst>
              <a:ext uri="{FF2B5EF4-FFF2-40B4-BE49-F238E27FC236}">
                <a16:creationId xmlns:a16="http://schemas.microsoft.com/office/drawing/2014/main" id="{9DA5558F-96AD-3EA7-6A87-2BED66616F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5524" y="5716175"/>
            <a:ext cx="2759201" cy="479701"/>
          </a:xfrm>
        </p:spPr>
        <p:txBody>
          <a:bodyPr>
            <a:normAutofit/>
          </a:bodyPr>
          <a:lstStyle/>
          <a:p>
            <a:pPr algn="l"/>
            <a:r>
              <a:rPr lang="es-MX" sz="2000" dirty="0">
                <a:solidFill>
                  <a:srgbClr val="FFFFFF"/>
                </a:solidFill>
              </a:rPr>
              <a:t>Plática institucional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A238329-5A6A-068C-FA5E-3694BEF026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9752" y="4326099"/>
            <a:ext cx="9864852" cy="1336826"/>
          </a:xfrm>
        </p:spPr>
        <p:txBody>
          <a:bodyPr>
            <a:noAutofit/>
          </a:bodyPr>
          <a:lstStyle/>
          <a:p>
            <a:pPr algn="l"/>
            <a:r>
              <a:rPr lang="es-MX" sz="5400" dirty="0">
                <a:solidFill>
                  <a:srgbClr val="FFFFFF"/>
                </a:solidFill>
                <a:latin typeface="+mn-lt"/>
              </a:rPr>
              <a:t>OBLIGACIONES DE TRANSPARENCIA Y ARCHIVO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4D89F44-4B82-84C9-E135-267C76F38F66}"/>
              </a:ext>
            </a:extLst>
          </p:cNvPr>
          <p:cNvSpPr txBox="1"/>
          <p:nvPr/>
        </p:nvSpPr>
        <p:spPr>
          <a:xfrm>
            <a:off x="2657433" y="688758"/>
            <a:ext cx="874721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s-MX" sz="2800" b="0" i="0" dirty="0">
                <a:solidFill>
                  <a:srgbClr val="31393C"/>
                </a:solidFill>
                <a:effectLst/>
                <a:latin typeface="Lato" panose="020F0502020204030203" pitchFamily="34" charset="0"/>
              </a:rPr>
              <a:t>a) De correspondencia;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17EDFACF-E4C1-6E76-71E7-3C32FADAB916}"/>
              </a:ext>
            </a:extLst>
          </p:cNvPr>
          <p:cNvSpPr txBox="1"/>
          <p:nvPr/>
        </p:nvSpPr>
        <p:spPr>
          <a:xfrm>
            <a:off x="6344017" y="513126"/>
            <a:ext cx="612076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4800" dirty="0"/>
              <a:t>-Revisión</a:t>
            </a:r>
          </a:p>
          <a:p>
            <a:endParaRPr lang="es-MX" dirty="0"/>
          </a:p>
          <a:p>
            <a:endParaRPr lang="es-MX" dirty="0"/>
          </a:p>
        </p:txBody>
      </p:sp>
      <p:pic>
        <p:nvPicPr>
          <p:cNvPr id="8" name="Imagen 7" descr="Interfaz de usuario gráfica, Texto, Aplicación&#10;&#10;Descripción generada automáticamente">
            <a:extLst>
              <a:ext uri="{FF2B5EF4-FFF2-40B4-BE49-F238E27FC236}">
                <a16:creationId xmlns:a16="http://schemas.microsoft.com/office/drawing/2014/main" id="{5CB7E692-DF44-F84A-2FCD-A2BCCA10A00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338" t="15302" r="25172" b="22092"/>
          <a:stretch/>
        </p:blipFill>
        <p:spPr bwMode="auto">
          <a:xfrm>
            <a:off x="1647396" y="1387610"/>
            <a:ext cx="9014510" cy="524511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546242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4D0CA6CB-883A-A25E-7BFA-58ACEA95850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185"/>
          <a:stretch/>
        </p:blipFill>
        <p:spPr>
          <a:xfrm>
            <a:off x="0" y="10"/>
            <a:ext cx="12191980" cy="6857990"/>
          </a:xfrm>
          <a:prstGeom prst="rect">
            <a:avLst/>
          </a:prstGeom>
        </p:spPr>
      </p:pic>
      <p:sp>
        <p:nvSpPr>
          <p:cNvPr id="3" name="Subtítulo 2">
            <a:extLst>
              <a:ext uri="{FF2B5EF4-FFF2-40B4-BE49-F238E27FC236}">
                <a16:creationId xmlns:a16="http://schemas.microsoft.com/office/drawing/2014/main" id="{9DA5558F-96AD-3EA7-6A87-2BED66616F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5524" y="5716175"/>
            <a:ext cx="2759201" cy="479701"/>
          </a:xfrm>
        </p:spPr>
        <p:txBody>
          <a:bodyPr>
            <a:normAutofit/>
          </a:bodyPr>
          <a:lstStyle/>
          <a:p>
            <a:pPr algn="l"/>
            <a:r>
              <a:rPr lang="es-MX" sz="2000" dirty="0">
                <a:solidFill>
                  <a:srgbClr val="FFFFFF"/>
                </a:solidFill>
              </a:rPr>
              <a:t>Plática institucional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A238329-5A6A-068C-FA5E-3694BEF026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9752" y="4326099"/>
            <a:ext cx="9864852" cy="1336826"/>
          </a:xfrm>
        </p:spPr>
        <p:txBody>
          <a:bodyPr>
            <a:noAutofit/>
          </a:bodyPr>
          <a:lstStyle/>
          <a:p>
            <a:pPr algn="l"/>
            <a:r>
              <a:rPr lang="es-MX" sz="5400" dirty="0">
                <a:solidFill>
                  <a:srgbClr val="FFFFFF"/>
                </a:solidFill>
                <a:latin typeface="+mn-lt"/>
              </a:rPr>
              <a:t>OBLIGACIONES DE TRANSPARENCIA Y ARCHIVO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4D89F44-4B82-84C9-E135-267C76F38F66}"/>
              </a:ext>
            </a:extLst>
          </p:cNvPr>
          <p:cNvSpPr txBox="1"/>
          <p:nvPr/>
        </p:nvSpPr>
        <p:spPr>
          <a:xfrm>
            <a:off x="2363153" y="662124"/>
            <a:ext cx="874721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s-MX" sz="2800" b="0" i="0" dirty="0">
                <a:solidFill>
                  <a:srgbClr val="31393C"/>
                </a:solidFill>
                <a:effectLst/>
                <a:latin typeface="Lato" panose="020F0502020204030203" pitchFamily="34" charset="0"/>
              </a:rPr>
              <a:t>a) De correspondencia;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17EDFACF-E4C1-6E76-71E7-3C32FADAB916}"/>
              </a:ext>
            </a:extLst>
          </p:cNvPr>
          <p:cNvSpPr txBox="1"/>
          <p:nvPr/>
        </p:nvSpPr>
        <p:spPr>
          <a:xfrm>
            <a:off x="6542221" y="-106600"/>
            <a:ext cx="4604074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s-MX" sz="4800" dirty="0"/>
          </a:p>
          <a:p>
            <a:r>
              <a:rPr lang="es-MX" sz="4800" dirty="0"/>
              <a:t>-Recepción</a:t>
            </a:r>
          </a:p>
          <a:p>
            <a:endParaRPr lang="es-MX" sz="4800" dirty="0"/>
          </a:p>
          <a:p>
            <a:endParaRPr lang="es-MX" dirty="0"/>
          </a:p>
          <a:p>
            <a:endParaRPr lang="es-MX" dirty="0"/>
          </a:p>
        </p:txBody>
      </p:sp>
      <p:pic>
        <p:nvPicPr>
          <p:cNvPr id="5" name="Imagen 4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8AA4D9CA-2B0F-93BE-7F02-2BE3685441E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8322" t="28052" r="25832" b="21638"/>
          <a:stretch/>
        </p:blipFill>
        <p:spPr bwMode="auto">
          <a:xfrm>
            <a:off x="2655074" y="1546641"/>
            <a:ext cx="6515899" cy="513990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43227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4D0CA6CB-883A-A25E-7BFA-58ACEA95850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185"/>
          <a:stretch/>
        </p:blipFill>
        <p:spPr>
          <a:xfrm>
            <a:off x="0" y="10"/>
            <a:ext cx="12191980" cy="6857990"/>
          </a:xfrm>
          <a:prstGeom prst="rect">
            <a:avLst/>
          </a:prstGeom>
        </p:spPr>
      </p:pic>
      <p:sp>
        <p:nvSpPr>
          <p:cNvPr id="22" name="Freeform: Shape 15">
            <a:extLst>
              <a:ext uri="{FF2B5EF4-FFF2-40B4-BE49-F238E27FC236}">
                <a16:creationId xmlns:a16="http://schemas.microsoft.com/office/drawing/2014/main" id="{6B3BAD04-E614-4C16-8360-019FCF0045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23809"/>
            <a:ext cx="11016943" cy="2262375"/>
          </a:xfrm>
          <a:custGeom>
            <a:avLst/>
            <a:gdLst>
              <a:gd name="connsiteX0" fmla="*/ 0 w 11016943"/>
              <a:gd name="connsiteY0" fmla="*/ 0 h 2262375"/>
              <a:gd name="connsiteX1" fmla="*/ 9969166 w 11016943"/>
              <a:gd name="connsiteY1" fmla="*/ 0 h 2262375"/>
              <a:gd name="connsiteX2" fmla="*/ 11016943 w 11016943"/>
              <a:gd name="connsiteY2" fmla="*/ 2262375 h 2262375"/>
              <a:gd name="connsiteX3" fmla="*/ 4942050 w 11016943"/>
              <a:gd name="connsiteY3" fmla="*/ 2262375 h 2262375"/>
              <a:gd name="connsiteX4" fmla="*/ 4582160 w 11016943"/>
              <a:gd name="connsiteY4" fmla="*/ 2262375 h 2262375"/>
              <a:gd name="connsiteX5" fmla="*/ 0 w 11016943"/>
              <a:gd name="connsiteY5" fmla="*/ 2262375 h 2262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016943" h="2262375">
                <a:moveTo>
                  <a:pt x="0" y="0"/>
                </a:moveTo>
                <a:lnTo>
                  <a:pt x="9969166" y="0"/>
                </a:lnTo>
                <a:lnTo>
                  <a:pt x="11016943" y="2262375"/>
                </a:lnTo>
                <a:lnTo>
                  <a:pt x="4942050" y="2262375"/>
                </a:lnTo>
                <a:lnTo>
                  <a:pt x="4582160" y="2262375"/>
                </a:lnTo>
                <a:lnTo>
                  <a:pt x="0" y="2262375"/>
                </a:lnTo>
                <a:close/>
              </a:path>
            </a:pathLst>
          </a:custGeom>
          <a:solidFill>
            <a:schemeClr val="tx1">
              <a:lumMod val="85000"/>
              <a:lumOff val="15000"/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A238329-5A6A-068C-FA5E-3694BEF026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7995" y="4566853"/>
            <a:ext cx="10680952" cy="1336826"/>
          </a:xfrm>
        </p:spPr>
        <p:txBody>
          <a:bodyPr>
            <a:noAutofit/>
          </a:bodyPr>
          <a:lstStyle/>
          <a:p>
            <a:pPr algn="l"/>
            <a:r>
              <a:rPr lang="es-MX" sz="5400" dirty="0">
                <a:solidFill>
                  <a:srgbClr val="FFFFFF"/>
                </a:solidFill>
                <a:latin typeface="+mn-lt"/>
              </a:rPr>
              <a:t>PROCESOS TÉCNICOS ARCHIVISTICOS</a:t>
            </a:r>
          </a:p>
        </p:txBody>
      </p:sp>
    </p:spTree>
    <p:extLst>
      <p:ext uri="{BB962C8B-B14F-4D97-AF65-F5344CB8AC3E}">
        <p14:creationId xmlns:p14="http://schemas.microsoft.com/office/powerpoint/2010/main" val="34718077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4D0CA6CB-883A-A25E-7BFA-58ACEA95850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185"/>
          <a:stretch/>
        </p:blipFill>
        <p:spPr>
          <a:xfrm>
            <a:off x="0" y="10"/>
            <a:ext cx="12191980" cy="6857990"/>
          </a:xfrm>
          <a:prstGeom prst="rect">
            <a:avLst/>
          </a:prstGeom>
        </p:spPr>
      </p:pic>
      <p:sp>
        <p:nvSpPr>
          <p:cNvPr id="3" name="Subtítulo 2">
            <a:extLst>
              <a:ext uri="{FF2B5EF4-FFF2-40B4-BE49-F238E27FC236}">
                <a16:creationId xmlns:a16="http://schemas.microsoft.com/office/drawing/2014/main" id="{9DA5558F-96AD-3EA7-6A87-2BED66616F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5524" y="5716175"/>
            <a:ext cx="2759201" cy="479701"/>
          </a:xfrm>
        </p:spPr>
        <p:txBody>
          <a:bodyPr>
            <a:normAutofit/>
          </a:bodyPr>
          <a:lstStyle/>
          <a:p>
            <a:pPr algn="l"/>
            <a:r>
              <a:rPr lang="es-MX" sz="2000" dirty="0">
                <a:solidFill>
                  <a:srgbClr val="FFFFFF"/>
                </a:solidFill>
              </a:rPr>
              <a:t>Plática institucional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A238329-5A6A-068C-FA5E-3694BEF026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9752" y="4326099"/>
            <a:ext cx="9864852" cy="1336826"/>
          </a:xfrm>
        </p:spPr>
        <p:txBody>
          <a:bodyPr>
            <a:noAutofit/>
          </a:bodyPr>
          <a:lstStyle/>
          <a:p>
            <a:pPr algn="l"/>
            <a:r>
              <a:rPr lang="es-MX" sz="5400" dirty="0">
                <a:solidFill>
                  <a:srgbClr val="FFFFFF"/>
                </a:solidFill>
                <a:latin typeface="+mn-lt"/>
              </a:rPr>
              <a:t>OBLIGACIONES DE TRANSPARENCIA Y ARCHIVO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4D89F44-4B82-84C9-E135-267C76F38F66}"/>
              </a:ext>
            </a:extLst>
          </p:cNvPr>
          <p:cNvSpPr txBox="1"/>
          <p:nvPr/>
        </p:nvSpPr>
        <p:spPr>
          <a:xfrm>
            <a:off x="2426908" y="696961"/>
            <a:ext cx="874721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s-MX" sz="2800" b="0" i="0" dirty="0">
                <a:solidFill>
                  <a:srgbClr val="31393C"/>
                </a:solidFill>
                <a:effectLst/>
                <a:latin typeface="Lato" panose="020F0502020204030203" pitchFamily="34" charset="0"/>
              </a:rPr>
              <a:t>a) De correspondencia;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17EDFACF-E4C1-6E76-71E7-3C32FADAB916}"/>
              </a:ext>
            </a:extLst>
          </p:cNvPr>
          <p:cNvSpPr txBox="1"/>
          <p:nvPr/>
        </p:nvSpPr>
        <p:spPr>
          <a:xfrm>
            <a:off x="6580144" y="527683"/>
            <a:ext cx="612076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4800" dirty="0"/>
              <a:t>-Registro</a:t>
            </a:r>
          </a:p>
          <a:p>
            <a:endParaRPr lang="es-MX" dirty="0"/>
          </a:p>
          <a:p>
            <a:endParaRPr lang="es-MX" dirty="0"/>
          </a:p>
        </p:txBody>
      </p:sp>
      <p:pic>
        <p:nvPicPr>
          <p:cNvPr id="5" name="Imagen 4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61B3C6B9-40FD-CFBF-D177-9A810BBDC3D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859" t="44745" r="16562" b="22327"/>
          <a:stretch/>
        </p:blipFill>
        <p:spPr bwMode="auto">
          <a:xfrm>
            <a:off x="503175" y="1493676"/>
            <a:ext cx="11365328" cy="306689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Imagen 7" descr="Interfaz de usuario gráfica, Sitio web&#10;&#10;Descripción generada automáticamente">
            <a:extLst>
              <a:ext uri="{FF2B5EF4-FFF2-40B4-BE49-F238E27FC236}">
                <a16:creationId xmlns:a16="http://schemas.microsoft.com/office/drawing/2014/main" id="{C6FD6CA2-CFDC-C2B4-A817-6B5A7C740C5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7884" t="35585" r="56304" b="24900"/>
          <a:stretch/>
        </p:blipFill>
        <p:spPr bwMode="auto">
          <a:xfrm>
            <a:off x="4601106" y="4745101"/>
            <a:ext cx="2168164" cy="186576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077047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4D0CA6CB-883A-A25E-7BFA-58ACEA95850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185"/>
          <a:stretch/>
        </p:blipFill>
        <p:spPr>
          <a:xfrm>
            <a:off x="0" y="10"/>
            <a:ext cx="12191980" cy="6857990"/>
          </a:xfrm>
          <a:prstGeom prst="rect">
            <a:avLst/>
          </a:prstGeom>
        </p:spPr>
      </p:pic>
      <p:sp>
        <p:nvSpPr>
          <p:cNvPr id="3" name="Subtítulo 2">
            <a:extLst>
              <a:ext uri="{FF2B5EF4-FFF2-40B4-BE49-F238E27FC236}">
                <a16:creationId xmlns:a16="http://schemas.microsoft.com/office/drawing/2014/main" id="{9DA5558F-96AD-3EA7-6A87-2BED66616F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5524" y="5716175"/>
            <a:ext cx="2759201" cy="479701"/>
          </a:xfrm>
        </p:spPr>
        <p:txBody>
          <a:bodyPr>
            <a:normAutofit/>
          </a:bodyPr>
          <a:lstStyle/>
          <a:p>
            <a:pPr algn="l"/>
            <a:r>
              <a:rPr lang="es-MX" sz="2000" dirty="0">
                <a:solidFill>
                  <a:srgbClr val="FFFFFF"/>
                </a:solidFill>
              </a:rPr>
              <a:t>Plática institucional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A238329-5A6A-068C-FA5E-3694BEF026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9752" y="4326099"/>
            <a:ext cx="9864852" cy="1336826"/>
          </a:xfrm>
        </p:spPr>
        <p:txBody>
          <a:bodyPr>
            <a:noAutofit/>
          </a:bodyPr>
          <a:lstStyle/>
          <a:p>
            <a:pPr algn="l"/>
            <a:r>
              <a:rPr lang="es-MX" sz="5400" dirty="0">
                <a:solidFill>
                  <a:srgbClr val="FFFFFF"/>
                </a:solidFill>
                <a:latin typeface="+mn-lt"/>
              </a:rPr>
              <a:t>OBLIGACIONES DE TRANSPARENCIA Y ARCHIVO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4D89F44-4B82-84C9-E135-267C76F38F66}"/>
              </a:ext>
            </a:extLst>
          </p:cNvPr>
          <p:cNvSpPr txBox="1"/>
          <p:nvPr/>
        </p:nvSpPr>
        <p:spPr>
          <a:xfrm>
            <a:off x="2426908" y="696961"/>
            <a:ext cx="874721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s-MX" sz="2800" b="0" i="0" dirty="0">
                <a:solidFill>
                  <a:srgbClr val="31393C"/>
                </a:solidFill>
                <a:effectLst/>
                <a:latin typeface="Lato" panose="020F0502020204030203" pitchFamily="34" charset="0"/>
              </a:rPr>
              <a:t>a) De correspondencia;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17EDFACF-E4C1-6E76-71E7-3C32FADAB916}"/>
              </a:ext>
            </a:extLst>
          </p:cNvPr>
          <p:cNvSpPr txBox="1"/>
          <p:nvPr/>
        </p:nvSpPr>
        <p:spPr>
          <a:xfrm>
            <a:off x="6580144" y="527683"/>
            <a:ext cx="612076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4800" dirty="0"/>
              <a:t>Trazabilidad</a:t>
            </a:r>
          </a:p>
          <a:p>
            <a:endParaRPr lang="es-MX" dirty="0"/>
          </a:p>
          <a:p>
            <a:endParaRPr lang="es-MX" dirty="0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871B3BD9-5B68-9844-E986-9A88C19E8AE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143" b="7674"/>
          <a:stretch/>
        </p:blipFill>
        <p:spPr>
          <a:xfrm>
            <a:off x="0" y="1337032"/>
            <a:ext cx="11948742" cy="5520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8064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4D0CA6CB-883A-A25E-7BFA-58ACEA95850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185"/>
          <a:stretch/>
        </p:blipFill>
        <p:spPr>
          <a:xfrm>
            <a:off x="0" y="10"/>
            <a:ext cx="12191980" cy="6857990"/>
          </a:xfrm>
          <a:prstGeom prst="rect">
            <a:avLst/>
          </a:prstGeom>
        </p:spPr>
      </p:pic>
      <p:sp>
        <p:nvSpPr>
          <p:cNvPr id="3" name="Subtítulo 2">
            <a:extLst>
              <a:ext uri="{FF2B5EF4-FFF2-40B4-BE49-F238E27FC236}">
                <a16:creationId xmlns:a16="http://schemas.microsoft.com/office/drawing/2014/main" id="{9DA5558F-96AD-3EA7-6A87-2BED66616F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5524" y="5716175"/>
            <a:ext cx="2759201" cy="479701"/>
          </a:xfrm>
        </p:spPr>
        <p:txBody>
          <a:bodyPr>
            <a:normAutofit/>
          </a:bodyPr>
          <a:lstStyle/>
          <a:p>
            <a:pPr algn="l"/>
            <a:r>
              <a:rPr lang="es-MX" sz="2000" dirty="0">
                <a:solidFill>
                  <a:srgbClr val="FFFFFF"/>
                </a:solidFill>
              </a:rPr>
              <a:t>Plática institucional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A238329-5A6A-068C-FA5E-3694BEF026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9752" y="4326099"/>
            <a:ext cx="9864852" cy="1336826"/>
          </a:xfrm>
        </p:spPr>
        <p:txBody>
          <a:bodyPr>
            <a:noAutofit/>
          </a:bodyPr>
          <a:lstStyle/>
          <a:p>
            <a:pPr algn="l"/>
            <a:r>
              <a:rPr lang="es-MX" sz="5400" dirty="0">
                <a:solidFill>
                  <a:srgbClr val="FFFFFF"/>
                </a:solidFill>
                <a:latin typeface="+mn-lt"/>
              </a:rPr>
              <a:t>OBLIGACIONES DE TRANSPARENCIA Y ARCHIVO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4D89F44-4B82-84C9-E135-267C76F38F66}"/>
              </a:ext>
            </a:extLst>
          </p:cNvPr>
          <p:cNvSpPr txBox="1"/>
          <p:nvPr/>
        </p:nvSpPr>
        <p:spPr>
          <a:xfrm>
            <a:off x="2426908" y="696961"/>
            <a:ext cx="874721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s-MX" sz="2800" b="0" i="0" dirty="0">
                <a:solidFill>
                  <a:srgbClr val="31393C"/>
                </a:solidFill>
                <a:effectLst/>
                <a:latin typeface="Lato" panose="020F0502020204030203" pitchFamily="34" charset="0"/>
              </a:rPr>
              <a:t>a) De correspondencia;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17EDFACF-E4C1-6E76-71E7-3C32FADAB916}"/>
              </a:ext>
            </a:extLst>
          </p:cNvPr>
          <p:cNvSpPr txBox="1"/>
          <p:nvPr/>
        </p:nvSpPr>
        <p:spPr>
          <a:xfrm>
            <a:off x="6580144" y="527683"/>
            <a:ext cx="612076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4800" dirty="0"/>
              <a:t>Entrega </a:t>
            </a:r>
          </a:p>
          <a:p>
            <a:endParaRPr lang="es-MX" dirty="0"/>
          </a:p>
          <a:p>
            <a:endParaRPr lang="es-MX" dirty="0"/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AD519491-0CED-E118-802E-2611EE4146B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557" t="17410" r="13512" b="4644"/>
          <a:stretch/>
        </p:blipFill>
        <p:spPr>
          <a:xfrm>
            <a:off x="1409052" y="1195075"/>
            <a:ext cx="9135552" cy="5342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31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4D0CA6CB-883A-A25E-7BFA-58ACEA95850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185"/>
          <a:stretch/>
        </p:blipFill>
        <p:spPr>
          <a:xfrm>
            <a:off x="0" y="10"/>
            <a:ext cx="12191980" cy="6857990"/>
          </a:xfrm>
          <a:prstGeom prst="rect">
            <a:avLst/>
          </a:prstGeom>
        </p:spPr>
      </p:pic>
      <p:sp>
        <p:nvSpPr>
          <p:cNvPr id="3" name="Subtítulo 2">
            <a:extLst>
              <a:ext uri="{FF2B5EF4-FFF2-40B4-BE49-F238E27FC236}">
                <a16:creationId xmlns:a16="http://schemas.microsoft.com/office/drawing/2014/main" id="{9DA5558F-96AD-3EA7-6A87-2BED66616F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5524" y="5716175"/>
            <a:ext cx="2759201" cy="479701"/>
          </a:xfrm>
        </p:spPr>
        <p:txBody>
          <a:bodyPr>
            <a:normAutofit/>
          </a:bodyPr>
          <a:lstStyle/>
          <a:p>
            <a:pPr algn="l"/>
            <a:r>
              <a:rPr lang="es-MX" sz="2000" dirty="0">
                <a:solidFill>
                  <a:srgbClr val="FFFFFF"/>
                </a:solidFill>
              </a:rPr>
              <a:t>Plática institucional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A238329-5A6A-068C-FA5E-3694BEF026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9752" y="4326099"/>
            <a:ext cx="9864852" cy="1336826"/>
          </a:xfrm>
        </p:spPr>
        <p:txBody>
          <a:bodyPr>
            <a:noAutofit/>
          </a:bodyPr>
          <a:lstStyle/>
          <a:p>
            <a:pPr algn="l"/>
            <a:r>
              <a:rPr lang="es-MX" sz="5400" dirty="0">
                <a:solidFill>
                  <a:srgbClr val="FFFFFF"/>
                </a:solidFill>
                <a:latin typeface="+mn-lt"/>
              </a:rPr>
              <a:t>OBLIGACIONES DE TRANSPARENCIA Y ARCHIVO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4D89F44-4B82-84C9-E135-267C76F38F66}"/>
              </a:ext>
            </a:extLst>
          </p:cNvPr>
          <p:cNvSpPr txBox="1"/>
          <p:nvPr/>
        </p:nvSpPr>
        <p:spPr>
          <a:xfrm>
            <a:off x="2426908" y="696961"/>
            <a:ext cx="874721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s-MX" sz="2800" b="0" i="0" dirty="0">
                <a:solidFill>
                  <a:srgbClr val="31393C"/>
                </a:solidFill>
                <a:effectLst/>
                <a:latin typeface="Lato" panose="020F0502020204030203" pitchFamily="34" charset="0"/>
              </a:rPr>
              <a:t>a) De correspondencia;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17EDFACF-E4C1-6E76-71E7-3C32FADAB916}"/>
              </a:ext>
            </a:extLst>
          </p:cNvPr>
          <p:cNvSpPr txBox="1"/>
          <p:nvPr/>
        </p:nvSpPr>
        <p:spPr>
          <a:xfrm>
            <a:off x="6580144" y="527683"/>
            <a:ext cx="612076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4800" dirty="0"/>
              <a:t>Entrega </a:t>
            </a:r>
          </a:p>
          <a:p>
            <a:endParaRPr lang="es-MX" dirty="0"/>
          </a:p>
          <a:p>
            <a:endParaRPr lang="es-MX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461EFBE5-D3C9-BAD5-1940-005F3B95CD7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907" t="26322" r="13512" b="4978"/>
          <a:stretch/>
        </p:blipFill>
        <p:spPr>
          <a:xfrm>
            <a:off x="1065680" y="1451878"/>
            <a:ext cx="10063571" cy="5211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2770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4D0CA6CB-883A-A25E-7BFA-58ACEA95850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185"/>
          <a:stretch/>
        </p:blipFill>
        <p:spPr>
          <a:xfrm>
            <a:off x="0" y="10"/>
            <a:ext cx="12191980" cy="6857990"/>
          </a:xfrm>
          <a:prstGeom prst="rect">
            <a:avLst/>
          </a:prstGeom>
        </p:spPr>
      </p:pic>
      <p:sp>
        <p:nvSpPr>
          <p:cNvPr id="3" name="Subtítulo 2">
            <a:extLst>
              <a:ext uri="{FF2B5EF4-FFF2-40B4-BE49-F238E27FC236}">
                <a16:creationId xmlns:a16="http://schemas.microsoft.com/office/drawing/2014/main" id="{9DA5558F-96AD-3EA7-6A87-2BED66616F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5524" y="5716175"/>
            <a:ext cx="2759201" cy="479701"/>
          </a:xfrm>
        </p:spPr>
        <p:txBody>
          <a:bodyPr>
            <a:normAutofit/>
          </a:bodyPr>
          <a:lstStyle/>
          <a:p>
            <a:pPr algn="l"/>
            <a:r>
              <a:rPr lang="es-MX" sz="2000" dirty="0">
                <a:solidFill>
                  <a:srgbClr val="FFFFFF"/>
                </a:solidFill>
              </a:rPr>
              <a:t>Plática institucional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A238329-5A6A-068C-FA5E-3694BEF026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9752" y="4326099"/>
            <a:ext cx="9864852" cy="1336826"/>
          </a:xfrm>
        </p:spPr>
        <p:txBody>
          <a:bodyPr>
            <a:noAutofit/>
          </a:bodyPr>
          <a:lstStyle/>
          <a:p>
            <a:pPr algn="l"/>
            <a:r>
              <a:rPr lang="es-MX" sz="5400" dirty="0">
                <a:solidFill>
                  <a:srgbClr val="FFFFFF"/>
                </a:solidFill>
                <a:latin typeface="+mn-lt"/>
              </a:rPr>
              <a:t>OBLIGACIONES DE TRANSPARENCIA Y ARCHIVO</a:t>
            </a: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5A033D92-DC57-2ADA-4308-AA1498C126B6}"/>
              </a:ext>
            </a:extLst>
          </p:cNvPr>
          <p:cNvSpPr/>
          <p:nvPr/>
        </p:nvSpPr>
        <p:spPr>
          <a:xfrm>
            <a:off x="1168671" y="1137085"/>
            <a:ext cx="100046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MX" sz="5400" b="0" i="0" dirty="0">
                <a:solidFill>
                  <a:srgbClr val="31393C"/>
                </a:solidFill>
                <a:effectLst/>
                <a:latin typeface="Lato" panose="020F0502020204030203" pitchFamily="34" charset="0"/>
              </a:rPr>
              <a:t>4. </a:t>
            </a:r>
            <a:r>
              <a:rPr lang="es-MX" sz="4000" dirty="0">
                <a:solidFill>
                  <a:srgbClr val="31393C"/>
                </a:solidFill>
                <a:latin typeface="Lato" panose="020F0502020204030203" pitchFamily="34" charset="0"/>
              </a:rPr>
              <a:t>P</a:t>
            </a:r>
            <a:r>
              <a:rPr lang="es-MX" sz="4000" b="0" i="0" dirty="0">
                <a:solidFill>
                  <a:srgbClr val="31393C"/>
                </a:solidFill>
                <a:effectLst/>
                <a:latin typeface="Lato" panose="020F0502020204030203" pitchFamily="34" charset="0"/>
              </a:rPr>
              <a:t>rocesos técnicos </a:t>
            </a:r>
            <a:r>
              <a:rPr lang="es-MX" sz="4000" dirty="0">
                <a:solidFill>
                  <a:srgbClr val="31393C"/>
                </a:solidFill>
                <a:latin typeface="Lato" panose="020F0502020204030203" pitchFamily="34" charset="0"/>
              </a:rPr>
              <a:t>del</a:t>
            </a:r>
            <a:r>
              <a:rPr lang="es-MX" sz="4000" b="0" i="0" dirty="0">
                <a:solidFill>
                  <a:srgbClr val="31393C"/>
                </a:solidFill>
                <a:effectLst/>
                <a:latin typeface="Lato" panose="020F0502020204030203" pitchFamily="34" charset="0"/>
              </a:rPr>
              <a:t> archivo de tramite</a:t>
            </a:r>
            <a:endParaRPr lang="es-ES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23B1486-C66D-1966-9DE7-905EAFD029A3}"/>
              </a:ext>
            </a:extLst>
          </p:cNvPr>
          <p:cNvSpPr txBox="1"/>
          <p:nvPr/>
        </p:nvSpPr>
        <p:spPr>
          <a:xfrm>
            <a:off x="1481158" y="3197490"/>
            <a:ext cx="8747216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s-MX" sz="2800" b="0" i="0" dirty="0">
                <a:solidFill>
                  <a:srgbClr val="31393C"/>
                </a:solidFill>
                <a:effectLst/>
                <a:latin typeface="Lato" panose="020F0502020204030203" pitchFamily="34" charset="0"/>
              </a:rPr>
              <a:t>-Cuadro General de Clasificación Archivística </a:t>
            </a:r>
          </a:p>
          <a:p>
            <a:pPr algn="l"/>
            <a:r>
              <a:rPr lang="es-MX" sz="2800" b="0" i="0" dirty="0">
                <a:solidFill>
                  <a:srgbClr val="31393C"/>
                </a:solidFill>
                <a:effectLst/>
                <a:latin typeface="Lato" panose="020F0502020204030203" pitchFamily="34" charset="0"/>
              </a:rPr>
              <a:t>-Catálogo de disposición documental.</a:t>
            </a:r>
          </a:p>
          <a:p>
            <a:pPr algn="l"/>
            <a:r>
              <a:rPr lang="es-MX" sz="2800" dirty="0">
                <a:solidFill>
                  <a:srgbClr val="31393C"/>
                </a:solidFill>
                <a:latin typeface="Lato" panose="020F0502020204030203" pitchFamily="34" charset="0"/>
              </a:rPr>
              <a:t>-Préstamo de expediente.</a:t>
            </a:r>
          </a:p>
          <a:p>
            <a:pPr algn="l"/>
            <a:r>
              <a:rPr lang="es-MX" sz="2800" b="0" i="0" dirty="0">
                <a:solidFill>
                  <a:srgbClr val="31393C"/>
                </a:solidFill>
                <a:effectLst/>
                <a:latin typeface="Lato" panose="020F0502020204030203" pitchFamily="34" charset="0"/>
              </a:rPr>
              <a:t>-Documentación de comprobación </a:t>
            </a:r>
            <a:r>
              <a:rPr lang="es-MX" sz="2800" dirty="0">
                <a:solidFill>
                  <a:srgbClr val="31393C"/>
                </a:solidFill>
                <a:latin typeface="Lato" panose="020F0502020204030203" pitchFamily="34" charset="0"/>
              </a:rPr>
              <a:t>administrativa</a:t>
            </a:r>
          </a:p>
          <a:p>
            <a:pPr algn="l"/>
            <a:r>
              <a:rPr lang="es-MX" sz="2800" b="0" i="0" dirty="0">
                <a:solidFill>
                  <a:srgbClr val="31393C"/>
                </a:solidFill>
                <a:effectLst/>
                <a:latin typeface="Lato" panose="020F0502020204030203" pitchFamily="34" charset="0"/>
              </a:rPr>
              <a:t>Inmediata </a:t>
            </a:r>
            <a:r>
              <a:rPr lang="es-MX" sz="2800" dirty="0">
                <a:solidFill>
                  <a:srgbClr val="31393C"/>
                </a:solidFill>
                <a:latin typeface="Lato" panose="020F0502020204030203" pitchFamily="34" charset="0"/>
              </a:rPr>
              <a:t>y su eliminación.</a:t>
            </a:r>
          </a:p>
          <a:p>
            <a:pPr algn="l"/>
            <a:r>
              <a:rPr lang="es-MX" sz="2800" b="0" i="0" dirty="0">
                <a:solidFill>
                  <a:srgbClr val="31393C"/>
                </a:solidFill>
                <a:effectLst/>
                <a:latin typeface="Lato" panose="020F0502020204030203" pitchFamily="34" charset="0"/>
              </a:rPr>
              <a:t>- Transferencia Primaria.</a:t>
            </a:r>
          </a:p>
        </p:txBody>
      </p:sp>
    </p:spTree>
    <p:extLst>
      <p:ext uri="{BB962C8B-B14F-4D97-AF65-F5344CB8AC3E}">
        <p14:creationId xmlns:p14="http://schemas.microsoft.com/office/powerpoint/2010/main" val="39504416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9DA5558F-96AD-3EA7-6A87-2BED66616F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5524" y="5716175"/>
            <a:ext cx="2759201" cy="479701"/>
          </a:xfrm>
        </p:spPr>
        <p:txBody>
          <a:bodyPr>
            <a:normAutofit/>
          </a:bodyPr>
          <a:lstStyle/>
          <a:p>
            <a:pPr algn="l"/>
            <a:r>
              <a:rPr lang="es-MX" sz="2000" dirty="0">
                <a:solidFill>
                  <a:srgbClr val="FFFFFF"/>
                </a:solidFill>
              </a:rPr>
              <a:t>Plática institucional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A238329-5A6A-068C-FA5E-3694BEF026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9752" y="4326099"/>
            <a:ext cx="9864852" cy="1336826"/>
          </a:xfrm>
        </p:spPr>
        <p:txBody>
          <a:bodyPr>
            <a:noAutofit/>
          </a:bodyPr>
          <a:lstStyle/>
          <a:p>
            <a:pPr algn="l"/>
            <a:r>
              <a:rPr lang="es-MX" sz="5400" dirty="0">
                <a:solidFill>
                  <a:srgbClr val="FFFFFF"/>
                </a:solidFill>
                <a:latin typeface="+mn-lt"/>
              </a:rPr>
              <a:t>OBLIGACIONES DE TRANSPARENCIA Y ARCHIVO</a:t>
            </a: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5A033D92-DC57-2ADA-4308-AA1498C126B6}"/>
              </a:ext>
            </a:extLst>
          </p:cNvPr>
          <p:cNvSpPr/>
          <p:nvPr/>
        </p:nvSpPr>
        <p:spPr>
          <a:xfrm>
            <a:off x="3965673" y="856298"/>
            <a:ext cx="36407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EXPEDIENTE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37CF0974-EB75-3CE8-81A9-2A995792022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512" t="26155" r="18250" b="29440"/>
          <a:stretch/>
        </p:blipFill>
        <p:spPr>
          <a:xfrm>
            <a:off x="435815" y="2217599"/>
            <a:ext cx="11652432" cy="4263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6634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4D0CA6CB-883A-A25E-7BFA-58ACEA95850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185"/>
          <a:stretch/>
        </p:blipFill>
        <p:spPr>
          <a:xfrm>
            <a:off x="0" y="10"/>
            <a:ext cx="12191980" cy="6857990"/>
          </a:xfrm>
          <a:prstGeom prst="rect">
            <a:avLst/>
          </a:prstGeom>
        </p:spPr>
      </p:pic>
      <p:sp>
        <p:nvSpPr>
          <p:cNvPr id="3" name="Subtítulo 2">
            <a:extLst>
              <a:ext uri="{FF2B5EF4-FFF2-40B4-BE49-F238E27FC236}">
                <a16:creationId xmlns:a16="http://schemas.microsoft.com/office/drawing/2014/main" id="{9DA5558F-96AD-3EA7-6A87-2BED66616F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5524" y="5716175"/>
            <a:ext cx="2759201" cy="479701"/>
          </a:xfrm>
        </p:spPr>
        <p:txBody>
          <a:bodyPr>
            <a:normAutofit/>
          </a:bodyPr>
          <a:lstStyle/>
          <a:p>
            <a:pPr algn="l"/>
            <a:r>
              <a:rPr lang="es-MX" sz="2000" dirty="0">
                <a:solidFill>
                  <a:srgbClr val="FFFFFF"/>
                </a:solidFill>
              </a:rPr>
              <a:t>Plática institucional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A238329-5A6A-068C-FA5E-3694BEF026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9752" y="4326099"/>
            <a:ext cx="9864852" cy="1336826"/>
          </a:xfrm>
        </p:spPr>
        <p:txBody>
          <a:bodyPr>
            <a:noAutofit/>
          </a:bodyPr>
          <a:lstStyle/>
          <a:p>
            <a:pPr algn="l"/>
            <a:r>
              <a:rPr lang="es-MX" sz="5400" dirty="0">
                <a:solidFill>
                  <a:srgbClr val="FFFFFF"/>
                </a:solidFill>
                <a:latin typeface="+mn-lt"/>
              </a:rPr>
              <a:t>OBLIGACIONES DE TRANSPARENCIA Y ARCHIVO</a:t>
            </a: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5A033D92-DC57-2ADA-4308-AA1498C126B6}"/>
              </a:ext>
            </a:extLst>
          </p:cNvPr>
          <p:cNvSpPr/>
          <p:nvPr/>
        </p:nvSpPr>
        <p:spPr>
          <a:xfrm>
            <a:off x="679752" y="1096328"/>
            <a:ext cx="1088681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Funciones del Archivo de Tramite </a:t>
            </a:r>
          </a:p>
        </p:txBody>
      </p:sp>
      <p:pic>
        <p:nvPicPr>
          <p:cNvPr id="5" name="Imagen 4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083C3558-4552-46C7-0C7D-1A0BF01547E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374" t="20595" r="15145" b="23990"/>
          <a:stretch/>
        </p:blipFill>
        <p:spPr bwMode="auto">
          <a:xfrm>
            <a:off x="862496" y="1904542"/>
            <a:ext cx="10121735" cy="429133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992971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9DA5558F-96AD-3EA7-6A87-2BED66616F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5524" y="5716175"/>
            <a:ext cx="2759201" cy="479701"/>
          </a:xfrm>
        </p:spPr>
        <p:txBody>
          <a:bodyPr>
            <a:normAutofit/>
          </a:bodyPr>
          <a:lstStyle/>
          <a:p>
            <a:pPr algn="l"/>
            <a:r>
              <a:rPr lang="es-MX" sz="2000" dirty="0">
                <a:solidFill>
                  <a:srgbClr val="FFFFFF"/>
                </a:solidFill>
              </a:rPr>
              <a:t>Plática institucional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A238329-5A6A-068C-FA5E-3694BEF026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9752" y="4326099"/>
            <a:ext cx="9864852" cy="1336826"/>
          </a:xfrm>
        </p:spPr>
        <p:txBody>
          <a:bodyPr>
            <a:noAutofit/>
          </a:bodyPr>
          <a:lstStyle/>
          <a:p>
            <a:pPr algn="l"/>
            <a:r>
              <a:rPr lang="es-MX" sz="5400" dirty="0">
                <a:solidFill>
                  <a:srgbClr val="FFFFFF"/>
                </a:solidFill>
                <a:latin typeface="+mn-lt"/>
              </a:rPr>
              <a:t>OBLIGACIONES DE TRANSPARENCIA Y ARCHIVO</a:t>
            </a: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5A033D92-DC57-2ADA-4308-AA1498C126B6}"/>
              </a:ext>
            </a:extLst>
          </p:cNvPr>
          <p:cNvSpPr/>
          <p:nvPr/>
        </p:nvSpPr>
        <p:spPr>
          <a:xfrm>
            <a:off x="335480" y="662124"/>
            <a:ext cx="115210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ACTIVIDADES DEL ARCHIVO DE TRAMITE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85C6D84-9EA6-BEC5-2BCD-896E5ED0C94A}"/>
              </a:ext>
            </a:extLst>
          </p:cNvPr>
          <p:cNvSpPr txBox="1"/>
          <p:nvPr/>
        </p:nvSpPr>
        <p:spPr>
          <a:xfrm>
            <a:off x="1449249" y="1949026"/>
            <a:ext cx="929350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l">
              <a:buFontTx/>
              <a:buChar char="-"/>
            </a:pPr>
            <a:r>
              <a:rPr lang="es-MX" sz="3200" dirty="0">
                <a:solidFill>
                  <a:srgbClr val="31393C"/>
                </a:solidFill>
                <a:latin typeface="Lato" panose="020F0502020204030203" pitchFamily="34" charset="0"/>
              </a:rPr>
              <a:t>Clasificar (de acuerdo al Cuadro General de Clasificación Archivística.</a:t>
            </a:r>
          </a:p>
          <a:p>
            <a:pPr marL="457200" indent="-457200" algn="l">
              <a:buFontTx/>
              <a:buChar char="-"/>
            </a:pPr>
            <a:r>
              <a:rPr lang="es-MX" sz="3200" dirty="0">
                <a:solidFill>
                  <a:srgbClr val="31393C"/>
                </a:solidFill>
                <a:latin typeface="Lato" panose="020F0502020204030203" pitchFamily="34" charset="0"/>
              </a:rPr>
              <a:t>Foliación.</a:t>
            </a:r>
          </a:p>
          <a:p>
            <a:pPr marL="457200" indent="-457200" algn="l">
              <a:buFontTx/>
              <a:buChar char="-"/>
            </a:pPr>
            <a:r>
              <a:rPr lang="es-MX" sz="3200" b="0" i="0" dirty="0">
                <a:solidFill>
                  <a:srgbClr val="31393C"/>
                </a:solidFill>
                <a:effectLst/>
                <a:latin typeface="Lato" panose="020F0502020204030203" pitchFamily="34" charset="0"/>
              </a:rPr>
              <a:t>Agregar en el Inventario General por expedientes.</a:t>
            </a:r>
          </a:p>
          <a:p>
            <a:pPr marL="457200" indent="-457200" algn="l">
              <a:buFontTx/>
              <a:buChar char="-"/>
            </a:pPr>
            <a:r>
              <a:rPr lang="es-MX" sz="3200" dirty="0">
                <a:solidFill>
                  <a:srgbClr val="31393C"/>
                </a:solidFill>
                <a:latin typeface="Lato" panose="020F0502020204030203" pitchFamily="34" charset="0"/>
              </a:rPr>
              <a:t>Creación de la Guía de Archivo</a:t>
            </a:r>
            <a:endParaRPr lang="es-MX" sz="3200" b="0" i="0" dirty="0">
              <a:solidFill>
                <a:srgbClr val="31393C"/>
              </a:solidFill>
              <a:effectLst/>
              <a:latin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84496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4D0CA6CB-883A-A25E-7BFA-58ACEA95850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185"/>
          <a:stretch/>
        </p:blipFill>
        <p:spPr>
          <a:xfrm>
            <a:off x="0" y="10"/>
            <a:ext cx="12191980" cy="6857990"/>
          </a:xfrm>
          <a:prstGeom prst="rect">
            <a:avLst/>
          </a:prstGeom>
        </p:spPr>
      </p:pic>
      <p:sp>
        <p:nvSpPr>
          <p:cNvPr id="3" name="Subtítulo 2">
            <a:extLst>
              <a:ext uri="{FF2B5EF4-FFF2-40B4-BE49-F238E27FC236}">
                <a16:creationId xmlns:a16="http://schemas.microsoft.com/office/drawing/2014/main" id="{9DA5558F-96AD-3EA7-6A87-2BED66616F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5524" y="5716175"/>
            <a:ext cx="2759201" cy="479701"/>
          </a:xfrm>
        </p:spPr>
        <p:txBody>
          <a:bodyPr>
            <a:normAutofit/>
          </a:bodyPr>
          <a:lstStyle/>
          <a:p>
            <a:pPr algn="l"/>
            <a:r>
              <a:rPr lang="es-MX" sz="2000" dirty="0">
                <a:solidFill>
                  <a:srgbClr val="FFFFFF"/>
                </a:solidFill>
              </a:rPr>
              <a:t>Plática institucional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A238329-5A6A-068C-FA5E-3694BEF026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9752" y="4326099"/>
            <a:ext cx="9864852" cy="1336826"/>
          </a:xfrm>
        </p:spPr>
        <p:txBody>
          <a:bodyPr>
            <a:noAutofit/>
          </a:bodyPr>
          <a:lstStyle/>
          <a:p>
            <a:pPr algn="l"/>
            <a:r>
              <a:rPr lang="es-MX" sz="5400" dirty="0">
                <a:solidFill>
                  <a:srgbClr val="FFFFFF"/>
                </a:solidFill>
                <a:latin typeface="+mn-lt"/>
              </a:rPr>
              <a:t>OBLIGACIONES DE TRANSPARENCIA Y ARCHIVO</a:t>
            </a: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5A033D92-DC57-2ADA-4308-AA1498C126B6}"/>
              </a:ext>
            </a:extLst>
          </p:cNvPr>
          <p:cNvSpPr/>
          <p:nvPr/>
        </p:nvSpPr>
        <p:spPr>
          <a:xfrm>
            <a:off x="256564" y="1137085"/>
            <a:ext cx="118288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MX" sz="5400" b="0" i="0" dirty="0">
                <a:solidFill>
                  <a:srgbClr val="31393C"/>
                </a:solidFill>
                <a:effectLst/>
                <a:latin typeface="Lato" panose="020F0502020204030203" pitchFamily="34" charset="0"/>
              </a:rPr>
              <a:t>5. </a:t>
            </a:r>
            <a:r>
              <a:rPr lang="es-MX" sz="4000" dirty="0">
                <a:solidFill>
                  <a:srgbClr val="31393C"/>
                </a:solidFill>
                <a:latin typeface="Lato" panose="020F0502020204030203" pitchFamily="34" charset="0"/>
              </a:rPr>
              <a:t>P</a:t>
            </a:r>
            <a:r>
              <a:rPr lang="es-MX" sz="4000" b="0" i="0" dirty="0">
                <a:solidFill>
                  <a:srgbClr val="31393C"/>
                </a:solidFill>
                <a:effectLst/>
                <a:latin typeface="Lato" panose="020F0502020204030203" pitchFamily="34" charset="0"/>
              </a:rPr>
              <a:t>rocesos técnicos del archivo de concentración. </a:t>
            </a:r>
            <a:endParaRPr lang="es-ES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01B3127-A13C-ED60-F7AE-359BDFE27F2D}"/>
              </a:ext>
            </a:extLst>
          </p:cNvPr>
          <p:cNvSpPr txBox="1"/>
          <p:nvPr/>
        </p:nvSpPr>
        <p:spPr>
          <a:xfrm>
            <a:off x="1573792" y="3205342"/>
            <a:ext cx="8747216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l">
              <a:buFontTx/>
              <a:buChar char="-"/>
            </a:pPr>
            <a:r>
              <a:rPr lang="es-MX" sz="2800" dirty="0">
                <a:solidFill>
                  <a:srgbClr val="31393C"/>
                </a:solidFill>
                <a:latin typeface="Lato" panose="020F0502020204030203" pitchFamily="34" charset="0"/>
              </a:rPr>
              <a:t>Recepción de transferencia primaria.</a:t>
            </a:r>
          </a:p>
          <a:p>
            <a:pPr marL="457200" indent="-457200" algn="l">
              <a:buFontTx/>
              <a:buChar char="-"/>
            </a:pPr>
            <a:r>
              <a:rPr lang="es-MX" sz="2800" b="0" i="0" dirty="0">
                <a:solidFill>
                  <a:srgbClr val="31393C"/>
                </a:solidFill>
                <a:effectLst/>
                <a:latin typeface="Lato" panose="020F0502020204030203" pitchFamily="34" charset="0"/>
              </a:rPr>
              <a:t>Préstamo de expedientes</a:t>
            </a:r>
            <a:r>
              <a:rPr lang="es-MX" sz="2800" dirty="0">
                <a:solidFill>
                  <a:srgbClr val="31393C"/>
                </a:solidFill>
                <a:latin typeface="Lato" panose="020F0502020204030203" pitchFamily="34" charset="0"/>
              </a:rPr>
              <a:t> (por medio del vale de préstamo)</a:t>
            </a:r>
            <a:endParaRPr lang="es-MX" sz="2800" b="0" i="0" dirty="0">
              <a:solidFill>
                <a:srgbClr val="31393C"/>
              </a:solidFill>
              <a:effectLst/>
              <a:latin typeface="Lato" panose="020F0502020204030203" pitchFamily="34" charset="0"/>
            </a:endParaRPr>
          </a:p>
          <a:p>
            <a:pPr marL="457200" indent="-457200" algn="l">
              <a:buFontTx/>
              <a:buChar char="-"/>
            </a:pPr>
            <a:r>
              <a:rPr lang="es-MX" sz="2800" dirty="0">
                <a:solidFill>
                  <a:srgbClr val="31393C"/>
                </a:solidFill>
                <a:latin typeface="Lato" panose="020F0502020204030203" pitchFamily="34" charset="0"/>
              </a:rPr>
              <a:t>Transferencia secundaria.</a:t>
            </a:r>
          </a:p>
          <a:p>
            <a:pPr marL="457200" indent="-457200" algn="l">
              <a:buFontTx/>
              <a:buChar char="-"/>
            </a:pPr>
            <a:r>
              <a:rPr lang="es-MX" sz="2800" dirty="0">
                <a:solidFill>
                  <a:srgbClr val="31393C"/>
                </a:solidFill>
                <a:latin typeface="Lato" panose="020F0502020204030203" pitchFamily="34" charset="0"/>
              </a:rPr>
              <a:t>Baja documental.</a:t>
            </a:r>
            <a:endParaRPr lang="es-MX" sz="2800" b="0" i="0" dirty="0">
              <a:solidFill>
                <a:srgbClr val="31393C"/>
              </a:solidFill>
              <a:effectLst/>
              <a:latin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558797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4D0CA6CB-883A-A25E-7BFA-58ACEA95850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185"/>
          <a:stretch/>
        </p:blipFill>
        <p:spPr>
          <a:xfrm>
            <a:off x="0" y="10"/>
            <a:ext cx="12191980" cy="6857990"/>
          </a:xfrm>
          <a:prstGeom prst="rect">
            <a:avLst/>
          </a:prstGeom>
        </p:spPr>
      </p:pic>
      <p:sp>
        <p:nvSpPr>
          <p:cNvPr id="3" name="Subtítulo 2">
            <a:extLst>
              <a:ext uri="{FF2B5EF4-FFF2-40B4-BE49-F238E27FC236}">
                <a16:creationId xmlns:a16="http://schemas.microsoft.com/office/drawing/2014/main" id="{9DA5558F-96AD-3EA7-6A87-2BED66616F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5524" y="5716175"/>
            <a:ext cx="2759201" cy="479701"/>
          </a:xfrm>
        </p:spPr>
        <p:txBody>
          <a:bodyPr>
            <a:normAutofit/>
          </a:bodyPr>
          <a:lstStyle/>
          <a:p>
            <a:pPr algn="l"/>
            <a:r>
              <a:rPr lang="es-MX" sz="2000" dirty="0">
                <a:solidFill>
                  <a:srgbClr val="FFFFFF"/>
                </a:solidFill>
              </a:rPr>
              <a:t>Plática institucional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A238329-5A6A-068C-FA5E-3694BEF026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9752" y="4326099"/>
            <a:ext cx="9864852" cy="1336826"/>
          </a:xfrm>
        </p:spPr>
        <p:txBody>
          <a:bodyPr>
            <a:noAutofit/>
          </a:bodyPr>
          <a:lstStyle/>
          <a:p>
            <a:pPr algn="l"/>
            <a:r>
              <a:rPr lang="es-MX" sz="5400" dirty="0">
                <a:solidFill>
                  <a:srgbClr val="FFFFFF"/>
                </a:solidFill>
                <a:latin typeface="+mn-lt"/>
              </a:rPr>
              <a:t>OBLIGACIONES DE TRANSPARENCIA Y ARCHIVO</a:t>
            </a: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5A033D92-DC57-2ADA-4308-AA1498C126B6}"/>
              </a:ext>
            </a:extLst>
          </p:cNvPr>
          <p:cNvSpPr/>
          <p:nvPr/>
        </p:nvSpPr>
        <p:spPr>
          <a:xfrm>
            <a:off x="1571821" y="1137085"/>
            <a:ext cx="91983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MX" sz="5400" b="0" i="0" dirty="0">
                <a:solidFill>
                  <a:srgbClr val="31393C"/>
                </a:solidFill>
                <a:effectLst/>
                <a:latin typeface="Lato" panose="020F0502020204030203" pitchFamily="34" charset="0"/>
              </a:rPr>
              <a:t> </a:t>
            </a:r>
            <a:r>
              <a:rPr lang="es-MX" sz="4000" dirty="0">
                <a:solidFill>
                  <a:srgbClr val="31393C"/>
                </a:solidFill>
                <a:latin typeface="Lato" panose="020F0502020204030203" pitchFamily="34" charset="0"/>
              </a:rPr>
              <a:t>P</a:t>
            </a:r>
            <a:r>
              <a:rPr lang="es-MX" sz="4000" b="0" i="0" dirty="0">
                <a:solidFill>
                  <a:srgbClr val="31393C"/>
                </a:solidFill>
                <a:effectLst/>
                <a:latin typeface="Lato" panose="020F0502020204030203" pitchFamily="34" charset="0"/>
              </a:rPr>
              <a:t>rocesos técnicos </a:t>
            </a:r>
            <a:r>
              <a:rPr lang="es-MX" sz="4000" dirty="0">
                <a:ln w="0"/>
                <a:solidFill>
                  <a:srgbClr val="31393C"/>
                </a:solidFill>
                <a:latin typeface="Lato" panose="020F0502020204030203" pitchFamily="34" charset="0"/>
              </a:rPr>
              <a:t>d</a:t>
            </a:r>
            <a:r>
              <a:rPr lang="es-MX" sz="4000" cap="none" spc="0" dirty="0">
                <a:ln w="0"/>
                <a:solidFill>
                  <a:srgbClr val="31393C"/>
                </a:solidFill>
                <a:latin typeface="Lato" panose="020F0502020204030203" pitchFamily="34" charset="0"/>
              </a:rPr>
              <a:t>el archiv</a:t>
            </a:r>
            <a:r>
              <a:rPr lang="es-MX" sz="4000" dirty="0">
                <a:ln w="0"/>
                <a:solidFill>
                  <a:srgbClr val="31393C"/>
                </a:solidFill>
                <a:latin typeface="Lato" panose="020F0502020204030203" pitchFamily="34" charset="0"/>
              </a:rPr>
              <a:t>o histórico.</a:t>
            </a:r>
            <a:endParaRPr lang="es-ES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EDE229C-8ED2-16A5-AE0A-A8085D91B1A8}"/>
              </a:ext>
            </a:extLst>
          </p:cNvPr>
          <p:cNvSpPr txBox="1"/>
          <p:nvPr/>
        </p:nvSpPr>
        <p:spPr>
          <a:xfrm>
            <a:off x="1500208" y="3129438"/>
            <a:ext cx="8747216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l">
              <a:buFontTx/>
              <a:buChar char="-"/>
            </a:pPr>
            <a:r>
              <a:rPr lang="es-MX" sz="2800" dirty="0">
                <a:solidFill>
                  <a:srgbClr val="31393C"/>
                </a:solidFill>
                <a:latin typeface="Lato" panose="020F0502020204030203" pitchFamily="34" charset="0"/>
              </a:rPr>
              <a:t>Recepción y organización  de la documentación histórica.</a:t>
            </a:r>
          </a:p>
          <a:p>
            <a:pPr marL="457200" indent="-457200" algn="l">
              <a:buFontTx/>
              <a:buChar char="-"/>
            </a:pPr>
            <a:r>
              <a:rPr lang="es-MX" sz="2800" b="0" i="0" dirty="0">
                <a:solidFill>
                  <a:srgbClr val="31393C"/>
                </a:solidFill>
                <a:effectLst/>
                <a:latin typeface="Lato" panose="020F0502020204030203" pitchFamily="34" charset="0"/>
              </a:rPr>
              <a:t>Conservación permanente de la documentación his</a:t>
            </a:r>
            <a:r>
              <a:rPr lang="es-MX" sz="2800" dirty="0">
                <a:solidFill>
                  <a:srgbClr val="31393C"/>
                </a:solidFill>
                <a:latin typeface="Lato" panose="020F0502020204030203" pitchFamily="34" charset="0"/>
              </a:rPr>
              <a:t>tórica.</a:t>
            </a:r>
          </a:p>
          <a:p>
            <a:pPr marL="457200" indent="-457200" algn="l">
              <a:buFontTx/>
              <a:buChar char="-"/>
            </a:pPr>
            <a:r>
              <a:rPr lang="es-MX" sz="2800" b="0" i="0" dirty="0">
                <a:solidFill>
                  <a:srgbClr val="31393C"/>
                </a:solidFill>
                <a:effectLst/>
                <a:latin typeface="Lato" panose="020F0502020204030203" pitchFamily="34" charset="0"/>
              </a:rPr>
              <a:t>Co</a:t>
            </a:r>
            <a:r>
              <a:rPr lang="es-MX" sz="2800" dirty="0">
                <a:solidFill>
                  <a:srgbClr val="31393C"/>
                </a:solidFill>
                <a:latin typeface="Lato" panose="020F0502020204030203" pitchFamily="34" charset="0"/>
              </a:rPr>
              <a:t>nsulta de la documentación histórica.</a:t>
            </a:r>
          </a:p>
          <a:p>
            <a:pPr marL="457200" indent="-457200" algn="l">
              <a:buFontTx/>
              <a:buChar char="-"/>
            </a:pPr>
            <a:r>
              <a:rPr lang="es-MX" sz="2800" b="0" i="0" dirty="0">
                <a:solidFill>
                  <a:srgbClr val="31393C"/>
                </a:solidFill>
                <a:effectLst/>
                <a:latin typeface="Lato" panose="020F0502020204030203" pitchFamily="34" charset="0"/>
              </a:rPr>
              <a:t>Difusión del archivo histórico.</a:t>
            </a:r>
          </a:p>
        </p:txBody>
      </p:sp>
    </p:spTree>
    <p:extLst>
      <p:ext uri="{BB962C8B-B14F-4D97-AF65-F5344CB8AC3E}">
        <p14:creationId xmlns:p14="http://schemas.microsoft.com/office/powerpoint/2010/main" val="19056894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4D0CA6CB-883A-A25E-7BFA-58ACEA95850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185"/>
          <a:stretch/>
        </p:blipFill>
        <p:spPr>
          <a:xfrm>
            <a:off x="0" y="10"/>
            <a:ext cx="12191980" cy="6857990"/>
          </a:xfrm>
          <a:prstGeom prst="rect">
            <a:avLst/>
          </a:prstGeom>
        </p:spPr>
      </p:pic>
      <p:sp>
        <p:nvSpPr>
          <p:cNvPr id="3" name="Subtítulo 2">
            <a:extLst>
              <a:ext uri="{FF2B5EF4-FFF2-40B4-BE49-F238E27FC236}">
                <a16:creationId xmlns:a16="http://schemas.microsoft.com/office/drawing/2014/main" id="{9DA5558F-96AD-3EA7-6A87-2BED66616F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5524" y="5716175"/>
            <a:ext cx="2759201" cy="479701"/>
          </a:xfrm>
        </p:spPr>
        <p:txBody>
          <a:bodyPr>
            <a:normAutofit/>
          </a:bodyPr>
          <a:lstStyle/>
          <a:p>
            <a:pPr algn="l"/>
            <a:r>
              <a:rPr lang="es-MX" sz="2000" dirty="0">
                <a:solidFill>
                  <a:srgbClr val="FFFFFF"/>
                </a:solidFill>
              </a:rPr>
              <a:t>Plática institucional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A238329-5A6A-068C-FA5E-3694BEF026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9752" y="4326099"/>
            <a:ext cx="9864852" cy="1336826"/>
          </a:xfrm>
        </p:spPr>
        <p:txBody>
          <a:bodyPr>
            <a:noAutofit/>
          </a:bodyPr>
          <a:lstStyle/>
          <a:p>
            <a:pPr algn="l"/>
            <a:r>
              <a:rPr lang="es-MX" sz="5400" dirty="0">
                <a:solidFill>
                  <a:srgbClr val="FFFFFF"/>
                </a:solidFill>
                <a:latin typeface="+mn-lt"/>
              </a:rPr>
              <a:t>OBLIGACIONES DE TRANSPARENCIA Y ARCHIVO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7CEFDB6D-AD19-5FB7-B1B4-9FD3D94A7DF0}"/>
              </a:ext>
            </a:extLst>
          </p:cNvPr>
          <p:cNvSpPr/>
          <p:nvPr/>
        </p:nvSpPr>
        <p:spPr>
          <a:xfrm>
            <a:off x="2925892" y="938510"/>
            <a:ext cx="63401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Objetivo del taller:</a:t>
            </a:r>
            <a:endParaRPr lang="es-ES" sz="5400" b="0" cap="none" spc="0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7F598B54-AECA-97C8-45F1-C1C4785631A8}"/>
              </a:ext>
            </a:extLst>
          </p:cNvPr>
          <p:cNvSpPr/>
          <p:nvPr/>
        </p:nvSpPr>
        <p:spPr>
          <a:xfrm>
            <a:off x="906158" y="1997711"/>
            <a:ext cx="10823880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es-E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Identificar los procesos técnicos en las diversas áreas operativas del sistema institucional de archivo.</a:t>
            </a:r>
            <a:endParaRPr lang="es-ES" sz="4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932647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130B8D-2B9F-EC1C-C704-9495CB9450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68EAFBEC-9255-15F9-554C-85EA8AA28ED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185"/>
          <a:stretch/>
        </p:blipFill>
        <p:spPr>
          <a:xfrm>
            <a:off x="0" y="10"/>
            <a:ext cx="12191980" cy="6857990"/>
          </a:xfrm>
          <a:prstGeom prst="rect">
            <a:avLst/>
          </a:prstGeom>
        </p:spPr>
      </p:pic>
      <p:sp>
        <p:nvSpPr>
          <p:cNvPr id="3" name="Subtítulo 2">
            <a:extLst>
              <a:ext uri="{FF2B5EF4-FFF2-40B4-BE49-F238E27FC236}">
                <a16:creationId xmlns:a16="http://schemas.microsoft.com/office/drawing/2014/main" id="{38481BF9-7289-E697-E400-FDA38061E4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5524" y="5716175"/>
            <a:ext cx="2759201" cy="479701"/>
          </a:xfrm>
        </p:spPr>
        <p:txBody>
          <a:bodyPr>
            <a:normAutofit/>
          </a:bodyPr>
          <a:lstStyle/>
          <a:p>
            <a:pPr algn="l"/>
            <a:r>
              <a:rPr lang="es-MX" sz="2000" dirty="0">
                <a:solidFill>
                  <a:srgbClr val="FFFFFF"/>
                </a:solidFill>
              </a:rPr>
              <a:t>Plática institucional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08F1D25-DDE1-5B43-A3CE-FD595B91F0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9752" y="4326099"/>
            <a:ext cx="9864852" cy="1336826"/>
          </a:xfrm>
        </p:spPr>
        <p:txBody>
          <a:bodyPr>
            <a:noAutofit/>
          </a:bodyPr>
          <a:lstStyle/>
          <a:p>
            <a:pPr algn="l"/>
            <a:r>
              <a:rPr lang="es-MX" sz="5400" dirty="0">
                <a:solidFill>
                  <a:srgbClr val="FFFFFF"/>
                </a:solidFill>
                <a:latin typeface="+mn-lt"/>
              </a:rPr>
              <a:t>OBLIGACIONES DE TRANSPARENCIA Y ARCHIVO</a:t>
            </a: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159F72A2-702F-02A2-7966-173C30D65E1C}"/>
              </a:ext>
            </a:extLst>
          </p:cNvPr>
          <p:cNvSpPr/>
          <p:nvPr/>
        </p:nvSpPr>
        <p:spPr>
          <a:xfrm>
            <a:off x="4005182" y="1137085"/>
            <a:ext cx="43316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MX" sz="5400" b="0" i="0" dirty="0">
                <a:solidFill>
                  <a:srgbClr val="31393C"/>
                </a:solidFill>
                <a:effectLst/>
                <a:latin typeface="Lato" panose="020F0502020204030203" pitchFamily="34" charset="0"/>
              </a:rPr>
              <a:t> </a:t>
            </a:r>
            <a:r>
              <a:rPr lang="es-MX" sz="4000" dirty="0">
                <a:solidFill>
                  <a:srgbClr val="31393C"/>
                </a:solidFill>
                <a:latin typeface="Lato" panose="020F0502020204030203" pitchFamily="34" charset="0"/>
              </a:rPr>
              <a:t>Baja Documental</a:t>
            </a:r>
            <a:r>
              <a:rPr lang="es-MX" sz="4000" dirty="0">
                <a:ln w="0"/>
                <a:solidFill>
                  <a:srgbClr val="31393C"/>
                </a:solidFill>
                <a:latin typeface="Lato" panose="020F0502020204030203" pitchFamily="34" charset="0"/>
              </a:rPr>
              <a:t>.</a:t>
            </a:r>
            <a:endParaRPr lang="es-ES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72A029C3-DEA9-AFFA-B5DF-67240566C1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912" y="2383651"/>
            <a:ext cx="9850225" cy="3572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06537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04B9BD15-8F47-C409-8CAE-7B8314F611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175" y="2047682"/>
            <a:ext cx="11993649" cy="2762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72335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C93720F0-AADB-E9A4-109F-FA80CEB588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6519" y="1271286"/>
            <a:ext cx="10478962" cy="4315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99154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8540892E-9431-0C83-88E8-421271BB3A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124" y="499653"/>
            <a:ext cx="10583752" cy="5858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95170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C67D0160-20C1-D626-1B31-0A897AAEC0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071" y="2195340"/>
            <a:ext cx="10621857" cy="2467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83464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686DE4BB-6FED-CD8B-4954-D4EC9543C4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50808"/>
            <a:ext cx="12192000" cy="37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79206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0">
            <a:extLst>
              <a:ext uri="{FF2B5EF4-FFF2-40B4-BE49-F238E27FC236}">
                <a16:creationId xmlns:a16="http://schemas.microsoft.com/office/drawing/2014/main" id="{A8CCCB6D-5162-4AAE-A5E3-3AC55410DB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2">
            <a:extLst>
              <a:ext uri="{FF2B5EF4-FFF2-40B4-BE49-F238E27FC236}">
                <a16:creationId xmlns:a16="http://schemas.microsoft.com/office/drawing/2014/main" id="{0BCD8C04-CC7B-40EF-82EB-E9821F79BB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70" y="2458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3EE49A4-2831-A5A6-E4ED-CE52E180A8B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 cstate="print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4" r="2149" b="-1"/>
          <a:stretch>
            <a:fillRect/>
          </a:stretch>
        </p:blipFill>
        <p:spPr>
          <a:xfrm>
            <a:off x="-170" y="10"/>
            <a:ext cx="8450317" cy="685799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25FEA152-C4A1-4417-6650-80715A0930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43467"/>
            <a:ext cx="4620584" cy="456713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GRACIAS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A15EF242-6B35-F52E-82A2-6779FDD36D00}"/>
              </a:ext>
            </a:extLst>
          </p:cNvPr>
          <p:cNvSpPr txBox="1"/>
          <p:nvPr/>
        </p:nvSpPr>
        <p:spPr>
          <a:xfrm>
            <a:off x="643467" y="5277684"/>
            <a:ext cx="4620584" cy="7754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2400" u="sng" kern="1200" dirty="0">
                <a:solidFill>
                  <a:srgbClr val="FFFFFF"/>
                </a:solidFill>
                <a:latin typeface="+mn-lt"/>
                <a:ea typeface="+mn-ea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Director de </a:t>
            </a:r>
            <a:r>
              <a:rPr lang="en-US" sz="2400" u="sng" kern="1200" dirty="0" err="1">
                <a:solidFill>
                  <a:srgbClr val="FFFFFF"/>
                </a:solidFill>
                <a:latin typeface="+mn-lt"/>
                <a:ea typeface="+mn-ea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gestión</a:t>
            </a:r>
            <a:r>
              <a:rPr lang="en-US" sz="2400" u="sng" kern="1200" dirty="0">
                <a:solidFill>
                  <a:srgbClr val="FFFFFF"/>
                </a:solidFill>
                <a:latin typeface="+mn-lt"/>
                <a:ea typeface="+mn-ea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documental y </a:t>
            </a:r>
            <a:r>
              <a:rPr lang="en-US" sz="2400" u="sng" kern="1200" dirty="0" err="1">
                <a:solidFill>
                  <a:srgbClr val="FFFFFF"/>
                </a:solidFill>
                <a:latin typeface="+mn-lt"/>
                <a:ea typeface="+mn-ea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archivo</a:t>
            </a:r>
            <a:r>
              <a:rPr lang="en-US" sz="2400" u="sng" kern="1200" dirty="0">
                <a:solidFill>
                  <a:srgbClr val="FFFFFF"/>
                </a:solidFill>
                <a:latin typeface="+mn-lt"/>
                <a:ea typeface="+mn-ea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: samuel.arroyo@infonl.mx</a:t>
            </a:r>
            <a:endParaRPr lang="en-US" sz="2400" u="sng" kern="1200" dirty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72BC463A-2948-E71D-6872-51FC3D23F5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34" r="-1" b="-1"/>
          <a:stretch>
            <a:fillRect/>
          </a:stretch>
        </p:blipFill>
        <p:spPr>
          <a:xfrm>
            <a:off x="6225997" y="-2458"/>
            <a:ext cx="5962785" cy="685800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922422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4D0CA6CB-883A-A25E-7BFA-58ACEA95850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185"/>
          <a:stretch/>
        </p:blipFill>
        <p:spPr>
          <a:xfrm>
            <a:off x="0" y="10"/>
            <a:ext cx="12191980" cy="6857990"/>
          </a:xfrm>
          <a:prstGeom prst="rect">
            <a:avLst/>
          </a:prstGeom>
        </p:spPr>
      </p:pic>
      <p:sp>
        <p:nvSpPr>
          <p:cNvPr id="3" name="Subtítulo 2">
            <a:extLst>
              <a:ext uri="{FF2B5EF4-FFF2-40B4-BE49-F238E27FC236}">
                <a16:creationId xmlns:a16="http://schemas.microsoft.com/office/drawing/2014/main" id="{9DA5558F-96AD-3EA7-6A87-2BED66616F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5524" y="5716175"/>
            <a:ext cx="2759201" cy="479701"/>
          </a:xfrm>
        </p:spPr>
        <p:txBody>
          <a:bodyPr>
            <a:normAutofit/>
          </a:bodyPr>
          <a:lstStyle/>
          <a:p>
            <a:pPr algn="l"/>
            <a:r>
              <a:rPr lang="es-MX" sz="2000" dirty="0">
                <a:solidFill>
                  <a:srgbClr val="FFFFFF"/>
                </a:solidFill>
              </a:rPr>
              <a:t>Plática institucional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A238329-5A6A-068C-FA5E-3694BEF026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9752" y="4326099"/>
            <a:ext cx="9864852" cy="1336826"/>
          </a:xfrm>
        </p:spPr>
        <p:txBody>
          <a:bodyPr>
            <a:noAutofit/>
          </a:bodyPr>
          <a:lstStyle/>
          <a:p>
            <a:pPr algn="l"/>
            <a:r>
              <a:rPr lang="es-MX" sz="5400" dirty="0">
                <a:solidFill>
                  <a:srgbClr val="FFFFFF"/>
                </a:solidFill>
                <a:latin typeface="+mn-lt"/>
              </a:rPr>
              <a:t>OBLIGACIONES DE TRANSPARENCIA Y ARCHIVO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7CEFDB6D-AD19-5FB7-B1B4-9FD3D94A7DF0}"/>
              </a:ext>
            </a:extLst>
          </p:cNvPr>
          <p:cNvSpPr/>
          <p:nvPr/>
        </p:nvSpPr>
        <p:spPr>
          <a:xfrm>
            <a:off x="4669961" y="938510"/>
            <a:ext cx="28520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Temario</a:t>
            </a:r>
            <a:endParaRPr lang="es-ES" sz="5400" b="0" cap="none" spc="0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7F598B54-AECA-97C8-45F1-C1C4785631A8}"/>
              </a:ext>
            </a:extLst>
          </p:cNvPr>
          <p:cNvSpPr/>
          <p:nvPr/>
        </p:nvSpPr>
        <p:spPr>
          <a:xfrm>
            <a:off x="906158" y="1997711"/>
            <a:ext cx="10957596" cy="45243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914400" indent="-914400" algn="just">
              <a:buAutoNum type="arabicPeriod"/>
            </a:pPr>
            <a:r>
              <a:rPr lang="es-E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Conceptos y Sistema Institucional de archivo</a:t>
            </a:r>
          </a:p>
          <a:p>
            <a:pPr marL="914400" indent="-914400" algn="just">
              <a:buAutoNum type="arabicPeriod"/>
            </a:pPr>
            <a:r>
              <a:rPr lang="es-E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Fases del ciclo vital</a:t>
            </a:r>
          </a:p>
          <a:p>
            <a:pPr marL="914400" indent="-914400" algn="just">
              <a:buAutoNum type="arabicPeriod"/>
            </a:pPr>
            <a:r>
              <a:rPr lang="es-E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Procesos archivísticos de la unidad de correspondencia.</a:t>
            </a:r>
          </a:p>
          <a:p>
            <a:pPr marL="914400" indent="-914400" algn="just">
              <a:buAutoNum type="arabicPeriod"/>
            </a:pPr>
            <a:r>
              <a:rPr lang="es-E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Procesos archivísticos del archivo de tramite.</a:t>
            </a:r>
          </a:p>
          <a:p>
            <a:pPr marL="914400" indent="-914400" algn="just">
              <a:buAutoNum type="arabicPeriod"/>
            </a:pPr>
            <a:r>
              <a:rPr lang="es-E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Procesos archivísticos del archivo de concentración.</a:t>
            </a:r>
          </a:p>
          <a:p>
            <a:pPr marL="914400" indent="-914400" algn="just">
              <a:buAutoNum type="arabicPeriod"/>
            </a:pPr>
            <a:r>
              <a:rPr lang="es-E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Procesos archivísticos del archivo histórico.</a:t>
            </a:r>
          </a:p>
          <a:p>
            <a:pPr marL="914400" indent="-914400" algn="just">
              <a:buAutoNum type="arabicPeriod"/>
            </a:pPr>
            <a:r>
              <a:rPr lang="es-E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Baja Documental</a:t>
            </a:r>
            <a:r>
              <a:rPr lang="es-E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324865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4D0CA6CB-883A-A25E-7BFA-58ACEA95850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185"/>
          <a:stretch/>
        </p:blipFill>
        <p:spPr>
          <a:xfrm>
            <a:off x="0" y="10"/>
            <a:ext cx="12191980" cy="6857990"/>
          </a:xfrm>
          <a:prstGeom prst="rect">
            <a:avLst/>
          </a:prstGeom>
        </p:spPr>
      </p:pic>
      <p:sp>
        <p:nvSpPr>
          <p:cNvPr id="3" name="Subtítulo 2">
            <a:extLst>
              <a:ext uri="{FF2B5EF4-FFF2-40B4-BE49-F238E27FC236}">
                <a16:creationId xmlns:a16="http://schemas.microsoft.com/office/drawing/2014/main" id="{9DA5558F-96AD-3EA7-6A87-2BED66616F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5524" y="5716175"/>
            <a:ext cx="2759201" cy="479701"/>
          </a:xfrm>
        </p:spPr>
        <p:txBody>
          <a:bodyPr>
            <a:normAutofit/>
          </a:bodyPr>
          <a:lstStyle/>
          <a:p>
            <a:pPr algn="l"/>
            <a:r>
              <a:rPr lang="es-MX" sz="2000" dirty="0">
                <a:solidFill>
                  <a:srgbClr val="FFFFFF"/>
                </a:solidFill>
              </a:rPr>
              <a:t>Plática institucional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A238329-5A6A-068C-FA5E-3694BEF026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9752" y="4326099"/>
            <a:ext cx="9864852" cy="1336826"/>
          </a:xfrm>
        </p:spPr>
        <p:txBody>
          <a:bodyPr>
            <a:noAutofit/>
          </a:bodyPr>
          <a:lstStyle/>
          <a:p>
            <a:pPr algn="l"/>
            <a:r>
              <a:rPr lang="es-MX" sz="5400" dirty="0">
                <a:solidFill>
                  <a:srgbClr val="FFFFFF"/>
                </a:solidFill>
                <a:latin typeface="+mn-lt"/>
              </a:rPr>
              <a:t>OBLIGACIONES DE TRANSPAREN</a:t>
            </a:r>
            <a:br>
              <a:rPr lang="es-MX" sz="5400" dirty="0">
                <a:solidFill>
                  <a:srgbClr val="FFFFFF"/>
                </a:solidFill>
                <a:latin typeface="+mn-lt"/>
              </a:rPr>
            </a:br>
            <a:r>
              <a:rPr lang="es-MX" sz="3200" b="1" i="0" dirty="0">
                <a:solidFill>
                  <a:srgbClr val="31393C"/>
                </a:solidFill>
                <a:effectLst/>
                <a:latin typeface="Lato" panose="020F0502020204030203" pitchFamily="34" charset="0"/>
              </a:rPr>
              <a:t>Los sujetos obligados deberán:</a:t>
            </a:r>
            <a:br>
              <a:rPr lang="es-MX" sz="3200" b="1" i="0" dirty="0">
                <a:solidFill>
                  <a:srgbClr val="31393C"/>
                </a:solidFill>
                <a:effectLst/>
                <a:latin typeface="Lato" panose="020F0502020204030203" pitchFamily="34" charset="0"/>
              </a:rPr>
            </a:br>
            <a:r>
              <a:rPr lang="es-MX" sz="3200" b="1" i="0" dirty="0">
                <a:solidFill>
                  <a:srgbClr val="31393C"/>
                </a:solidFill>
                <a:effectLst/>
                <a:latin typeface="Lato" panose="020F0502020204030203" pitchFamily="34" charset="0"/>
              </a:rPr>
              <a:t>I. Administrar, organizar y conservar de manera homogénea los documentos de archivo… </a:t>
            </a:r>
            <a:br>
              <a:rPr lang="es-MX" sz="3200" b="1" i="0" dirty="0">
                <a:solidFill>
                  <a:srgbClr val="31393C"/>
                </a:solidFill>
                <a:effectLst/>
                <a:latin typeface="Lato" panose="020F0502020204030203" pitchFamily="34" charset="0"/>
              </a:rPr>
            </a:br>
            <a:r>
              <a:rPr lang="es-MX" sz="3200" b="1" dirty="0">
                <a:solidFill>
                  <a:srgbClr val="FFFFFF"/>
                </a:solidFill>
                <a:latin typeface="+mn-lt"/>
              </a:rPr>
              <a:t> ARCHIVO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7CEFDB6D-AD19-5FB7-B1B4-9FD3D94A7DF0}"/>
              </a:ext>
            </a:extLst>
          </p:cNvPr>
          <p:cNvSpPr/>
          <p:nvPr/>
        </p:nvSpPr>
        <p:spPr>
          <a:xfrm>
            <a:off x="2060270" y="1078652"/>
            <a:ext cx="8071440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Articulo 11 fracción I)</a:t>
            </a:r>
          </a:p>
          <a:p>
            <a:pPr algn="ctr"/>
            <a:r>
              <a:rPr lang="es-ES" sz="5400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Ley de Archivos para el</a:t>
            </a:r>
          </a:p>
          <a:p>
            <a:pPr algn="ctr"/>
            <a:r>
              <a:rPr lang="es-ES" sz="5400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Estado de Nuevo León.</a:t>
            </a:r>
          </a:p>
        </p:txBody>
      </p:sp>
    </p:spTree>
    <p:extLst>
      <p:ext uri="{BB962C8B-B14F-4D97-AF65-F5344CB8AC3E}">
        <p14:creationId xmlns:p14="http://schemas.microsoft.com/office/powerpoint/2010/main" val="23368339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4D0CA6CB-883A-A25E-7BFA-58ACEA95850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185"/>
          <a:stretch/>
        </p:blipFill>
        <p:spPr>
          <a:xfrm>
            <a:off x="0" y="10"/>
            <a:ext cx="12191980" cy="6857990"/>
          </a:xfrm>
          <a:prstGeom prst="rect">
            <a:avLst/>
          </a:prstGeom>
        </p:spPr>
      </p:pic>
      <p:sp>
        <p:nvSpPr>
          <p:cNvPr id="3" name="Subtítulo 2">
            <a:extLst>
              <a:ext uri="{FF2B5EF4-FFF2-40B4-BE49-F238E27FC236}">
                <a16:creationId xmlns:a16="http://schemas.microsoft.com/office/drawing/2014/main" id="{9DA5558F-96AD-3EA7-6A87-2BED66616F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5524" y="5716175"/>
            <a:ext cx="2759201" cy="479701"/>
          </a:xfrm>
        </p:spPr>
        <p:txBody>
          <a:bodyPr>
            <a:normAutofit/>
          </a:bodyPr>
          <a:lstStyle/>
          <a:p>
            <a:pPr algn="l"/>
            <a:r>
              <a:rPr lang="es-MX" sz="2000" dirty="0">
                <a:solidFill>
                  <a:srgbClr val="FFFFFF"/>
                </a:solidFill>
              </a:rPr>
              <a:t>Plática institucional</a:t>
            </a:r>
          </a:p>
        </p:txBody>
      </p:sp>
      <p:sp>
        <p:nvSpPr>
          <p:cNvPr id="8" name="Marcador de texto 2">
            <a:extLst>
              <a:ext uri="{FF2B5EF4-FFF2-40B4-BE49-F238E27FC236}">
                <a16:creationId xmlns:a16="http://schemas.microsoft.com/office/drawing/2014/main" id="{1864F44D-A394-3FD6-AAFF-2F043AD69213}"/>
              </a:ext>
            </a:extLst>
          </p:cNvPr>
          <p:cNvSpPr txBox="1">
            <a:spLocks/>
          </p:cNvSpPr>
          <p:nvPr/>
        </p:nvSpPr>
        <p:spPr>
          <a:xfrm>
            <a:off x="515816" y="2551292"/>
            <a:ext cx="11418277" cy="30918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228600">
              <a:buFont typeface="Arial" panose="020B0604020202020204" pitchFamily="34" charset="0"/>
              <a:buChar char="•"/>
            </a:pPr>
            <a:r>
              <a:rPr lang="es-MX" sz="11200" b="1" i="1" u="sng" dirty="0">
                <a:latin typeface="Montserrat" panose="00000500000000000000" pitchFamily="2" charset="0"/>
              </a:rPr>
              <a:t>Documentos de Archivo:</a:t>
            </a:r>
            <a:r>
              <a:rPr lang="es-MX" sz="11200" dirty="0">
                <a:latin typeface="Montserrat" panose="00000500000000000000" pitchFamily="2" charset="0"/>
              </a:rPr>
              <a:t> Aquellos que registran un hecho administrativo, jurídico, fiscal o contable dentro de las facultades y funciones de una institución. </a:t>
            </a:r>
          </a:p>
          <a:p>
            <a:pPr marL="114300"/>
            <a:endParaRPr lang="es-MX" sz="11200" dirty="0">
              <a:latin typeface="Montserrat" panose="00000500000000000000" pitchFamily="2" charset="0"/>
            </a:endParaRPr>
          </a:p>
          <a:p>
            <a:pPr marL="342900" indent="-228600">
              <a:buFont typeface="Arial" panose="020B0604020202020204" pitchFamily="34" charset="0"/>
              <a:buChar char="•"/>
            </a:pPr>
            <a:r>
              <a:rPr lang="es-MX" sz="11200" b="1" i="1" u="sng" dirty="0">
                <a:latin typeface="Montserrat" panose="00000500000000000000" pitchFamily="2" charset="0"/>
              </a:rPr>
              <a:t>Documentos de Comprobación Administrativa Inmediata (DCAI):</a:t>
            </a:r>
            <a:r>
              <a:rPr lang="es-MX" sz="11200" dirty="0">
                <a:latin typeface="Montserrat" panose="00000500000000000000" pitchFamily="2" charset="0"/>
              </a:rPr>
              <a:t> Son aquellos que no son fundamentales para la gestión institucional, y se crean por medio de formatos, </a:t>
            </a:r>
            <a:r>
              <a:rPr lang="es-MX" sz="11200" u="sng" dirty="0">
                <a:latin typeface="Montserrat" panose="00000500000000000000" pitchFamily="2" charset="0"/>
              </a:rPr>
              <a:t>se resguardan como máximo un año y no pueden enviarse al archivo de concentración. </a:t>
            </a:r>
          </a:p>
          <a:p>
            <a:pPr marL="114300"/>
            <a:endParaRPr lang="es-MX" sz="11200" dirty="0">
              <a:latin typeface="Montserrat" panose="00000500000000000000" pitchFamily="2" charset="0"/>
            </a:endParaRPr>
          </a:p>
          <a:p>
            <a:pPr marL="342900" indent="-228600">
              <a:buFont typeface="Arial" panose="020B0604020202020204" pitchFamily="34" charset="0"/>
              <a:buChar char="•"/>
            </a:pPr>
            <a:r>
              <a:rPr lang="es-MX" sz="11200" b="1" i="1" u="sng" dirty="0">
                <a:latin typeface="Montserrat" panose="00000500000000000000" pitchFamily="2" charset="0"/>
              </a:rPr>
              <a:t>Documentos de apoyo informativo:</a:t>
            </a:r>
            <a:r>
              <a:rPr lang="es-MX" sz="11200" dirty="0">
                <a:latin typeface="Montserrat" panose="00000500000000000000" pitchFamily="2" charset="0"/>
              </a:rPr>
              <a:t> Son aquellas copias simples, fotocopias o duplicados de los documentos de archivo.</a:t>
            </a:r>
          </a:p>
          <a:p>
            <a:r>
              <a:rPr lang="es-MX" sz="1200" b="1" dirty="0">
                <a:latin typeface="Montserrat" panose="00000500000000000000" pitchFamily="2" charset="0"/>
              </a:rPr>
              <a:t>ACUERDO que tiene por objeto emitir las Disposiciones Generales en las materias de Archivos y de Gobierno Abierto para la Administración Pública Federal y su Anexo Único.</a:t>
            </a:r>
          </a:p>
          <a:p>
            <a:br>
              <a:rPr lang="es-MX" sz="2000" dirty="0"/>
            </a:br>
            <a:endParaRPr lang="es-MX" sz="2200" dirty="0"/>
          </a:p>
          <a:p>
            <a:pPr indent="-228600">
              <a:buFont typeface="Arial" panose="020B0604020202020204" pitchFamily="34" charset="0"/>
              <a:buChar char="•"/>
            </a:pPr>
            <a:endParaRPr lang="es-MX" sz="3200" dirty="0"/>
          </a:p>
        </p:txBody>
      </p:sp>
      <p:sp>
        <p:nvSpPr>
          <p:cNvPr id="9" name="Estrella: 5 puntas 8">
            <a:extLst>
              <a:ext uri="{FF2B5EF4-FFF2-40B4-BE49-F238E27FC236}">
                <a16:creationId xmlns:a16="http://schemas.microsoft.com/office/drawing/2014/main" id="{2E1B2BCE-E89C-7367-928B-F64EEA6DA0A5}"/>
              </a:ext>
            </a:extLst>
          </p:cNvPr>
          <p:cNvSpPr/>
          <p:nvPr/>
        </p:nvSpPr>
        <p:spPr>
          <a:xfrm>
            <a:off x="326368" y="3285144"/>
            <a:ext cx="378896" cy="287711"/>
          </a:xfrm>
          <a:prstGeom prst="star5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0" name="Estrella: 5 puntas 9">
            <a:extLst>
              <a:ext uri="{FF2B5EF4-FFF2-40B4-BE49-F238E27FC236}">
                <a16:creationId xmlns:a16="http://schemas.microsoft.com/office/drawing/2014/main" id="{CFBE8458-F925-5EA5-E19E-5444914A3100}"/>
              </a:ext>
            </a:extLst>
          </p:cNvPr>
          <p:cNvSpPr/>
          <p:nvPr/>
        </p:nvSpPr>
        <p:spPr>
          <a:xfrm>
            <a:off x="376628" y="1752800"/>
            <a:ext cx="378896" cy="287711"/>
          </a:xfrm>
          <a:prstGeom prst="star5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453450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4D0CA6CB-883A-A25E-7BFA-58ACEA95850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185"/>
          <a:stretch/>
        </p:blipFill>
        <p:spPr>
          <a:xfrm>
            <a:off x="0" y="10"/>
            <a:ext cx="12191980" cy="6857990"/>
          </a:xfrm>
          <a:prstGeom prst="rect">
            <a:avLst/>
          </a:prstGeom>
        </p:spPr>
      </p:pic>
      <p:sp>
        <p:nvSpPr>
          <p:cNvPr id="3" name="Subtítulo 2">
            <a:extLst>
              <a:ext uri="{FF2B5EF4-FFF2-40B4-BE49-F238E27FC236}">
                <a16:creationId xmlns:a16="http://schemas.microsoft.com/office/drawing/2014/main" id="{9DA5558F-96AD-3EA7-6A87-2BED66616F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5524" y="5716175"/>
            <a:ext cx="2759201" cy="479701"/>
          </a:xfrm>
        </p:spPr>
        <p:txBody>
          <a:bodyPr>
            <a:normAutofit/>
          </a:bodyPr>
          <a:lstStyle/>
          <a:p>
            <a:pPr algn="l"/>
            <a:r>
              <a:rPr lang="es-MX" sz="2000" dirty="0">
                <a:solidFill>
                  <a:srgbClr val="FFFFFF"/>
                </a:solidFill>
              </a:rPr>
              <a:t>Plática institucional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A238329-5A6A-068C-FA5E-3694BEF026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9752" y="4326099"/>
            <a:ext cx="9864852" cy="1336826"/>
          </a:xfrm>
        </p:spPr>
        <p:txBody>
          <a:bodyPr>
            <a:noAutofit/>
          </a:bodyPr>
          <a:lstStyle/>
          <a:p>
            <a:pPr algn="l"/>
            <a:r>
              <a:rPr lang="es-MX" sz="5400" dirty="0">
                <a:solidFill>
                  <a:srgbClr val="FFFFFF"/>
                </a:solidFill>
                <a:latin typeface="+mn-lt"/>
              </a:rPr>
              <a:t>OBLIGACIONES DE TRANSPARENCIA Y ARCHIVO</a:t>
            </a: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5A033D92-DC57-2ADA-4308-AA1498C126B6}"/>
              </a:ext>
            </a:extLst>
          </p:cNvPr>
          <p:cNvSpPr/>
          <p:nvPr/>
        </p:nvSpPr>
        <p:spPr>
          <a:xfrm>
            <a:off x="-163281" y="1096328"/>
            <a:ext cx="11852925" cy="153888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MX" sz="5400" b="0" i="0" dirty="0">
                <a:solidFill>
                  <a:srgbClr val="31393C"/>
                </a:solidFill>
                <a:effectLst/>
                <a:latin typeface="Lato" panose="020F0502020204030203" pitchFamily="34" charset="0"/>
              </a:rPr>
              <a:t> 1. </a:t>
            </a:r>
            <a:r>
              <a:rPr lang="es-MX" sz="4000" b="0" i="0" dirty="0">
                <a:solidFill>
                  <a:srgbClr val="31393C"/>
                </a:solidFill>
                <a:effectLst/>
                <a:latin typeface="Lato" panose="020F0502020204030203" pitchFamily="34" charset="0"/>
              </a:rPr>
              <a:t>El Sistema Institucional de cada sujeto obligado </a:t>
            </a:r>
          </a:p>
          <a:p>
            <a:pPr algn="ctr"/>
            <a:r>
              <a:rPr lang="es-MX" sz="4000" b="0" i="0" dirty="0">
                <a:solidFill>
                  <a:srgbClr val="31393C"/>
                </a:solidFill>
                <a:effectLst/>
                <a:latin typeface="Lato" panose="020F0502020204030203" pitchFamily="34" charset="0"/>
              </a:rPr>
              <a:t>deberá integrarse por</a:t>
            </a:r>
            <a:r>
              <a:rPr lang="es-ES" sz="4000" i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Lato" panose="020F0502020204030203" pitchFamily="34" charset="0"/>
              </a:rPr>
              <a:t>: </a:t>
            </a:r>
            <a:endParaRPr lang="es-ES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4D89F44-4B82-84C9-E135-267C76F38F66}"/>
              </a:ext>
            </a:extLst>
          </p:cNvPr>
          <p:cNvSpPr txBox="1"/>
          <p:nvPr/>
        </p:nvSpPr>
        <p:spPr>
          <a:xfrm>
            <a:off x="1797388" y="2733027"/>
            <a:ext cx="8747216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s-MX" sz="2800" b="0" i="0" dirty="0">
                <a:solidFill>
                  <a:srgbClr val="31393C"/>
                </a:solidFill>
                <a:effectLst/>
                <a:latin typeface="Lato" panose="020F0502020204030203" pitchFamily="34" charset="0"/>
              </a:rPr>
              <a:t>I. Un área coordinadora de archivos; y</a:t>
            </a:r>
          </a:p>
          <a:p>
            <a:pPr algn="l"/>
            <a:r>
              <a:rPr lang="es-MX" sz="2800" b="0" i="0" dirty="0">
                <a:solidFill>
                  <a:srgbClr val="31393C"/>
                </a:solidFill>
                <a:effectLst/>
                <a:latin typeface="Lato" panose="020F0502020204030203" pitchFamily="34" charset="0"/>
              </a:rPr>
              <a:t>II. Las áreas operativas siguientes:</a:t>
            </a:r>
          </a:p>
          <a:p>
            <a:pPr algn="l"/>
            <a:r>
              <a:rPr lang="es-MX" sz="2800" b="0" i="0" dirty="0">
                <a:solidFill>
                  <a:srgbClr val="31393C"/>
                </a:solidFill>
                <a:effectLst/>
                <a:latin typeface="Lato" panose="020F0502020204030203" pitchFamily="34" charset="0"/>
              </a:rPr>
              <a:t>a) De correspondencia;</a:t>
            </a:r>
          </a:p>
          <a:p>
            <a:pPr algn="l"/>
            <a:r>
              <a:rPr lang="es-MX" sz="2800" b="0" i="0" dirty="0">
                <a:solidFill>
                  <a:srgbClr val="31393C"/>
                </a:solidFill>
                <a:effectLst/>
                <a:latin typeface="Lato" panose="020F0502020204030203" pitchFamily="34" charset="0"/>
              </a:rPr>
              <a:t>b) Archivo de trámite, por área o unidad;</a:t>
            </a:r>
          </a:p>
          <a:p>
            <a:pPr algn="l"/>
            <a:r>
              <a:rPr lang="es-MX" sz="2800" b="0" i="0" dirty="0">
                <a:solidFill>
                  <a:srgbClr val="31393C"/>
                </a:solidFill>
                <a:effectLst/>
                <a:latin typeface="Lato" panose="020F0502020204030203" pitchFamily="34" charset="0"/>
              </a:rPr>
              <a:t>c) Archivo de concentración; y</a:t>
            </a:r>
          </a:p>
          <a:p>
            <a:pPr algn="l"/>
            <a:r>
              <a:rPr lang="es-MX" sz="2800" b="0" i="0" dirty="0">
                <a:solidFill>
                  <a:srgbClr val="31393C"/>
                </a:solidFill>
                <a:effectLst/>
                <a:latin typeface="Lato" panose="020F0502020204030203" pitchFamily="34" charset="0"/>
              </a:rPr>
              <a:t>d) Archivo histórico, en su caso, sujeto a la capacidad presupuestal y técnica del sujeto obligado.</a:t>
            </a:r>
          </a:p>
        </p:txBody>
      </p:sp>
    </p:spTree>
    <p:extLst>
      <p:ext uri="{BB962C8B-B14F-4D97-AF65-F5344CB8AC3E}">
        <p14:creationId xmlns:p14="http://schemas.microsoft.com/office/powerpoint/2010/main" val="9131042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50BCE4-2925-8904-BF73-EDF14AE417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CFCF49CF-9BE3-F514-2B20-32D6081DE74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185"/>
          <a:stretch/>
        </p:blipFill>
        <p:spPr>
          <a:xfrm>
            <a:off x="0" y="10"/>
            <a:ext cx="12191980" cy="6857990"/>
          </a:xfrm>
          <a:prstGeom prst="rect">
            <a:avLst/>
          </a:prstGeom>
        </p:spPr>
      </p:pic>
      <p:sp>
        <p:nvSpPr>
          <p:cNvPr id="3" name="Subtítulo 2">
            <a:extLst>
              <a:ext uri="{FF2B5EF4-FFF2-40B4-BE49-F238E27FC236}">
                <a16:creationId xmlns:a16="http://schemas.microsoft.com/office/drawing/2014/main" id="{895BC861-4EDC-AE88-73B6-E09BB7720E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5524" y="5716175"/>
            <a:ext cx="2759201" cy="479701"/>
          </a:xfrm>
        </p:spPr>
        <p:txBody>
          <a:bodyPr>
            <a:normAutofit/>
          </a:bodyPr>
          <a:lstStyle/>
          <a:p>
            <a:pPr algn="l"/>
            <a:r>
              <a:rPr lang="es-MX" sz="2000" dirty="0">
                <a:solidFill>
                  <a:srgbClr val="FFFFFF"/>
                </a:solidFill>
              </a:rPr>
              <a:t>Plática institucional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5C70632-3FAA-07E2-7822-D838E8B43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0755" y="2531090"/>
            <a:ext cx="9864852" cy="1336826"/>
          </a:xfrm>
        </p:spPr>
        <p:txBody>
          <a:bodyPr>
            <a:noAutofit/>
          </a:bodyPr>
          <a:lstStyle/>
          <a:p>
            <a:pPr algn="l"/>
            <a:r>
              <a:rPr lang="es-MX" sz="5400" dirty="0">
                <a:solidFill>
                  <a:srgbClr val="FFFFFF"/>
                </a:solidFill>
                <a:latin typeface="+mn-lt"/>
              </a:rPr>
              <a:t>OBLIGACIOE TRANSPARENCIA Y</a:t>
            </a: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8ADB5168-2D7F-ED90-3CA1-01518321D22F}"/>
              </a:ext>
            </a:extLst>
          </p:cNvPr>
          <p:cNvSpPr/>
          <p:nvPr/>
        </p:nvSpPr>
        <p:spPr>
          <a:xfrm>
            <a:off x="2418355" y="1096328"/>
            <a:ext cx="66896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MX" sz="5400" b="0" i="0" dirty="0">
                <a:solidFill>
                  <a:srgbClr val="31393C"/>
                </a:solidFill>
                <a:effectLst/>
                <a:latin typeface="Lato" panose="020F0502020204030203" pitchFamily="34" charset="0"/>
              </a:rPr>
              <a:t> 1. </a:t>
            </a:r>
            <a:r>
              <a:rPr lang="es-MX" sz="4000" b="0" i="0" dirty="0">
                <a:solidFill>
                  <a:srgbClr val="31393C"/>
                </a:solidFill>
                <a:effectLst/>
                <a:latin typeface="Lato" panose="020F0502020204030203" pitchFamily="34" charset="0"/>
              </a:rPr>
              <a:t>El Sistema Institucional </a:t>
            </a:r>
            <a:r>
              <a:rPr lang="es-ES" sz="4000" i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Lato" panose="020F0502020204030203" pitchFamily="34" charset="0"/>
              </a:rPr>
              <a:t>: </a:t>
            </a:r>
            <a:endParaRPr lang="es-ES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18D4F432-A103-E672-8021-0CF849FD6B69}"/>
              </a:ext>
            </a:extLst>
          </p:cNvPr>
          <p:cNvSpPr txBox="1"/>
          <p:nvPr/>
        </p:nvSpPr>
        <p:spPr>
          <a:xfrm>
            <a:off x="1343607" y="2345352"/>
            <a:ext cx="986485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dirty="0"/>
              <a:t>a) Diagnostico Inicial</a:t>
            </a:r>
          </a:p>
          <a:p>
            <a:r>
              <a:rPr lang="es-ES" sz="3600" dirty="0"/>
              <a:t>-Evalúa el estado actual.</a:t>
            </a:r>
          </a:p>
          <a:p>
            <a:r>
              <a:rPr lang="es-ES" sz="3600" dirty="0"/>
              <a:t>-Identifica qué unidades administrativas generan documentos y cómo los conservan.</a:t>
            </a:r>
          </a:p>
          <a:p>
            <a:r>
              <a:rPr lang="es-MX" sz="3600" dirty="0"/>
              <a:t>-Revisa si se cuenta con las áreas operativas y sus respectivos nombramientos</a:t>
            </a:r>
            <a:r>
              <a:rPr lang="es-MX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250364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795B12-71BF-0260-295D-55C52E3FAE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C588516C-CC30-A5EC-1E9D-C08649E675D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185"/>
          <a:stretch/>
        </p:blipFill>
        <p:spPr>
          <a:xfrm>
            <a:off x="0" y="10"/>
            <a:ext cx="12191980" cy="6857990"/>
          </a:xfrm>
          <a:prstGeom prst="rect">
            <a:avLst/>
          </a:prstGeom>
        </p:spPr>
      </p:pic>
      <p:sp>
        <p:nvSpPr>
          <p:cNvPr id="3" name="Subtítulo 2">
            <a:extLst>
              <a:ext uri="{FF2B5EF4-FFF2-40B4-BE49-F238E27FC236}">
                <a16:creationId xmlns:a16="http://schemas.microsoft.com/office/drawing/2014/main" id="{7B69E47A-7E4B-5AFF-8923-996113FADD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5524" y="5716175"/>
            <a:ext cx="2759201" cy="479701"/>
          </a:xfrm>
        </p:spPr>
        <p:txBody>
          <a:bodyPr>
            <a:normAutofit/>
          </a:bodyPr>
          <a:lstStyle/>
          <a:p>
            <a:pPr algn="l"/>
            <a:r>
              <a:rPr lang="es-MX" sz="2000" dirty="0">
                <a:solidFill>
                  <a:srgbClr val="FFFFFF"/>
                </a:solidFill>
              </a:rPr>
              <a:t>Plática institucional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4E54CD6-8DBC-CCB1-9F7F-2693D55A82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9752" y="4326099"/>
            <a:ext cx="9864852" cy="1336826"/>
          </a:xfrm>
        </p:spPr>
        <p:txBody>
          <a:bodyPr>
            <a:noAutofit/>
          </a:bodyPr>
          <a:lstStyle/>
          <a:p>
            <a:pPr algn="l"/>
            <a:r>
              <a:rPr lang="es-MX" sz="5400" dirty="0">
                <a:solidFill>
                  <a:srgbClr val="FFFFFF"/>
                </a:solidFill>
                <a:latin typeface="+mn-lt"/>
              </a:rPr>
              <a:t>OBLIGACIONES DE TRANSPARENCIA Y ARCHIVO</a:t>
            </a: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FDF3C00F-2752-5BAB-C4F3-AC9CD6CC940D}"/>
              </a:ext>
            </a:extLst>
          </p:cNvPr>
          <p:cNvSpPr/>
          <p:nvPr/>
        </p:nvSpPr>
        <p:spPr>
          <a:xfrm>
            <a:off x="2613922" y="1096328"/>
            <a:ext cx="62985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MX" sz="5400" b="0" i="0" dirty="0">
                <a:solidFill>
                  <a:srgbClr val="31393C"/>
                </a:solidFill>
                <a:effectLst/>
                <a:latin typeface="Lato" panose="020F0502020204030203" pitchFamily="34" charset="0"/>
              </a:rPr>
              <a:t> 1. </a:t>
            </a:r>
            <a:r>
              <a:rPr lang="es-MX" sz="4000" b="0" i="0" dirty="0">
                <a:solidFill>
                  <a:srgbClr val="31393C"/>
                </a:solidFill>
                <a:effectLst/>
                <a:latin typeface="Lato" panose="020F0502020204030203" pitchFamily="34" charset="0"/>
              </a:rPr>
              <a:t>El Sistema Institucional</a:t>
            </a:r>
            <a:endParaRPr lang="es-ES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24A34801-7683-A4D4-74F1-708D52F494D3}"/>
              </a:ext>
            </a:extLst>
          </p:cNvPr>
          <p:cNvSpPr txBox="1"/>
          <p:nvPr/>
        </p:nvSpPr>
        <p:spPr>
          <a:xfrm>
            <a:off x="1343607" y="2345352"/>
            <a:ext cx="986485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dirty="0"/>
              <a:t>b) Conformación del Sistema Institucional</a:t>
            </a:r>
          </a:p>
          <a:p>
            <a:r>
              <a:rPr lang="es-ES" sz="3600" dirty="0"/>
              <a:t>-Crea el grupo interdisciplinario.</a:t>
            </a:r>
          </a:p>
          <a:p>
            <a:r>
              <a:rPr lang="es-MX" sz="3600" dirty="0"/>
              <a:t>-Capacita a las diversas unidades administrativas</a:t>
            </a:r>
          </a:p>
          <a:p>
            <a:r>
              <a:rPr lang="es-MX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0583875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18293</TotalTime>
  <Words>907</Words>
  <Application>Microsoft Office PowerPoint</Application>
  <PresentationFormat>Panorámica</PresentationFormat>
  <Paragraphs>162</Paragraphs>
  <Slides>36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36</vt:i4>
      </vt:variant>
    </vt:vector>
  </HeadingPairs>
  <TitlesOfParts>
    <vt:vector size="43" baseType="lpstr">
      <vt:lpstr>Arial</vt:lpstr>
      <vt:lpstr>Calibri</vt:lpstr>
      <vt:lpstr>Calibri Light</vt:lpstr>
      <vt:lpstr>Century Gothic</vt:lpstr>
      <vt:lpstr>Lato</vt:lpstr>
      <vt:lpstr>Montserrat</vt:lpstr>
      <vt:lpstr>Tema de Office</vt:lpstr>
      <vt:lpstr>Presentación de PowerPoint</vt:lpstr>
      <vt:lpstr>PROCESOS TÉCNICOS ARCHIVISTICOS</vt:lpstr>
      <vt:lpstr>OBLIGACIONES DE TRANSPARENCIA Y ARCHIVO</vt:lpstr>
      <vt:lpstr>OBLIGACIONES DE TRANSPARENCIA Y ARCHIVO</vt:lpstr>
      <vt:lpstr>OBLIGACIONES DE TRANSPAREN Los sujetos obligados deberán: I. Administrar, organizar y conservar de manera homogénea los documentos de archivo…   ARCHIVO</vt:lpstr>
      <vt:lpstr>Presentación de PowerPoint</vt:lpstr>
      <vt:lpstr>OBLIGACIONES DE TRANSPARENCIA Y ARCHIVO</vt:lpstr>
      <vt:lpstr>OBLIGACIOE TRANSPARENCIA Y</vt:lpstr>
      <vt:lpstr>OBLIGACIONES DE TRANSPARENCIA Y ARCHIVO</vt:lpstr>
      <vt:lpstr>OBLIGACIONES DE TRANSPARENCIA Y ARCHIVO</vt:lpstr>
      <vt:lpstr>OBLIGACIONES DE TRANSPARENCIA Y ARCHIVO</vt:lpstr>
      <vt:lpstr>OBLIGACIONES DE TRANSPARENCIA Y ARCHIVO</vt:lpstr>
      <vt:lpstr>OBLIGACIONES DE TRANSPARENCIA Y ARCHIVO</vt:lpstr>
      <vt:lpstr>OBLIGACIONES DE TRANSPARENCIA Y ARCHIVO</vt:lpstr>
      <vt:lpstr>OBLIGACIONES DE TRANSPARENCIA Y ARCHIVO</vt:lpstr>
      <vt:lpstr>OBLIGACIONES DE TRANSPARENCIA Y ARCHIVO</vt:lpstr>
      <vt:lpstr>OBLIGACIONES DE TRANSPARENCIA Y ARCHIVO</vt:lpstr>
      <vt:lpstr>OBLIGACIONES DE TRANSPARENCIA Y ARCHIVO</vt:lpstr>
      <vt:lpstr>OBLIGACIONES DE TRANSPARENCIA Y ARCHIVO</vt:lpstr>
      <vt:lpstr>OBLIGACIONES DE TRANSPARENCIA Y ARCHIVO</vt:lpstr>
      <vt:lpstr>OBLIGACIONES DE TRANSPARENCIA Y ARCHIVO</vt:lpstr>
      <vt:lpstr>OBLIGACIONES DE TRANSPARENCIA Y ARCHIVO</vt:lpstr>
      <vt:lpstr>OBLIGACIONES DE TRANSPARENCIA Y ARCHIVO</vt:lpstr>
      <vt:lpstr>OBLIGACIONES DE TRANSPARENCIA Y ARCHIVO</vt:lpstr>
      <vt:lpstr>OBLIGACIONES DE TRANSPARENCIA Y ARCHIVO</vt:lpstr>
      <vt:lpstr>OBLIGACIONES DE TRANSPARENCIA Y ARCHIVO</vt:lpstr>
      <vt:lpstr>OBLIGACIONES DE TRANSPARENCIA Y ARCHIVO</vt:lpstr>
      <vt:lpstr>OBLIGACIONES DE TRANSPARENCIA Y ARCHIVO</vt:lpstr>
      <vt:lpstr>OBLIGACIONES DE TRANSPARENCIA Y ARCHIVO</vt:lpstr>
      <vt:lpstr>OBLIGACIONES DE TRANSPARENCIA Y ARCHIVO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GRACIAS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Archivo de trámite</dc:title>
  <dc:creator>Coordinación de archivo de trámite</dc:creator>
  <cp:lastModifiedBy>Dirección de Gestión Documental y Archivo</cp:lastModifiedBy>
  <cp:revision>31</cp:revision>
  <dcterms:created xsi:type="dcterms:W3CDTF">2023-02-22T19:54:24Z</dcterms:created>
  <dcterms:modified xsi:type="dcterms:W3CDTF">2025-12-04T16:51:22Z</dcterms:modified>
</cp:coreProperties>
</file>