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6"/>
  </p:notesMasterIdLst>
  <p:sldIdLst>
    <p:sldId id="257" r:id="rId2"/>
    <p:sldId id="256" r:id="rId3"/>
    <p:sldId id="304" r:id="rId4"/>
    <p:sldId id="258" r:id="rId5"/>
    <p:sldId id="259" r:id="rId6"/>
    <p:sldId id="261" r:id="rId7"/>
    <p:sldId id="262" r:id="rId8"/>
    <p:sldId id="263" r:id="rId9"/>
    <p:sldId id="302" r:id="rId10"/>
    <p:sldId id="266" r:id="rId11"/>
    <p:sldId id="269" r:id="rId12"/>
    <p:sldId id="270" r:id="rId13"/>
    <p:sldId id="271" r:id="rId14"/>
    <p:sldId id="272" r:id="rId15"/>
    <p:sldId id="273" r:id="rId16"/>
    <p:sldId id="696" r:id="rId17"/>
    <p:sldId id="276" r:id="rId18"/>
    <p:sldId id="303" r:id="rId19"/>
    <p:sldId id="278" r:id="rId20"/>
    <p:sldId id="279" r:id="rId21"/>
    <p:sldId id="280" r:id="rId22"/>
    <p:sldId id="281" r:id="rId23"/>
    <p:sldId id="282" r:id="rId24"/>
    <p:sldId id="283" r:id="rId25"/>
    <p:sldId id="284" r:id="rId26"/>
    <p:sldId id="285" r:id="rId27"/>
    <p:sldId id="286" r:id="rId28"/>
    <p:sldId id="695" r:id="rId29"/>
    <p:sldId id="289" r:id="rId30"/>
    <p:sldId id="290" r:id="rId31"/>
    <p:sldId id="291" r:id="rId32"/>
    <p:sldId id="292" r:id="rId33"/>
    <p:sldId id="293" r:id="rId34"/>
    <p:sldId id="294" r:id="rId35"/>
  </p:sldIdLst>
  <p:sldSz cx="9144000" cy="6858000" type="screen4x3"/>
  <p:notesSz cx="6858000" cy="9144000"/>
  <p:embeddedFontLst>
    <p:embeddedFont>
      <p:font typeface="Calibri" panose="020F0502020204030204" pitchFamily="34" charset="0"/>
      <p:regular r:id="rId37"/>
      <p:bold r:id="rId38"/>
      <p:italic r:id="rId39"/>
      <p:boldItalic r:id="rId40"/>
    </p:embeddedFont>
    <p:embeddedFont>
      <p:font typeface="Tahoma" panose="020B0604030504040204" pitchFamily="34" charset="0"/>
      <p:regular r:id="rId41"/>
      <p:bold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9" roundtripDataSignature="AMtx7mgYkyn4xOEMta3XiDsHEmFngHybO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rnanda.gonzalez" initials="MFGL" lastIdx="1" clrIdx="0">
    <p:extLst>
      <p:ext uri="{19B8F6BF-5375-455C-9EA6-DF929625EA0E}">
        <p15:presenceInfo xmlns:p15="http://schemas.microsoft.com/office/powerpoint/2012/main" userId="fernanda.gonzale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223C"/>
    <a:srgbClr val="14223C"/>
    <a:srgbClr val="FFFFFF"/>
    <a:srgbClr val="FFCC66"/>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7F1B82E-1AA3-4869-928B-60A44156BA7E}">
  <a:tblStyle styleId="{77F1B82E-1AA3-4869-928B-60A44156BA7E}"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25400" cap="flat" cmpd="sng">
              <a:solidFill>
                <a:schemeClr val="dk1"/>
              </a:solidFill>
              <a:prstDash val="solid"/>
              <a:round/>
              <a:headEnd type="none" w="sm" len="sm"/>
              <a:tailEnd type="none" w="sm" len="sm"/>
            </a:ln>
          </a:top>
          <a:bottom>
            <a:ln w="25400" cap="flat" cmpd="sng">
              <a:solidFill>
                <a:schemeClr val="dk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a:tcStyle>
        <a:tcBdr/>
        <a:fill>
          <a:solidFill>
            <a:srgbClr val="E6E6E6"/>
          </a:solidFill>
        </a:fill>
      </a:tcStyle>
    </a:band1H>
    <a:band2H>
      <a:tcTxStyle/>
      <a:tcStyle>
        <a:tcBdr/>
      </a:tcStyle>
    </a:band2H>
    <a:band1V>
      <a:tcTxStyle/>
      <a:tcStyle>
        <a:tcBdr/>
        <a:fill>
          <a:solidFill>
            <a:srgbClr val="E6E6E6"/>
          </a:solidFill>
        </a:fill>
      </a:tcStyle>
    </a:band1V>
    <a:band2V>
      <a:tcTxStyle/>
      <a:tcStyle>
        <a:tcBdr/>
      </a:tcStyle>
    </a:band2V>
    <a:lastCol>
      <a:tcTxStyle b="on" i="off">
        <a:font>
          <a:latin typeface="Calibri"/>
          <a:ea typeface="Calibri"/>
          <a:cs typeface="Calibri"/>
        </a:font>
        <a:schemeClr val="lt1"/>
      </a:tcTxStyle>
      <a:tcStyle>
        <a:tcBdr/>
        <a:fill>
          <a:solidFill>
            <a:schemeClr val="accent3"/>
          </a:solidFill>
        </a:fill>
      </a:tcStyle>
    </a:lastCol>
    <a:firstCol>
      <a:tcTxStyle b="on" i="off">
        <a:font>
          <a:latin typeface="Calibri"/>
          <a:ea typeface="Calibri"/>
          <a:cs typeface="Calibri"/>
        </a:font>
        <a:schemeClr val="lt1"/>
      </a:tcTxStyle>
      <a:tcStyle>
        <a:tcBdr/>
        <a:fill>
          <a:solidFill>
            <a:schemeClr val="accent3"/>
          </a:solidFill>
        </a:fill>
      </a:tcStyle>
    </a:firstCol>
    <a:lastRow>
      <a:tcTxStyle b="on" i="off"/>
      <a:tcStyle>
        <a:tcBdr>
          <a:top>
            <a:ln w="50800" cap="flat" cmpd="sng">
              <a:solidFill>
                <a:schemeClr val="dk1"/>
              </a:solidFill>
              <a:prstDash val="solid"/>
              <a:round/>
              <a:headEnd type="none" w="sm" len="sm"/>
              <a:tailEnd type="none" w="sm" len="sm"/>
            </a:ln>
          </a:top>
        </a:tcBdr>
        <a:fill>
          <a:solidFill>
            <a:schemeClr val="lt1"/>
          </a:solidFill>
        </a:fill>
      </a:tcStyle>
    </a:lastRow>
    <a:seCell>
      <a:tcTxStyle b="on" i="off">
        <a:font>
          <a:latin typeface="Calibri"/>
          <a:ea typeface="Calibri"/>
          <a:cs typeface="Calibri"/>
        </a:font>
        <a:schemeClr val="dk1"/>
      </a:tcTxStyle>
      <a:tcStyle>
        <a:tcBdr/>
      </a:tcStyle>
    </a:seCell>
    <a:swCell>
      <a:tcTxStyle b="on" i="off">
        <a:font>
          <a:latin typeface="Calibri"/>
          <a:ea typeface="Calibri"/>
          <a:cs typeface="Calibri"/>
        </a:font>
        <a:schemeClr val="dk1"/>
      </a:tcTxStyle>
      <a:tcStyle>
        <a:tcBdr/>
      </a:tcStyle>
    </a:swCell>
    <a:firstRow>
      <a:tcTxStyle b="on" i="off">
        <a:font>
          <a:latin typeface="Calibri"/>
          <a:ea typeface="Calibri"/>
          <a:cs typeface="Calibri"/>
        </a:font>
        <a:schemeClr val="lt1"/>
      </a:tcTxStyle>
      <a:tcStyle>
        <a:tcBdr>
          <a:bottom>
            <a:ln w="25400" cap="flat" cmpd="sng">
              <a:solidFill>
                <a:schemeClr val="dk1"/>
              </a:solidFill>
              <a:prstDash val="solid"/>
              <a:round/>
              <a:headEnd type="none" w="sm" len="sm"/>
              <a:tailEnd type="none" w="sm" len="sm"/>
            </a:ln>
          </a:bottom>
        </a:tcBdr>
        <a:fill>
          <a:solidFill>
            <a:schemeClr val="accent3"/>
          </a:solidFill>
        </a:fill>
      </a:tcStyle>
    </a:firstRow>
    <a:neCell>
      <a:tcTxStyle/>
      <a:tcStyle>
        <a:tcBdr/>
      </a:tcStyle>
    </a:neCell>
    <a:nwCell>
      <a:tcTxStyle/>
      <a:tcStyle>
        <a:tcBdr/>
      </a:tcStyle>
    </a:nwCell>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90" d="100"/>
          <a:sy n="90" d="100"/>
        </p:scale>
        <p:origin x="1404" y="66"/>
      </p:cViewPr>
      <p:guideLst>
        <p:guide orient="horz" pos="2160"/>
        <p:guide pos="2880"/>
      </p:guideLst>
    </p:cSldViewPr>
  </p:slideViewPr>
  <p:notesTextViewPr>
    <p:cViewPr>
      <p:scale>
        <a:sx n="1" d="1"/>
        <a:sy n="1" d="1"/>
      </p:scale>
      <p:origin x="0" y="0"/>
    </p:cViewPr>
  </p:notesTextViewPr>
  <p:sorterViewPr>
    <p:cViewPr>
      <p:scale>
        <a:sx n="100" d="100"/>
        <a:sy n="100" d="100"/>
      </p:scale>
      <p:origin x="0" y="-442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font" Target="fonts/font5.fntdata"/><Relationship Id="rId54"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image" Target="../media/image1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33C9AC-E2EC-4D77-B527-9FE6F933AB1E}" type="doc">
      <dgm:prSet loTypeId="urn:microsoft.com/office/officeart/2008/layout/VerticalCurvedList" loCatId="list" qsTypeId="urn:microsoft.com/office/officeart/2005/8/quickstyle/simple3" qsCatId="simple" csTypeId="urn:microsoft.com/office/officeart/2005/8/colors/colorful5" csCatId="colorful" phldr="1"/>
      <dgm:spPr/>
      <dgm:t>
        <a:bodyPr/>
        <a:lstStyle/>
        <a:p>
          <a:endParaRPr lang="es-ES"/>
        </a:p>
      </dgm:t>
    </dgm:pt>
    <dgm:pt modelId="{16B5E53C-2B7F-4775-986A-A7F60535FE28}">
      <dgm:prSet phldrT="[Texto]" custT="1"/>
      <dgm:spPr/>
      <dgm:t>
        <a:bodyPr/>
        <a:lstStyle/>
        <a:p>
          <a:pPr rtl="0"/>
          <a:r>
            <a:rPr lang="es-MX" sz="2000" b="1">
              <a:latin typeface="Calibri"/>
              <a:ea typeface="Calibri"/>
              <a:cs typeface="Calibri"/>
              <a:sym typeface="Calibri"/>
            </a:rPr>
            <a:t>Cualquier autoridad, órgano y organismo de los Poderes Ejecutivo, Legislativo y Judicial</a:t>
          </a:r>
          <a:endParaRPr lang="es-ES" sz="2000" dirty="0"/>
        </a:p>
      </dgm:t>
    </dgm:pt>
    <dgm:pt modelId="{B3EC7071-4783-45A5-8E74-6E3649FA43F8}" type="parTrans" cxnId="{CF24B9AA-426B-4D4F-BFC6-4368E464BC5E}">
      <dgm:prSet/>
      <dgm:spPr/>
      <dgm:t>
        <a:bodyPr/>
        <a:lstStyle/>
        <a:p>
          <a:endParaRPr lang="es-ES"/>
        </a:p>
      </dgm:t>
    </dgm:pt>
    <dgm:pt modelId="{B9DB8CFD-1380-403D-BC33-1FA1A60F4C60}" type="sibTrans" cxnId="{CF24B9AA-426B-4D4F-BFC6-4368E464BC5E}">
      <dgm:prSet/>
      <dgm:spPr/>
      <dgm:t>
        <a:bodyPr/>
        <a:lstStyle/>
        <a:p>
          <a:endParaRPr lang="es-ES"/>
        </a:p>
      </dgm:t>
    </dgm:pt>
    <dgm:pt modelId="{7283F832-93B2-4964-AE32-D065C9FFA8FE}">
      <dgm:prSet phldrT="[Texto]" custT="1"/>
      <dgm:spPr/>
      <dgm:t>
        <a:bodyPr/>
        <a:lstStyle/>
        <a:p>
          <a:pPr rtl="0"/>
          <a:r>
            <a:rPr lang="es-MX" sz="2400" b="1">
              <a:latin typeface="Calibri"/>
              <a:ea typeface="Calibri"/>
              <a:cs typeface="Calibri"/>
              <a:sym typeface="Calibri"/>
            </a:rPr>
            <a:t>Organismos autónomos</a:t>
          </a:r>
          <a:endParaRPr lang="es-ES" sz="2400" dirty="0"/>
        </a:p>
      </dgm:t>
    </dgm:pt>
    <dgm:pt modelId="{92926D3F-C16A-421F-B68E-D7894562CA56}" type="parTrans" cxnId="{27BAAFA9-AF14-49FB-A747-2C76E4113C31}">
      <dgm:prSet/>
      <dgm:spPr/>
      <dgm:t>
        <a:bodyPr/>
        <a:lstStyle/>
        <a:p>
          <a:endParaRPr lang="es-ES"/>
        </a:p>
      </dgm:t>
    </dgm:pt>
    <dgm:pt modelId="{00925DA2-A413-4E14-8928-41A9BB6CBCD4}" type="sibTrans" cxnId="{27BAAFA9-AF14-49FB-A747-2C76E4113C31}">
      <dgm:prSet/>
      <dgm:spPr/>
      <dgm:t>
        <a:bodyPr/>
        <a:lstStyle/>
        <a:p>
          <a:endParaRPr lang="es-ES"/>
        </a:p>
      </dgm:t>
    </dgm:pt>
    <dgm:pt modelId="{6F391C62-7678-4A43-B083-4A77C35B0581}">
      <dgm:prSet phldrT="[Texto]" custT="1"/>
      <dgm:spPr/>
      <dgm:t>
        <a:bodyPr/>
        <a:lstStyle/>
        <a:p>
          <a:pPr rtl="0"/>
          <a:r>
            <a:rPr lang="es-MX" sz="2400" b="1" dirty="0">
              <a:latin typeface="Calibri"/>
              <a:ea typeface="Calibri"/>
              <a:cs typeface="Calibri"/>
              <a:sym typeface="Calibri"/>
            </a:rPr>
            <a:t>Partidos Políticos</a:t>
          </a:r>
          <a:endParaRPr lang="es-ES" sz="2400" dirty="0"/>
        </a:p>
      </dgm:t>
    </dgm:pt>
    <dgm:pt modelId="{DF2E760D-54EB-4806-A073-830AE71044F8}" type="parTrans" cxnId="{5DF30471-B174-4C73-905F-47EC5C839FA7}">
      <dgm:prSet/>
      <dgm:spPr/>
      <dgm:t>
        <a:bodyPr/>
        <a:lstStyle/>
        <a:p>
          <a:endParaRPr lang="es-ES"/>
        </a:p>
      </dgm:t>
    </dgm:pt>
    <dgm:pt modelId="{8993F76D-B7CF-48B7-98FE-8BF9C645E970}" type="sibTrans" cxnId="{5DF30471-B174-4C73-905F-47EC5C839FA7}">
      <dgm:prSet/>
      <dgm:spPr/>
      <dgm:t>
        <a:bodyPr/>
        <a:lstStyle/>
        <a:p>
          <a:endParaRPr lang="es-ES"/>
        </a:p>
      </dgm:t>
    </dgm:pt>
    <dgm:pt modelId="{72F8662D-7D28-4AC6-849A-ED58C475DB04}">
      <dgm:prSet phldrT="[Texto]" custT="1"/>
      <dgm:spPr/>
      <dgm:t>
        <a:bodyPr/>
        <a:lstStyle/>
        <a:p>
          <a:pPr rtl="0"/>
          <a:r>
            <a:rPr lang="es-MX" sz="2000" b="1">
              <a:latin typeface="Calibri"/>
              <a:ea typeface="Calibri"/>
              <a:cs typeface="Calibri"/>
              <a:sym typeface="Calibri"/>
            </a:rPr>
            <a:t>Personas físicas, morales o sindicatos que reciban recursos públicos</a:t>
          </a:r>
          <a:r>
            <a:rPr lang="es-MX" sz="1600" b="1">
              <a:latin typeface="Calibri"/>
              <a:ea typeface="Calibri"/>
              <a:cs typeface="Calibri"/>
              <a:sym typeface="Calibri"/>
            </a:rPr>
            <a:t>.</a:t>
          </a:r>
          <a:endParaRPr lang="es-ES" sz="1600" dirty="0"/>
        </a:p>
      </dgm:t>
    </dgm:pt>
    <dgm:pt modelId="{91E8577E-A80A-4357-B21D-04CC5CC7FE09}" type="parTrans" cxnId="{775E3437-0C2D-4A5A-9267-04518631B40C}">
      <dgm:prSet/>
      <dgm:spPr/>
      <dgm:t>
        <a:bodyPr/>
        <a:lstStyle/>
        <a:p>
          <a:endParaRPr lang="es-ES"/>
        </a:p>
      </dgm:t>
    </dgm:pt>
    <dgm:pt modelId="{500EE9D1-2FCD-49B1-80E5-1292BD4E3680}" type="sibTrans" cxnId="{775E3437-0C2D-4A5A-9267-04518631B40C}">
      <dgm:prSet/>
      <dgm:spPr/>
      <dgm:t>
        <a:bodyPr/>
        <a:lstStyle/>
        <a:p>
          <a:endParaRPr lang="es-ES"/>
        </a:p>
      </dgm:t>
    </dgm:pt>
    <dgm:pt modelId="{57702B10-2030-4959-9970-AA2DEB55BA97}">
      <dgm:prSet phldrT="[Texto]" custT="1"/>
      <dgm:spPr/>
      <dgm:t>
        <a:bodyPr/>
        <a:lstStyle/>
        <a:p>
          <a:pPr algn="just" rtl="0"/>
          <a:r>
            <a:rPr lang="es-MX" sz="1800" b="1">
              <a:latin typeface="Calibri"/>
              <a:ea typeface="Calibri"/>
              <a:cs typeface="Calibri"/>
              <a:sym typeface="Calibri"/>
            </a:rPr>
            <a:t>Fideicomisos y fondos públicos, que reciba y ejerza recursos públicos o realice actos de autoridad en el ámbito estatal o municipal.</a:t>
          </a:r>
          <a:endParaRPr lang="es-ES" sz="1800" dirty="0"/>
        </a:p>
      </dgm:t>
    </dgm:pt>
    <dgm:pt modelId="{46B02E7B-9586-49BA-B3E2-C975601958EB}" type="parTrans" cxnId="{1B80C817-1CE4-4DA5-9760-B3F736126706}">
      <dgm:prSet/>
      <dgm:spPr/>
      <dgm:t>
        <a:bodyPr/>
        <a:lstStyle/>
        <a:p>
          <a:endParaRPr lang="es-ES"/>
        </a:p>
      </dgm:t>
    </dgm:pt>
    <dgm:pt modelId="{100AEAB5-A5AD-4AEB-9015-45057C3ADE20}" type="sibTrans" cxnId="{1B80C817-1CE4-4DA5-9760-B3F736126706}">
      <dgm:prSet/>
      <dgm:spPr/>
      <dgm:t>
        <a:bodyPr/>
        <a:lstStyle/>
        <a:p>
          <a:endParaRPr lang="es-ES"/>
        </a:p>
      </dgm:t>
    </dgm:pt>
    <dgm:pt modelId="{E3FB1346-E608-4E46-97CE-7B3DB089E68D}" type="pres">
      <dgm:prSet presAssocID="{8633C9AC-E2EC-4D77-B527-9FE6F933AB1E}" presName="Name0" presStyleCnt="0">
        <dgm:presLayoutVars>
          <dgm:chMax val="7"/>
          <dgm:chPref val="7"/>
          <dgm:dir/>
        </dgm:presLayoutVars>
      </dgm:prSet>
      <dgm:spPr/>
      <dgm:t>
        <a:bodyPr/>
        <a:lstStyle/>
        <a:p>
          <a:endParaRPr lang="es-ES"/>
        </a:p>
      </dgm:t>
    </dgm:pt>
    <dgm:pt modelId="{D228051B-EEE4-4222-955E-374D2BFD9D62}" type="pres">
      <dgm:prSet presAssocID="{8633C9AC-E2EC-4D77-B527-9FE6F933AB1E}" presName="Name1" presStyleCnt="0"/>
      <dgm:spPr/>
    </dgm:pt>
    <dgm:pt modelId="{F024CFF2-8D48-473C-A311-CACDAEE92E69}" type="pres">
      <dgm:prSet presAssocID="{8633C9AC-E2EC-4D77-B527-9FE6F933AB1E}" presName="cycle" presStyleCnt="0"/>
      <dgm:spPr/>
    </dgm:pt>
    <dgm:pt modelId="{6260354A-9B3B-4E9F-9D41-F3F5C9973CD7}" type="pres">
      <dgm:prSet presAssocID="{8633C9AC-E2EC-4D77-B527-9FE6F933AB1E}" presName="srcNode" presStyleLbl="node1" presStyleIdx="0" presStyleCnt="5"/>
      <dgm:spPr/>
    </dgm:pt>
    <dgm:pt modelId="{050DF048-D7EE-4553-8051-8B3DDC91118C}" type="pres">
      <dgm:prSet presAssocID="{8633C9AC-E2EC-4D77-B527-9FE6F933AB1E}" presName="conn" presStyleLbl="parChTrans1D2" presStyleIdx="0" presStyleCnt="1"/>
      <dgm:spPr/>
      <dgm:t>
        <a:bodyPr/>
        <a:lstStyle/>
        <a:p>
          <a:endParaRPr lang="es-ES"/>
        </a:p>
      </dgm:t>
    </dgm:pt>
    <dgm:pt modelId="{0FEF33B8-2505-4507-B004-A009A8673420}" type="pres">
      <dgm:prSet presAssocID="{8633C9AC-E2EC-4D77-B527-9FE6F933AB1E}" presName="extraNode" presStyleLbl="node1" presStyleIdx="0" presStyleCnt="5"/>
      <dgm:spPr/>
    </dgm:pt>
    <dgm:pt modelId="{E6ACB23A-0531-478F-BFCB-03B9895A7D18}" type="pres">
      <dgm:prSet presAssocID="{8633C9AC-E2EC-4D77-B527-9FE6F933AB1E}" presName="dstNode" presStyleLbl="node1" presStyleIdx="0" presStyleCnt="5"/>
      <dgm:spPr/>
    </dgm:pt>
    <dgm:pt modelId="{E91B5831-8A28-4EAD-8366-D5A4C488B0B8}" type="pres">
      <dgm:prSet presAssocID="{16B5E53C-2B7F-4775-986A-A7F60535FE28}" presName="text_1" presStyleLbl="node1" presStyleIdx="0" presStyleCnt="5">
        <dgm:presLayoutVars>
          <dgm:bulletEnabled val="1"/>
        </dgm:presLayoutVars>
      </dgm:prSet>
      <dgm:spPr/>
      <dgm:t>
        <a:bodyPr/>
        <a:lstStyle/>
        <a:p>
          <a:endParaRPr lang="es-ES"/>
        </a:p>
      </dgm:t>
    </dgm:pt>
    <dgm:pt modelId="{DF6826EB-3EEF-4210-A06D-506984FF5C7A}" type="pres">
      <dgm:prSet presAssocID="{16B5E53C-2B7F-4775-986A-A7F60535FE28}" presName="accent_1" presStyleCnt="0"/>
      <dgm:spPr/>
    </dgm:pt>
    <dgm:pt modelId="{9F3427BF-3EA6-4FB4-92FC-031908035FA5}" type="pres">
      <dgm:prSet presAssocID="{16B5E53C-2B7F-4775-986A-A7F60535FE28}" presName="accentRepeatNode" presStyleLbl="solidFgAcc1" presStyleIdx="0" presStyleCnt="5"/>
      <dgm:spPr>
        <a:blipFill rotWithShape="0">
          <a:blip xmlns:r="http://schemas.openxmlformats.org/officeDocument/2006/relationships" r:embed="rId1"/>
          <a:stretch>
            <a:fillRect/>
          </a:stretch>
        </a:blipFill>
      </dgm:spPr>
    </dgm:pt>
    <dgm:pt modelId="{65CAEF35-C309-47D4-B204-E081604A1D66}" type="pres">
      <dgm:prSet presAssocID="{7283F832-93B2-4964-AE32-D065C9FFA8FE}" presName="text_2" presStyleLbl="node1" presStyleIdx="1" presStyleCnt="5" custLinFactNeighborY="1873">
        <dgm:presLayoutVars>
          <dgm:bulletEnabled val="1"/>
        </dgm:presLayoutVars>
      </dgm:prSet>
      <dgm:spPr/>
      <dgm:t>
        <a:bodyPr/>
        <a:lstStyle/>
        <a:p>
          <a:endParaRPr lang="es-ES"/>
        </a:p>
      </dgm:t>
    </dgm:pt>
    <dgm:pt modelId="{5721A205-29F6-4200-BFF3-FABE9EF972F2}" type="pres">
      <dgm:prSet presAssocID="{7283F832-93B2-4964-AE32-D065C9FFA8FE}" presName="accent_2" presStyleCnt="0"/>
      <dgm:spPr/>
    </dgm:pt>
    <dgm:pt modelId="{3AA9AE97-03FA-4AFB-9535-69665B1B7A65}" type="pres">
      <dgm:prSet presAssocID="{7283F832-93B2-4964-AE32-D065C9FFA8FE}" presName="accentRepeatNode" presStyleLbl="solidFgAcc1" presStyleIdx="1" presStyleCnt="5"/>
      <dgm:spPr>
        <a:blipFill rotWithShape="0">
          <a:blip xmlns:r="http://schemas.openxmlformats.org/officeDocument/2006/relationships" r:embed="rId2"/>
          <a:stretch>
            <a:fillRect/>
          </a:stretch>
        </a:blipFill>
      </dgm:spPr>
    </dgm:pt>
    <dgm:pt modelId="{AD01DD5E-124E-45AD-8A2A-FDC726598606}" type="pres">
      <dgm:prSet presAssocID="{6F391C62-7678-4A43-B083-4A77C35B0581}" presName="text_3" presStyleLbl="node1" presStyleIdx="2" presStyleCnt="5" custLinFactNeighborX="194" custLinFactNeighborY="7492">
        <dgm:presLayoutVars>
          <dgm:bulletEnabled val="1"/>
        </dgm:presLayoutVars>
      </dgm:prSet>
      <dgm:spPr/>
      <dgm:t>
        <a:bodyPr/>
        <a:lstStyle/>
        <a:p>
          <a:endParaRPr lang="es-ES"/>
        </a:p>
      </dgm:t>
    </dgm:pt>
    <dgm:pt modelId="{A2786051-F8C3-4394-8F95-AA4F10368E08}" type="pres">
      <dgm:prSet presAssocID="{6F391C62-7678-4A43-B083-4A77C35B0581}" presName="accent_3" presStyleCnt="0"/>
      <dgm:spPr/>
    </dgm:pt>
    <dgm:pt modelId="{33AFA52F-3E98-4F7D-9444-87D0A5B7D2E0}" type="pres">
      <dgm:prSet presAssocID="{6F391C62-7678-4A43-B083-4A77C35B0581}" presName="accentRepeatNode" presStyleLbl="solidFgAcc1" presStyleIdx="2" presStyleCnt="5"/>
      <dgm:spPr>
        <a:blipFill rotWithShape="0">
          <a:blip xmlns:r="http://schemas.openxmlformats.org/officeDocument/2006/relationships" r:embed="rId3"/>
          <a:stretch>
            <a:fillRect/>
          </a:stretch>
        </a:blipFill>
      </dgm:spPr>
    </dgm:pt>
    <dgm:pt modelId="{58D6FACC-342D-4763-8568-E88D6D31A485}" type="pres">
      <dgm:prSet presAssocID="{72F8662D-7D28-4AC6-849A-ED58C475DB04}" presName="text_4" presStyleLbl="node1" presStyleIdx="3" presStyleCnt="5">
        <dgm:presLayoutVars>
          <dgm:bulletEnabled val="1"/>
        </dgm:presLayoutVars>
      </dgm:prSet>
      <dgm:spPr/>
      <dgm:t>
        <a:bodyPr/>
        <a:lstStyle/>
        <a:p>
          <a:endParaRPr lang="es-ES"/>
        </a:p>
      </dgm:t>
    </dgm:pt>
    <dgm:pt modelId="{ED73B1F4-8471-4E8F-876B-C6AB5566368A}" type="pres">
      <dgm:prSet presAssocID="{72F8662D-7D28-4AC6-849A-ED58C475DB04}" presName="accent_4" presStyleCnt="0"/>
      <dgm:spPr/>
    </dgm:pt>
    <dgm:pt modelId="{A2A6F9C6-FBD6-4C61-B745-2E25FB4D0B83}" type="pres">
      <dgm:prSet presAssocID="{72F8662D-7D28-4AC6-849A-ED58C475DB04}" presName="accentRepeatNode" presStyleLbl="solidFgAcc1" presStyleIdx="3" presStyleCnt="5"/>
      <dgm:spPr>
        <a:blipFill rotWithShape="0">
          <a:blip xmlns:r="http://schemas.openxmlformats.org/officeDocument/2006/relationships" r:embed="rId4"/>
          <a:stretch>
            <a:fillRect/>
          </a:stretch>
        </a:blipFill>
      </dgm:spPr>
    </dgm:pt>
    <dgm:pt modelId="{C6027734-35C6-4C73-BAB9-C593252FA552}" type="pres">
      <dgm:prSet presAssocID="{57702B10-2030-4959-9970-AA2DEB55BA97}" presName="text_5" presStyleLbl="node1" presStyleIdx="4" presStyleCnt="5" custScaleY="116614">
        <dgm:presLayoutVars>
          <dgm:bulletEnabled val="1"/>
        </dgm:presLayoutVars>
      </dgm:prSet>
      <dgm:spPr/>
      <dgm:t>
        <a:bodyPr/>
        <a:lstStyle/>
        <a:p>
          <a:endParaRPr lang="es-ES"/>
        </a:p>
      </dgm:t>
    </dgm:pt>
    <dgm:pt modelId="{F568E028-761F-4149-A6FE-0BF3A81326D6}" type="pres">
      <dgm:prSet presAssocID="{57702B10-2030-4959-9970-AA2DEB55BA97}" presName="accent_5" presStyleCnt="0"/>
      <dgm:spPr/>
    </dgm:pt>
    <dgm:pt modelId="{054C7692-B206-491D-995D-B1DAC6A4B985}" type="pres">
      <dgm:prSet presAssocID="{57702B10-2030-4959-9970-AA2DEB55BA97}" presName="accentRepeatNode" presStyleLbl="solidFgAcc1" presStyleIdx="4" presStyleCnt="5"/>
      <dgm:spPr>
        <a:blipFill rotWithShape="0">
          <a:blip xmlns:r="http://schemas.openxmlformats.org/officeDocument/2006/relationships" r:embed="rId5"/>
          <a:stretch>
            <a:fillRect/>
          </a:stretch>
        </a:blipFill>
      </dgm:spPr>
    </dgm:pt>
  </dgm:ptLst>
  <dgm:cxnLst>
    <dgm:cxn modelId="{1B80C817-1CE4-4DA5-9760-B3F736126706}" srcId="{8633C9AC-E2EC-4D77-B527-9FE6F933AB1E}" destId="{57702B10-2030-4959-9970-AA2DEB55BA97}" srcOrd="4" destOrd="0" parTransId="{46B02E7B-9586-49BA-B3E2-C975601958EB}" sibTransId="{100AEAB5-A5AD-4AEB-9015-45057C3ADE20}"/>
    <dgm:cxn modelId="{63B51448-8CD9-4B6C-9E55-A1626DBF8CA0}" type="presOf" srcId="{7283F832-93B2-4964-AE32-D065C9FFA8FE}" destId="{65CAEF35-C309-47D4-B204-E081604A1D66}" srcOrd="0" destOrd="0" presId="urn:microsoft.com/office/officeart/2008/layout/VerticalCurvedList"/>
    <dgm:cxn modelId="{CF24B9AA-426B-4D4F-BFC6-4368E464BC5E}" srcId="{8633C9AC-E2EC-4D77-B527-9FE6F933AB1E}" destId="{16B5E53C-2B7F-4775-986A-A7F60535FE28}" srcOrd="0" destOrd="0" parTransId="{B3EC7071-4783-45A5-8E74-6E3649FA43F8}" sibTransId="{B9DB8CFD-1380-403D-BC33-1FA1A60F4C60}"/>
    <dgm:cxn modelId="{F3F82F45-BD8A-43D1-A328-346FE175BA38}" type="presOf" srcId="{6F391C62-7678-4A43-B083-4A77C35B0581}" destId="{AD01DD5E-124E-45AD-8A2A-FDC726598606}" srcOrd="0" destOrd="0" presId="urn:microsoft.com/office/officeart/2008/layout/VerticalCurvedList"/>
    <dgm:cxn modelId="{4E582B77-0AE8-49F3-9B17-0DC03EAF555F}" type="presOf" srcId="{72F8662D-7D28-4AC6-849A-ED58C475DB04}" destId="{58D6FACC-342D-4763-8568-E88D6D31A485}" srcOrd="0" destOrd="0" presId="urn:microsoft.com/office/officeart/2008/layout/VerticalCurvedList"/>
    <dgm:cxn modelId="{775E3437-0C2D-4A5A-9267-04518631B40C}" srcId="{8633C9AC-E2EC-4D77-B527-9FE6F933AB1E}" destId="{72F8662D-7D28-4AC6-849A-ED58C475DB04}" srcOrd="3" destOrd="0" parTransId="{91E8577E-A80A-4357-B21D-04CC5CC7FE09}" sibTransId="{500EE9D1-2FCD-49B1-80E5-1292BD4E3680}"/>
    <dgm:cxn modelId="{EE2DD7C6-4C32-4E2E-BBDC-6CAA7A41A3AC}" type="presOf" srcId="{16B5E53C-2B7F-4775-986A-A7F60535FE28}" destId="{E91B5831-8A28-4EAD-8366-D5A4C488B0B8}" srcOrd="0" destOrd="0" presId="urn:microsoft.com/office/officeart/2008/layout/VerticalCurvedList"/>
    <dgm:cxn modelId="{87D071CA-48A8-452C-A982-7E1CF7B15B63}" type="presOf" srcId="{B9DB8CFD-1380-403D-BC33-1FA1A60F4C60}" destId="{050DF048-D7EE-4553-8051-8B3DDC91118C}" srcOrd="0" destOrd="0" presId="urn:microsoft.com/office/officeart/2008/layout/VerticalCurvedList"/>
    <dgm:cxn modelId="{575B059C-40D8-4592-B125-CC5A3B73218E}" type="presOf" srcId="{8633C9AC-E2EC-4D77-B527-9FE6F933AB1E}" destId="{E3FB1346-E608-4E46-97CE-7B3DB089E68D}" srcOrd="0" destOrd="0" presId="urn:microsoft.com/office/officeart/2008/layout/VerticalCurvedList"/>
    <dgm:cxn modelId="{5DF30471-B174-4C73-905F-47EC5C839FA7}" srcId="{8633C9AC-E2EC-4D77-B527-9FE6F933AB1E}" destId="{6F391C62-7678-4A43-B083-4A77C35B0581}" srcOrd="2" destOrd="0" parTransId="{DF2E760D-54EB-4806-A073-830AE71044F8}" sibTransId="{8993F76D-B7CF-48B7-98FE-8BF9C645E970}"/>
    <dgm:cxn modelId="{27BAAFA9-AF14-49FB-A747-2C76E4113C31}" srcId="{8633C9AC-E2EC-4D77-B527-9FE6F933AB1E}" destId="{7283F832-93B2-4964-AE32-D065C9FFA8FE}" srcOrd="1" destOrd="0" parTransId="{92926D3F-C16A-421F-B68E-D7894562CA56}" sibTransId="{00925DA2-A413-4E14-8928-41A9BB6CBCD4}"/>
    <dgm:cxn modelId="{0D12780A-7D27-4F40-8950-A399C7C351D5}" type="presOf" srcId="{57702B10-2030-4959-9970-AA2DEB55BA97}" destId="{C6027734-35C6-4C73-BAB9-C593252FA552}" srcOrd="0" destOrd="0" presId="urn:microsoft.com/office/officeart/2008/layout/VerticalCurvedList"/>
    <dgm:cxn modelId="{B41BE6BD-8987-4C36-9B2D-04DB45A4F6DC}" type="presParOf" srcId="{E3FB1346-E608-4E46-97CE-7B3DB089E68D}" destId="{D228051B-EEE4-4222-955E-374D2BFD9D62}" srcOrd="0" destOrd="0" presId="urn:microsoft.com/office/officeart/2008/layout/VerticalCurvedList"/>
    <dgm:cxn modelId="{C0B5D3E9-3010-4881-BF8C-1E60AAD9A6F4}" type="presParOf" srcId="{D228051B-EEE4-4222-955E-374D2BFD9D62}" destId="{F024CFF2-8D48-473C-A311-CACDAEE92E69}" srcOrd="0" destOrd="0" presId="urn:microsoft.com/office/officeart/2008/layout/VerticalCurvedList"/>
    <dgm:cxn modelId="{3677A9BA-9941-48BA-A882-10B2A1753910}" type="presParOf" srcId="{F024CFF2-8D48-473C-A311-CACDAEE92E69}" destId="{6260354A-9B3B-4E9F-9D41-F3F5C9973CD7}" srcOrd="0" destOrd="0" presId="urn:microsoft.com/office/officeart/2008/layout/VerticalCurvedList"/>
    <dgm:cxn modelId="{6B109006-D79E-4AA3-A8A8-D4C0EA58AD24}" type="presParOf" srcId="{F024CFF2-8D48-473C-A311-CACDAEE92E69}" destId="{050DF048-D7EE-4553-8051-8B3DDC91118C}" srcOrd="1" destOrd="0" presId="urn:microsoft.com/office/officeart/2008/layout/VerticalCurvedList"/>
    <dgm:cxn modelId="{0C11F4F3-0B54-4ABE-B267-88D61CB19E6C}" type="presParOf" srcId="{F024CFF2-8D48-473C-A311-CACDAEE92E69}" destId="{0FEF33B8-2505-4507-B004-A009A8673420}" srcOrd="2" destOrd="0" presId="urn:microsoft.com/office/officeart/2008/layout/VerticalCurvedList"/>
    <dgm:cxn modelId="{6BA8EC80-E649-4027-A2D1-2C2D9E2360C1}" type="presParOf" srcId="{F024CFF2-8D48-473C-A311-CACDAEE92E69}" destId="{E6ACB23A-0531-478F-BFCB-03B9895A7D18}" srcOrd="3" destOrd="0" presId="urn:microsoft.com/office/officeart/2008/layout/VerticalCurvedList"/>
    <dgm:cxn modelId="{496DFE93-466B-4498-B692-944AD7483079}" type="presParOf" srcId="{D228051B-EEE4-4222-955E-374D2BFD9D62}" destId="{E91B5831-8A28-4EAD-8366-D5A4C488B0B8}" srcOrd="1" destOrd="0" presId="urn:microsoft.com/office/officeart/2008/layout/VerticalCurvedList"/>
    <dgm:cxn modelId="{F41251E9-6D16-4E50-94B4-030544DA76F6}" type="presParOf" srcId="{D228051B-EEE4-4222-955E-374D2BFD9D62}" destId="{DF6826EB-3EEF-4210-A06D-506984FF5C7A}" srcOrd="2" destOrd="0" presId="urn:microsoft.com/office/officeart/2008/layout/VerticalCurvedList"/>
    <dgm:cxn modelId="{C3B3D311-B1E2-4E29-A90F-0E0C7B30FF61}" type="presParOf" srcId="{DF6826EB-3EEF-4210-A06D-506984FF5C7A}" destId="{9F3427BF-3EA6-4FB4-92FC-031908035FA5}" srcOrd="0" destOrd="0" presId="urn:microsoft.com/office/officeart/2008/layout/VerticalCurvedList"/>
    <dgm:cxn modelId="{0B25C0AA-849A-4823-B240-91E3D4E4BE4C}" type="presParOf" srcId="{D228051B-EEE4-4222-955E-374D2BFD9D62}" destId="{65CAEF35-C309-47D4-B204-E081604A1D66}" srcOrd="3" destOrd="0" presId="urn:microsoft.com/office/officeart/2008/layout/VerticalCurvedList"/>
    <dgm:cxn modelId="{65C53858-06A2-4149-AD24-649162226963}" type="presParOf" srcId="{D228051B-EEE4-4222-955E-374D2BFD9D62}" destId="{5721A205-29F6-4200-BFF3-FABE9EF972F2}" srcOrd="4" destOrd="0" presId="urn:microsoft.com/office/officeart/2008/layout/VerticalCurvedList"/>
    <dgm:cxn modelId="{72AFACD7-81E4-4625-94B8-D35D223F53C3}" type="presParOf" srcId="{5721A205-29F6-4200-BFF3-FABE9EF972F2}" destId="{3AA9AE97-03FA-4AFB-9535-69665B1B7A65}" srcOrd="0" destOrd="0" presId="urn:microsoft.com/office/officeart/2008/layout/VerticalCurvedList"/>
    <dgm:cxn modelId="{DA7EE3F4-F1BC-4582-8700-2EA8F21E54A4}" type="presParOf" srcId="{D228051B-EEE4-4222-955E-374D2BFD9D62}" destId="{AD01DD5E-124E-45AD-8A2A-FDC726598606}" srcOrd="5" destOrd="0" presId="urn:microsoft.com/office/officeart/2008/layout/VerticalCurvedList"/>
    <dgm:cxn modelId="{509D29AA-5CC2-4E0D-8D35-E99198F91A1D}" type="presParOf" srcId="{D228051B-EEE4-4222-955E-374D2BFD9D62}" destId="{A2786051-F8C3-4394-8F95-AA4F10368E08}" srcOrd="6" destOrd="0" presId="urn:microsoft.com/office/officeart/2008/layout/VerticalCurvedList"/>
    <dgm:cxn modelId="{E6020C0E-301A-42E5-8817-53FFC0B7A472}" type="presParOf" srcId="{A2786051-F8C3-4394-8F95-AA4F10368E08}" destId="{33AFA52F-3E98-4F7D-9444-87D0A5B7D2E0}" srcOrd="0" destOrd="0" presId="urn:microsoft.com/office/officeart/2008/layout/VerticalCurvedList"/>
    <dgm:cxn modelId="{791060A4-0F03-4962-AAC4-A6D6F7E43B52}" type="presParOf" srcId="{D228051B-EEE4-4222-955E-374D2BFD9D62}" destId="{58D6FACC-342D-4763-8568-E88D6D31A485}" srcOrd="7" destOrd="0" presId="urn:microsoft.com/office/officeart/2008/layout/VerticalCurvedList"/>
    <dgm:cxn modelId="{EACCFE11-2DCE-4936-8E6F-2A63D256F3D8}" type="presParOf" srcId="{D228051B-EEE4-4222-955E-374D2BFD9D62}" destId="{ED73B1F4-8471-4E8F-876B-C6AB5566368A}" srcOrd="8" destOrd="0" presId="urn:microsoft.com/office/officeart/2008/layout/VerticalCurvedList"/>
    <dgm:cxn modelId="{A1C48081-6FD0-45D0-981E-80650A3AC820}" type="presParOf" srcId="{ED73B1F4-8471-4E8F-876B-C6AB5566368A}" destId="{A2A6F9C6-FBD6-4C61-B745-2E25FB4D0B83}" srcOrd="0" destOrd="0" presId="urn:microsoft.com/office/officeart/2008/layout/VerticalCurvedList"/>
    <dgm:cxn modelId="{466684BB-8E37-45FB-ACF5-45CC59878960}" type="presParOf" srcId="{D228051B-EEE4-4222-955E-374D2BFD9D62}" destId="{C6027734-35C6-4C73-BAB9-C593252FA552}" srcOrd="9" destOrd="0" presId="urn:microsoft.com/office/officeart/2008/layout/VerticalCurvedList"/>
    <dgm:cxn modelId="{4DA0EA5C-64F8-4283-8609-2263670D14F8}" type="presParOf" srcId="{D228051B-EEE4-4222-955E-374D2BFD9D62}" destId="{F568E028-761F-4149-A6FE-0BF3A81326D6}" srcOrd="10" destOrd="0" presId="urn:microsoft.com/office/officeart/2008/layout/VerticalCurvedList"/>
    <dgm:cxn modelId="{5AA16F1D-D99C-4104-AD05-21EBE2847892}" type="presParOf" srcId="{F568E028-761F-4149-A6FE-0BF3A81326D6}" destId="{054C7692-B206-491D-995D-B1DAC6A4B98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0DF048-D7EE-4553-8051-8B3DDC91118C}">
      <dsp:nvSpPr>
        <dsp:cNvPr id="0" name=""/>
        <dsp:cNvSpPr/>
      </dsp:nvSpPr>
      <dsp:spPr>
        <a:xfrm>
          <a:off x="-5718135" y="-875255"/>
          <a:ext cx="6807808" cy="6807808"/>
        </a:xfrm>
        <a:prstGeom prst="blockArc">
          <a:avLst>
            <a:gd name="adj1" fmla="val 18900000"/>
            <a:gd name="adj2" fmla="val 2700000"/>
            <a:gd name="adj3" fmla="val 317"/>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1B5831-8A28-4EAD-8366-D5A4C488B0B8}">
      <dsp:nvSpPr>
        <dsp:cNvPr id="0" name=""/>
        <dsp:cNvSpPr/>
      </dsp:nvSpPr>
      <dsp:spPr>
        <a:xfrm>
          <a:off x="476324" y="315979"/>
          <a:ext cx="7322670" cy="632364"/>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1939" tIns="50800" rIns="50800" bIns="50800" numCol="1" spcCol="1270" anchor="ctr" anchorCtr="0">
          <a:noAutofit/>
        </a:bodyPr>
        <a:lstStyle/>
        <a:p>
          <a:pPr lvl="0" algn="l" defTabSz="889000" rtl="0">
            <a:lnSpc>
              <a:spcPct val="90000"/>
            </a:lnSpc>
            <a:spcBef>
              <a:spcPct val="0"/>
            </a:spcBef>
            <a:spcAft>
              <a:spcPct val="35000"/>
            </a:spcAft>
          </a:pPr>
          <a:r>
            <a:rPr lang="es-MX" sz="2000" b="1" kern="1200">
              <a:latin typeface="Calibri"/>
              <a:ea typeface="Calibri"/>
              <a:cs typeface="Calibri"/>
              <a:sym typeface="Calibri"/>
            </a:rPr>
            <a:t>Cualquier autoridad, órgano y organismo de los Poderes Ejecutivo, Legislativo y Judicial</a:t>
          </a:r>
          <a:endParaRPr lang="es-ES" sz="2000" kern="1200" dirty="0"/>
        </a:p>
      </dsp:txBody>
      <dsp:txXfrm>
        <a:off x="476324" y="315979"/>
        <a:ext cx="7322670" cy="632364"/>
      </dsp:txXfrm>
    </dsp:sp>
    <dsp:sp modelId="{9F3427BF-3EA6-4FB4-92FC-031908035FA5}">
      <dsp:nvSpPr>
        <dsp:cNvPr id="0" name=""/>
        <dsp:cNvSpPr/>
      </dsp:nvSpPr>
      <dsp:spPr>
        <a:xfrm>
          <a:off x="81097" y="236934"/>
          <a:ext cx="790455" cy="790455"/>
        </a:xfrm>
        <a:prstGeom prst="ellipse">
          <a:avLst/>
        </a:prstGeom>
        <a:blipFill rotWithShape="0">
          <a:blip xmlns:r="http://schemas.openxmlformats.org/officeDocument/2006/relationships" r:embed="rId1"/>
          <a:stretch>
            <a:fillRect/>
          </a:stretch>
        </a:blip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65CAEF35-C309-47D4-B204-E081604A1D66}">
      <dsp:nvSpPr>
        <dsp:cNvPr id="0" name=""/>
        <dsp:cNvSpPr/>
      </dsp:nvSpPr>
      <dsp:spPr>
        <a:xfrm>
          <a:off x="929458" y="1276067"/>
          <a:ext cx="6869536" cy="632364"/>
        </a:xfrm>
        <a:prstGeom prst="rect">
          <a:avLst/>
        </a:prstGeom>
        <a:gradFill rotWithShape="0">
          <a:gsLst>
            <a:gs pos="0">
              <a:schemeClr val="accent5">
                <a:hueOff val="-2483469"/>
                <a:satOff val="9953"/>
                <a:lumOff val="2157"/>
                <a:alphaOff val="0"/>
                <a:tint val="50000"/>
                <a:satMod val="300000"/>
              </a:schemeClr>
            </a:gs>
            <a:gs pos="35000">
              <a:schemeClr val="accent5">
                <a:hueOff val="-2483469"/>
                <a:satOff val="9953"/>
                <a:lumOff val="2157"/>
                <a:alphaOff val="0"/>
                <a:tint val="37000"/>
                <a:satMod val="300000"/>
              </a:schemeClr>
            </a:gs>
            <a:gs pos="100000">
              <a:schemeClr val="accent5">
                <a:hueOff val="-2483469"/>
                <a:satOff val="9953"/>
                <a:lumOff val="215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1939" tIns="60960" rIns="60960" bIns="60960" numCol="1" spcCol="1270" anchor="ctr" anchorCtr="0">
          <a:noAutofit/>
        </a:bodyPr>
        <a:lstStyle/>
        <a:p>
          <a:pPr lvl="0" algn="l" defTabSz="1066800" rtl="0">
            <a:lnSpc>
              <a:spcPct val="90000"/>
            </a:lnSpc>
            <a:spcBef>
              <a:spcPct val="0"/>
            </a:spcBef>
            <a:spcAft>
              <a:spcPct val="35000"/>
            </a:spcAft>
          </a:pPr>
          <a:r>
            <a:rPr lang="es-MX" sz="2400" b="1" kern="1200">
              <a:latin typeface="Calibri"/>
              <a:ea typeface="Calibri"/>
              <a:cs typeface="Calibri"/>
              <a:sym typeface="Calibri"/>
            </a:rPr>
            <a:t>Organismos autónomos</a:t>
          </a:r>
          <a:endParaRPr lang="es-ES" sz="2400" kern="1200" dirty="0"/>
        </a:p>
      </dsp:txBody>
      <dsp:txXfrm>
        <a:off x="929458" y="1276067"/>
        <a:ext cx="6869536" cy="632364"/>
      </dsp:txXfrm>
    </dsp:sp>
    <dsp:sp modelId="{3AA9AE97-03FA-4AFB-9535-69665B1B7A65}">
      <dsp:nvSpPr>
        <dsp:cNvPr id="0" name=""/>
        <dsp:cNvSpPr/>
      </dsp:nvSpPr>
      <dsp:spPr>
        <a:xfrm>
          <a:off x="534231" y="1185177"/>
          <a:ext cx="790455" cy="790455"/>
        </a:xfrm>
        <a:prstGeom prst="ellipse">
          <a:avLst/>
        </a:prstGeom>
        <a:blipFill rotWithShape="0">
          <a:blip xmlns:r="http://schemas.openxmlformats.org/officeDocument/2006/relationships" r:embed="rId2"/>
          <a:stretch>
            <a:fillRect/>
          </a:stretch>
        </a:blipFill>
        <a:ln w="9525" cap="flat" cmpd="sng" algn="ctr">
          <a:solidFill>
            <a:schemeClr val="accent5">
              <a:hueOff val="-2483469"/>
              <a:satOff val="9953"/>
              <a:lumOff val="2157"/>
              <a:alphaOff val="0"/>
            </a:schemeClr>
          </a:solidFill>
          <a:prstDash val="solid"/>
        </a:ln>
        <a:effectLst/>
      </dsp:spPr>
      <dsp:style>
        <a:lnRef idx="1">
          <a:scrgbClr r="0" g="0" b="0"/>
        </a:lnRef>
        <a:fillRef idx="2">
          <a:scrgbClr r="0" g="0" b="0"/>
        </a:fillRef>
        <a:effectRef idx="0">
          <a:scrgbClr r="0" g="0" b="0"/>
        </a:effectRef>
        <a:fontRef idx="minor"/>
      </dsp:style>
    </dsp:sp>
    <dsp:sp modelId="{AD01DD5E-124E-45AD-8A2A-FDC726598606}">
      <dsp:nvSpPr>
        <dsp:cNvPr id="0" name=""/>
        <dsp:cNvSpPr/>
      </dsp:nvSpPr>
      <dsp:spPr>
        <a:xfrm>
          <a:off x="1081591" y="2259843"/>
          <a:ext cx="6730460" cy="632364"/>
        </a:xfrm>
        <a:prstGeom prst="rect">
          <a:avLst/>
        </a:prstGeom>
        <a:gradFill rotWithShape="0">
          <a:gsLst>
            <a:gs pos="0">
              <a:schemeClr val="accent5">
                <a:hueOff val="-4966938"/>
                <a:satOff val="19906"/>
                <a:lumOff val="4314"/>
                <a:alphaOff val="0"/>
                <a:tint val="50000"/>
                <a:satMod val="300000"/>
              </a:schemeClr>
            </a:gs>
            <a:gs pos="35000">
              <a:schemeClr val="accent5">
                <a:hueOff val="-4966938"/>
                <a:satOff val="19906"/>
                <a:lumOff val="4314"/>
                <a:alphaOff val="0"/>
                <a:tint val="37000"/>
                <a:satMod val="300000"/>
              </a:schemeClr>
            </a:gs>
            <a:gs pos="100000">
              <a:schemeClr val="accent5">
                <a:hueOff val="-4966938"/>
                <a:satOff val="19906"/>
                <a:lumOff val="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1939" tIns="60960" rIns="60960" bIns="60960" numCol="1" spcCol="1270" anchor="ctr" anchorCtr="0">
          <a:noAutofit/>
        </a:bodyPr>
        <a:lstStyle/>
        <a:p>
          <a:pPr lvl="0" algn="l" defTabSz="1066800" rtl="0">
            <a:lnSpc>
              <a:spcPct val="90000"/>
            </a:lnSpc>
            <a:spcBef>
              <a:spcPct val="0"/>
            </a:spcBef>
            <a:spcAft>
              <a:spcPct val="35000"/>
            </a:spcAft>
          </a:pPr>
          <a:r>
            <a:rPr lang="es-MX" sz="2400" b="1" kern="1200" dirty="0">
              <a:latin typeface="Calibri"/>
              <a:ea typeface="Calibri"/>
              <a:cs typeface="Calibri"/>
              <a:sym typeface="Calibri"/>
            </a:rPr>
            <a:t>Partidos Políticos</a:t>
          </a:r>
          <a:endParaRPr lang="es-ES" sz="2400" kern="1200" dirty="0"/>
        </a:p>
      </dsp:txBody>
      <dsp:txXfrm>
        <a:off x="1081591" y="2259843"/>
        <a:ext cx="6730460" cy="632364"/>
      </dsp:txXfrm>
    </dsp:sp>
    <dsp:sp modelId="{33AFA52F-3E98-4F7D-9444-87D0A5B7D2E0}">
      <dsp:nvSpPr>
        <dsp:cNvPr id="0" name=""/>
        <dsp:cNvSpPr/>
      </dsp:nvSpPr>
      <dsp:spPr>
        <a:xfrm>
          <a:off x="673306" y="2133421"/>
          <a:ext cx="790455" cy="790455"/>
        </a:xfrm>
        <a:prstGeom prst="ellipse">
          <a:avLst/>
        </a:prstGeom>
        <a:blipFill rotWithShape="0">
          <a:blip xmlns:r="http://schemas.openxmlformats.org/officeDocument/2006/relationships" r:embed="rId3"/>
          <a:stretch>
            <a:fillRect/>
          </a:stretch>
        </a:blipFill>
        <a:ln w="9525" cap="flat" cmpd="sng" algn="ctr">
          <a:solidFill>
            <a:schemeClr val="accent5">
              <a:hueOff val="-4966938"/>
              <a:satOff val="19906"/>
              <a:lumOff val="4314"/>
              <a:alphaOff val="0"/>
            </a:schemeClr>
          </a:solidFill>
          <a:prstDash val="solid"/>
        </a:ln>
        <a:effectLst/>
      </dsp:spPr>
      <dsp:style>
        <a:lnRef idx="1">
          <a:scrgbClr r="0" g="0" b="0"/>
        </a:lnRef>
        <a:fillRef idx="2">
          <a:scrgbClr r="0" g="0" b="0"/>
        </a:fillRef>
        <a:effectRef idx="0">
          <a:scrgbClr r="0" g="0" b="0"/>
        </a:effectRef>
        <a:fontRef idx="minor"/>
      </dsp:style>
    </dsp:sp>
    <dsp:sp modelId="{58D6FACC-342D-4763-8568-E88D6D31A485}">
      <dsp:nvSpPr>
        <dsp:cNvPr id="0" name=""/>
        <dsp:cNvSpPr/>
      </dsp:nvSpPr>
      <dsp:spPr>
        <a:xfrm>
          <a:off x="929458" y="3160710"/>
          <a:ext cx="6869536" cy="632364"/>
        </a:xfrm>
        <a:prstGeom prst="rect">
          <a:avLst/>
        </a:prstGeom>
        <a:gradFill rotWithShape="0">
          <a:gsLst>
            <a:gs pos="0">
              <a:schemeClr val="accent5">
                <a:hueOff val="-7450407"/>
                <a:satOff val="29858"/>
                <a:lumOff val="6471"/>
                <a:alphaOff val="0"/>
                <a:tint val="50000"/>
                <a:satMod val="300000"/>
              </a:schemeClr>
            </a:gs>
            <a:gs pos="35000">
              <a:schemeClr val="accent5">
                <a:hueOff val="-7450407"/>
                <a:satOff val="29858"/>
                <a:lumOff val="6471"/>
                <a:alphaOff val="0"/>
                <a:tint val="37000"/>
                <a:satMod val="300000"/>
              </a:schemeClr>
            </a:gs>
            <a:gs pos="100000">
              <a:schemeClr val="accent5">
                <a:hueOff val="-7450407"/>
                <a:satOff val="29858"/>
                <a:lumOff val="647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1939" tIns="50800" rIns="50800" bIns="50800" numCol="1" spcCol="1270" anchor="ctr" anchorCtr="0">
          <a:noAutofit/>
        </a:bodyPr>
        <a:lstStyle/>
        <a:p>
          <a:pPr lvl="0" algn="l" defTabSz="889000" rtl="0">
            <a:lnSpc>
              <a:spcPct val="90000"/>
            </a:lnSpc>
            <a:spcBef>
              <a:spcPct val="0"/>
            </a:spcBef>
            <a:spcAft>
              <a:spcPct val="35000"/>
            </a:spcAft>
          </a:pPr>
          <a:r>
            <a:rPr lang="es-MX" sz="2000" b="1" kern="1200">
              <a:latin typeface="Calibri"/>
              <a:ea typeface="Calibri"/>
              <a:cs typeface="Calibri"/>
              <a:sym typeface="Calibri"/>
            </a:rPr>
            <a:t>Personas físicas, morales o sindicatos que reciban recursos públicos</a:t>
          </a:r>
          <a:r>
            <a:rPr lang="es-MX" sz="1600" b="1" kern="1200">
              <a:latin typeface="Calibri"/>
              <a:ea typeface="Calibri"/>
              <a:cs typeface="Calibri"/>
              <a:sym typeface="Calibri"/>
            </a:rPr>
            <a:t>.</a:t>
          </a:r>
          <a:endParaRPr lang="es-ES" sz="1600" kern="1200" dirty="0"/>
        </a:p>
      </dsp:txBody>
      <dsp:txXfrm>
        <a:off x="929458" y="3160710"/>
        <a:ext cx="6869536" cy="632364"/>
      </dsp:txXfrm>
    </dsp:sp>
    <dsp:sp modelId="{A2A6F9C6-FBD6-4C61-B745-2E25FB4D0B83}">
      <dsp:nvSpPr>
        <dsp:cNvPr id="0" name=""/>
        <dsp:cNvSpPr/>
      </dsp:nvSpPr>
      <dsp:spPr>
        <a:xfrm>
          <a:off x="534231" y="3081664"/>
          <a:ext cx="790455" cy="790455"/>
        </a:xfrm>
        <a:prstGeom prst="ellipse">
          <a:avLst/>
        </a:prstGeom>
        <a:blipFill rotWithShape="0">
          <a:blip xmlns:r="http://schemas.openxmlformats.org/officeDocument/2006/relationships" r:embed="rId4"/>
          <a:stretch>
            <a:fillRect/>
          </a:stretch>
        </a:blipFill>
        <a:ln w="9525" cap="flat" cmpd="sng" algn="ctr">
          <a:solidFill>
            <a:schemeClr val="accent5">
              <a:hueOff val="-7450407"/>
              <a:satOff val="29858"/>
              <a:lumOff val="6471"/>
              <a:alphaOff val="0"/>
            </a:schemeClr>
          </a:solidFill>
          <a:prstDash val="solid"/>
        </a:ln>
        <a:effectLst/>
      </dsp:spPr>
      <dsp:style>
        <a:lnRef idx="1">
          <a:scrgbClr r="0" g="0" b="0"/>
        </a:lnRef>
        <a:fillRef idx="2">
          <a:scrgbClr r="0" g="0" b="0"/>
        </a:fillRef>
        <a:effectRef idx="0">
          <a:scrgbClr r="0" g="0" b="0"/>
        </a:effectRef>
        <a:fontRef idx="minor"/>
      </dsp:style>
    </dsp:sp>
    <dsp:sp modelId="{C6027734-35C6-4C73-BAB9-C593252FA552}">
      <dsp:nvSpPr>
        <dsp:cNvPr id="0" name=""/>
        <dsp:cNvSpPr/>
      </dsp:nvSpPr>
      <dsp:spPr>
        <a:xfrm>
          <a:off x="476324" y="4056422"/>
          <a:ext cx="7322670" cy="737425"/>
        </a:xfrm>
        <a:prstGeom prst="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1939" tIns="45720" rIns="45720" bIns="45720" numCol="1" spcCol="1270" anchor="ctr" anchorCtr="0">
          <a:noAutofit/>
        </a:bodyPr>
        <a:lstStyle/>
        <a:p>
          <a:pPr lvl="0" algn="just" defTabSz="800100" rtl="0">
            <a:lnSpc>
              <a:spcPct val="90000"/>
            </a:lnSpc>
            <a:spcBef>
              <a:spcPct val="0"/>
            </a:spcBef>
            <a:spcAft>
              <a:spcPct val="35000"/>
            </a:spcAft>
          </a:pPr>
          <a:r>
            <a:rPr lang="es-MX" sz="1800" b="1" kern="1200">
              <a:latin typeface="Calibri"/>
              <a:ea typeface="Calibri"/>
              <a:cs typeface="Calibri"/>
              <a:sym typeface="Calibri"/>
            </a:rPr>
            <a:t>Fideicomisos y fondos públicos, que reciba y ejerza recursos públicos o realice actos de autoridad en el ámbito estatal o municipal.</a:t>
          </a:r>
          <a:endParaRPr lang="es-ES" sz="1800" kern="1200" dirty="0"/>
        </a:p>
      </dsp:txBody>
      <dsp:txXfrm>
        <a:off x="476324" y="4056422"/>
        <a:ext cx="7322670" cy="737425"/>
      </dsp:txXfrm>
    </dsp:sp>
    <dsp:sp modelId="{054C7692-B206-491D-995D-B1DAC6A4B985}">
      <dsp:nvSpPr>
        <dsp:cNvPr id="0" name=""/>
        <dsp:cNvSpPr/>
      </dsp:nvSpPr>
      <dsp:spPr>
        <a:xfrm>
          <a:off x="81097" y="4029907"/>
          <a:ext cx="790455" cy="790455"/>
        </a:xfrm>
        <a:prstGeom prst="ellipse">
          <a:avLst/>
        </a:prstGeom>
        <a:blipFill rotWithShape="0">
          <a:blip xmlns:r="http://schemas.openxmlformats.org/officeDocument/2006/relationships" r:embed="rId5"/>
          <a:stretch>
            <a:fillRect/>
          </a:stretch>
        </a:blipFill>
        <a:ln w="9525" cap="flat" cmpd="sng" algn="ctr">
          <a:solidFill>
            <a:schemeClr val="accent5">
              <a:hueOff val="-9933876"/>
              <a:satOff val="39811"/>
              <a:lumOff val="8628"/>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MX"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 name="Google Shape;231;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0" name="Google Shape;250;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65639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62" name="Google Shape;262;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63" name="Google Shape;263;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17</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7" name="Google Shape;377;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5" name="Google Shape;385;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5" name="Google Shape;425;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1" name="Google Shape;431;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9" name="Google Shape;439;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7" name="Google Shape;447;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0" name="Google Shape;470;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8" name="Google Shape;478;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5"/>
        <p:cNvGrpSpPr/>
        <p:nvPr/>
      </p:nvGrpSpPr>
      <p:grpSpPr>
        <a:xfrm>
          <a:off x="0" y="0"/>
          <a:ext cx="0" cy="0"/>
          <a:chOff x="0" y="0"/>
          <a:chExt cx="0" cy="0"/>
        </a:xfrm>
      </p:grpSpPr>
      <p:sp>
        <p:nvSpPr>
          <p:cNvPr id="16" name="Google Shape;16;p4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 name="Google Shape;18;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2"/>
        <p:cNvGrpSpPr/>
        <p:nvPr/>
      </p:nvGrpSpPr>
      <p:grpSpPr>
        <a:xfrm>
          <a:off x="0" y="0"/>
          <a:ext cx="0" cy="0"/>
          <a:chOff x="0" y="0"/>
          <a:chExt cx="0" cy="0"/>
        </a:xfrm>
      </p:grpSpPr>
      <p:sp>
        <p:nvSpPr>
          <p:cNvPr id="73" name="Google Shape;73;p5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50"/>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5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5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5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8"/>
        <p:cNvGrpSpPr/>
        <p:nvPr/>
      </p:nvGrpSpPr>
      <p:grpSpPr>
        <a:xfrm>
          <a:off x="0" y="0"/>
          <a:ext cx="0" cy="0"/>
          <a:chOff x="0" y="0"/>
          <a:chExt cx="0" cy="0"/>
        </a:xfrm>
      </p:grpSpPr>
      <p:sp>
        <p:nvSpPr>
          <p:cNvPr id="79" name="Google Shape;79;p51"/>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51"/>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5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5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5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21"/>
        <p:cNvGrpSpPr/>
        <p:nvPr/>
      </p:nvGrpSpPr>
      <p:grpSpPr>
        <a:xfrm>
          <a:off x="0" y="0"/>
          <a:ext cx="0" cy="0"/>
          <a:chOff x="0" y="0"/>
          <a:chExt cx="0" cy="0"/>
        </a:xfrm>
      </p:grpSpPr>
      <p:sp>
        <p:nvSpPr>
          <p:cNvPr id="22" name="Google Shape;22;p4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4" name="Google Shape;24;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27"/>
        <p:cNvGrpSpPr/>
        <p:nvPr/>
      </p:nvGrpSpPr>
      <p:grpSpPr>
        <a:xfrm>
          <a:off x="0" y="0"/>
          <a:ext cx="0" cy="0"/>
          <a:chOff x="0" y="0"/>
          <a:chExt cx="0" cy="0"/>
        </a:xfrm>
      </p:grpSpPr>
      <p:sp>
        <p:nvSpPr>
          <p:cNvPr id="28" name="Google Shape;28;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31"/>
        <p:cNvGrpSpPr/>
        <p:nvPr/>
      </p:nvGrpSpPr>
      <p:grpSpPr>
        <a:xfrm>
          <a:off x="0" y="0"/>
          <a:ext cx="0" cy="0"/>
          <a:chOff x="0" y="0"/>
          <a:chExt cx="0" cy="0"/>
        </a:xfrm>
      </p:grpSpPr>
      <p:sp>
        <p:nvSpPr>
          <p:cNvPr id="32" name="Google Shape;32;p4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6"/>
        <p:cNvGrpSpPr/>
        <p:nvPr/>
      </p:nvGrpSpPr>
      <p:grpSpPr>
        <a:xfrm>
          <a:off x="0" y="0"/>
          <a:ext cx="0" cy="0"/>
          <a:chOff x="0" y="0"/>
          <a:chExt cx="0" cy="0"/>
        </a:xfrm>
      </p:grpSpPr>
      <p:sp>
        <p:nvSpPr>
          <p:cNvPr id="37" name="Google Shape;37;p4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4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9" name="Google Shape;39;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42"/>
        <p:cNvGrpSpPr/>
        <p:nvPr/>
      </p:nvGrpSpPr>
      <p:grpSpPr>
        <a:xfrm>
          <a:off x="0" y="0"/>
          <a:ext cx="0" cy="0"/>
          <a:chOff x="0" y="0"/>
          <a:chExt cx="0" cy="0"/>
        </a:xfrm>
      </p:grpSpPr>
      <p:sp>
        <p:nvSpPr>
          <p:cNvPr id="43" name="Google Shape;43;p4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4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5" name="Google Shape;45;p4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6" name="Google Shape;46;p4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9"/>
        <p:cNvGrpSpPr/>
        <p:nvPr/>
      </p:nvGrpSpPr>
      <p:grpSpPr>
        <a:xfrm>
          <a:off x="0" y="0"/>
          <a:ext cx="0" cy="0"/>
          <a:chOff x="0" y="0"/>
          <a:chExt cx="0" cy="0"/>
        </a:xfrm>
      </p:grpSpPr>
      <p:sp>
        <p:nvSpPr>
          <p:cNvPr id="50" name="Google Shape;50;p4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2" name="Google Shape;52;p4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3" name="Google Shape;53;p4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4" name="Google Shape;54;p4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5" name="Google Shape;55;p4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8"/>
        <p:cNvGrpSpPr/>
        <p:nvPr/>
      </p:nvGrpSpPr>
      <p:grpSpPr>
        <a:xfrm>
          <a:off x="0" y="0"/>
          <a:ext cx="0" cy="0"/>
          <a:chOff x="0" y="0"/>
          <a:chExt cx="0" cy="0"/>
        </a:xfrm>
      </p:grpSpPr>
      <p:sp>
        <p:nvSpPr>
          <p:cNvPr id="59" name="Google Shape;59;p4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8"/>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4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4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5"/>
        <p:cNvGrpSpPr/>
        <p:nvPr/>
      </p:nvGrpSpPr>
      <p:grpSpPr>
        <a:xfrm>
          <a:off x="0" y="0"/>
          <a:ext cx="0" cy="0"/>
          <a:chOff x="0" y="0"/>
          <a:chExt cx="0" cy="0"/>
        </a:xfrm>
      </p:grpSpPr>
      <p:sp>
        <p:nvSpPr>
          <p:cNvPr id="66" name="Google Shape;66;p49"/>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9"/>
          <p:cNvSpPr>
            <a:spLocks noGrp="1"/>
          </p:cNvSpPr>
          <p:nvPr>
            <p:ph type="pic" idx="2"/>
          </p:nvPr>
        </p:nvSpPr>
        <p:spPr>
          <a:xfrm>
            <a:off x="1792288" y="612775"/>
            <a:ext cx="5486400" cy="4114800"/>
          </a:xfrm>
          <a:prstGeom prst="rect">
            <a:avLst/>
          </a:prstGeom>
          <a:noFill/>
          <a:ln>
            <a:noFill/>
          </a:ln>
        </p:spPr>
      </p:sp>
      <p:sp>
        <p:nvSpPr>
          <p:cNvPr id="68" name="Google Shape;68;p49"/>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4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Shape 9"/>
        <p:cNvGrpSpPr/>
        <p:nvPr/>
      </p:nvGrpSpPr>
      <p:grpSpPr>
        <a:xfrm>
          <a:off x="0" y="0"/>
          <a:ext cx="0" cy="0"/>
          <a:chOff x="0" y="0"/>
          <a:chExt cx="0" cy="0"/>
        </a:xfrm>
      </p:grpSpPr>
      <p:sp>
        <p:nvSpPr>
          <p:cNvPr id="10" name="Google Shape;10;p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hyperlink" Target="https://infonl.mx/"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infonl.mx/proteccion-de-datos-personales/avisos-de-privacidad" TargetMode="External"/><Relationship Id="rId2" Type="http://schemas.openxmlformats.org/officeDocument/2006/relationships/hyperlink" Target="mailto:ut@infonl.mx"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4" name="Imagen 3" descr="Logotipo, nombre de la empresa">
            <a:extLst>
              <a:ext uri="{FF2B5EF4-FFF2-40B4-BE49-F238E27FC236}">
                <a16:creationId xmlns:a16="http://schemas.microsoft.com/office/drawing/2014/main" id="{76CC4287-757E-78CD-B8B7-A3B30E5A1B6F}"/>
              </a:ext>
            </a:extLst>
          </p:cNvPr>
          <p:cNvPicPr>
            <a:picLocks noChangeAspect="1"/>
          </p:cNvPicPr>
          <p:nvPr/>
        </p:nvPicPr>
        <p:blipFill>
          <a:blip r:embed="rId3"/>
          <a:stretch>
            <a:fillRect/>
          </a:stretch>
        </p:blipFill>
        <p:spPr>
          <a:xfrm>
            <a:off x="579753" y="681344"/>
            <a:ext cx="7772400" cy="600594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1" name="Google Shape;191;p11"/>
          <p:cNvSpPr txBox="1">
            <a:spLocks noGrp="1"/>
          </p:cNvSpPr>
          <p:nvPr>
            <p:ph type="title"/>
          </p:nvPr>
        </p:nvSpPr>
        <p:spPr>
          <a:xfrm>
            <a:off x="633754" y="2164113"/>
            <a:ext cx="8229600" cy="2636141"/>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E36C09"/>
              </a:buClr>
              <a:buSzPct val="100000"/>
              <a:buFont typeface="Calibri"/>
              <a:buNone/>
            </a:pPr>
            <a:r>
              <a:rPr lang="es-MX" sz="3600" b="1" dirty="0">
                <a:solidFill>
                  <a:schemeClr val="bg2">
                    <a:lumMod val="75000"/>
                  </a:schemeClr>
                </a:solidFill>
                <a:latin typeface="+mj-lt"/>
              </a:rPr>
              <a:t>RESPONSABLES EN MATERIA DE TRANSPARENCIA Y ACCESO A LA INFORMACIÓN PÚBLICA</a:t>
            </a:r>
            <a:r>
              <a:rPr lang="es-MX" b="1" dirty="0">
                <a:solidFill>
                  <a:schemeClr val="bg2">
                    <a:lumMod val="75000"/>
                  </a:schemeClr>
                </a:solidFill>
              </a:rPr>
              <a:t/>
            </a:r>
            <a:br>
              <a:rPr lang="es-MX" b="1" dirty="0">
                <a:solidFill>
                  <a:schemeClr val="bg2">
                    <a:lumMod val="75000"/>
                  </a:schemeClr>
                </a:solidFill>
              </a:rPr>
            </a:br>
            <a:r>
              <a:rPr lang="es-MX" b="1" dirty="0">
                <a:solidFill>
                  <a:schemeClr val="bg2">
                    <a:lumMod val="75000"/>
                  </a:schemeClr>
                </a:solidFill>
              </a:rPr>
              <a:t/>
            </a:r>
            <a:br>
              <a:rPr lang="es-MX" b="1" dirty="0">
                <a:solidFill>
                  <a:schemeClr val="bg2">
                    <a:lumMod val="75000"/>
                  </a:schemeClr>
                </a:solidFill>
              </a:rPr>
            </a:br>
            <a:endParaRPr b="1" dirty="0">
              <a:solidFill>
                <a:schemeClr val="bg2">
                  <a:lumMod val="75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1" name="Google Shape;211;p14"/>
          <p:cNvSpPr txBox="1">
            <a:spLocks noGrp="1"/>
          </p:cNvSpPr>
          <p:nvPr>
            <p:ph type="title"/>
          </p:nvPr>
        </p:nvSpPr>
        <p:spPr>
          <a:xfrm>
            <a:off x="2129884" y="-26905"/>
            <a:ext cx="6563072" cy="1143000"/>
          </a:xfrm>
          <a:prstGeom prst="rect">
            <a:avLst/>
          </a:prstGeom>
          <a:noFill/>
          <a:ln>
            <a:noFill/>
          </a:ln>
        </p:spPr>
        <p:txBody>
          <a:bodyPr spcFirstLastPara="1" wrap="square" lIns="91425" tIns="45700" rIns="91425" bIns="45700" anchor="ctr" anchorCtr="0">
            <a:normAutofit/>
          </a:bodyPr>
          <a:lstStyle/>
          <a:p>
            <a:pPr marL="571500" lvl="0" indent="-571500" algn="ctr" rtl="0">
              <a:spcBef>
                <a:spcPts val="0"/>
              </a:spcBef>
              <a:spcAft>
                <a:spcPts val="0"/>
              </a:spcAft>
              <a:buClr>
                <a:srgbClr val="E36C09"/>
              </a:buClr>
              <a:buSzPts val="4400"/>
              <a:buFont typeface="Calibri"/>
              <a:buNone/>
            </a:pPr>
            <a:r>
              <a:rPr lang="es-MX" sz="3200" b="1" dirty="0">
                <a:solidFill>
                  <a:schemeClr val="bg1"/>
                </a:solidFill>
                <a:latin typeface="Arial" panose="020B0604020202020204" pitchFamily="34" charset="0"/>
                <a:cs typeface="Arial" panose="020B0604020202020204" pitchFamily="34" charset="0"/>
              </a:rPr>
              <a:t>ÓRGANOS GARANTES</a:t>
            </a:r>
            <a:endParaRPr sz="3200" b="1" dirty="0">
              <a:solidFill>
                <a:schemeClr val="bg1"/>
              </a:solidFill>
              <a:latin typeface="Arial" panose="020B0604020202020204" pitchFamily="34" charset="0"/>
              <a:cs typeface="Arial" panose="020B0604020202020204" pitchFamily="34" charset="0"/>
            </a:endParaRPr>
          </a:p>
        </p:txBody>
      </p:sp>
      <p:pic>
        <p:nvPicPr>
          <p:cNvPr id="8" name="Imagen 7">
            <a:extLst>
              <a:ext uri="{FF2B5EF4-FFF2-40B4-BE49-F238E27FC236}">
                <a16:creationId xmlns:a16="http://schemas.microsoft.com/office/drawing/2014/main" id="{09CE45D3-71E5-4EEA-838C-284FE5DCC5A3}"/>
              </a:ext>
            </a:extLst>
          </p:cNvPr>
          <p:cNvPicPr>
            <a:picLocks noChangeAspect="1"/>
          </p:cNvPicPr>
          <p:nvPr/>
        </p:nvPicPr>
        <p:blipFill rotWithShape="1">
          <a:blip r:embed="rId3">
            <a:clrChange>
              <a:clrFrom>
                <a:srgbClr val="FFFFFF"/>
              </a:clrFrom>
              <a:clrTo>
                <a:srgbClr val="FFFFFF">
                  <a:alpha val="0"/>
                </a:srgbClr>
              </a:clrTo>
            </a:clrChange>
          </a:blip>
          <a:srcRect l="64535" t="59444" r="5625" b="24028"/>
          <a:stretch/>
        </p:blipFill>
        <p:spPr>
          <a:xfrm>
            <a:off x="2129884" y="3229201"/>
            <a:ext cx="4984594" cy="1488409"/>
          </a:xfrm>
          <a:prstGeom prst="rect">
            <a:avLst/>
          </a:prstGeom>
        </p:spPr>
      </p:pic>
      <p:pic>
        <p:nvPicPr>
          <p:cNvPr id="5" name="Imagen 4" descr="Logotipo, nombre de la empresa&#10;&#10;Descripción generada automáticamente">
            <a:extLst>
              <a:ext uri="{FF2B5EF4-FFF2-40B4-BE49-F238E27FC236}">
                <a16:creationId xmlns:a16="http://schemas.microsoft.com/office/drawing/2014/main" id="{78615090-ADF5-9ED0-F033-5D77888358AC}"/>
              </a:ext>
            </a:extLst>
          </p:cNvPr>
          <p:cNvPicPr>
            <a:picLocks noChangeAspect="1"/>
          </p:cNvPicPr>
          <p:nvPr/>
        </p:nvPicPr>
        <p:blipFill>
          <a:blip r:embed="rId4"/>
          <a:stretch>
            <a:fillRect/>
          </a:stretch>
        </p:blipFill>
        <p:spPr>
          <a:xfrm>
            <a:off x="2129884" y="540655"/>
            <a:ext cx="4442382" cy="3432750"/>
          </a:xfrm>
          <a:prstGeom prst="rect">
            <a:avLst/>
          </a:prstGeom>
        </p:spPr>
      </p:pic>
      <p:grpSp>
        <p:nvGrpSpPr>
          <p:cNvPr id="17" name="Grupo 16">
            <a:extLst>
              <a:ext uri="{FF2B5EF4-FFF2-40B4-BE49-F238E27FC236}">
                <a16:creationId xmlns:a16="http://schemas.microsoft.com/office/drawing/2014/main" id="{B3E3EC04-E2A6-0E92-6E87-1CC1EAC47610}"/>
              </a:ext>
            </a:extLst>
          </p:cNvPr>
          <p:cNvGrpSpPr/>
          <p:nvPr/>
        </p:nvGrpSpPr>
        <p:grpSpPr>
          <a:xfrm>
            <a:off x="601234" y="4385856"/>
            <a:ext cx="8156337" cy="1261541"/>
            <a:chOff x="891822" y="4968668"/>
            <a:chExt cx="8156337" cy="1261541"/>
          </a:xfrm>
        </p:grpSpPr>
        <p:grpSp>
          <p:nvGrpSpPr>
            <p:cNvPr id="16" name="Grupo 15">
              <a:extLst>
                <a:ext uri="{FF2B5EF4-FFF2-40B4-BE49-F238E27FC236}">
                  <a16:creationId xmlns:a16="http://schemas.microsoft.com/office/drawing/2014/main" id="{C99356C3-2A64-B96A-E904-C945A4FA157F}"/>
                </a:ext>
              </a:extLst>
            </p:cNvPr>
            <p:cNvGrpSpPr/>
            <p:nvPr/>
          </p:nvGrpSpPr>
          <p:grpSpPr>
            <a:xfrm>
              <a:off x="891822" y="4968668"/>
              <a:ext cx="8156337" cy="1261541"/>
              <a:chOff x="891822" y="4968668"/>
              <a:chExt cx="8156337" cy="1261541"/>
            </a:xfrm>
          </p:grpSpPr>
          <p:pic>
            <p:nvPicPr>
              <p:cNvPr id="7" name="Imagen 6">
                <a:extLst>
                  <a:ext uri="{FF2B5EF4-FFF2-40B4-BE49-F238E27FC236}">
                    <a16:creationId xmlns:a16="http://schemas.microsoft.com/office/drawing/2014/main" id="{77897ACB-51AD-455F-8D36-DA0C44FC6804}"/>
                  </a:ext>
                </a:extLst>
              </p:cNvPr>
              <p:cNvPicPr>
                <a:picLocks noChangeAspect="1"/>
              </p:cNvPicPr>
              <p:nvPr/>
            </p:nvPicPr>
            <p:blipFill rotWithShape="1">
              <a:blip r:embed="rId3">
                <a:clrChange>
                  <a:clrFrom>
                    <a:srgbClr val="FFFFFF"/>
                  </a:clrFrom>
                  <a:clrTo>
                    <a:srgbClr val="FFFFFF">
                      <a:alpha val="0"/>
                    </a:srgbClr>
                  </a:clrTo>
                </a:clrChange>
              </a:blip>
              <a:srcRect l="4453" t="59444" r="35439" b="24028"/>
              <a:stretch/>
            </p:blipFill>
            <p:spPr>
              <a:xfrm>
                <a:off x="891822" y="4968668"/>
                <a:ext cx="8156337" cy="1261541"/>
              </a:xfrm>
              <a:prstGeom prst="rect">
                <a:avLst/>
              </a:prstGeom>
            </p:spPr>
          </p:pic>
          <p:sp>
            <p:nvSpPr>
              <p:cNvPr id="11" name="Rectángulo 10">
                <a:extLst>
                  <a:ext uri="{FF2B5EF4-FFF2-40B4-BE49-F238E27FC236}">
                    <a16:creationId xmlns:a16="http://schemas.microsoft.com/office/drawing/2014/main" id="{CCB6AA2F-F8F9-585A-FE80-26CF1B445ABD}"/>
                  </a:ext>
                </a:extLst>
              </p:cNvPr>
              <p:cNvSpPr/>
              <p:nvPr/>
            </p:nvSpPr>
            <p:spPr>
              <a:xfrm>
                <a:off x="1063108" y="5599438"/>
                <a:ext cx="655168" cy="45695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grpSp>
        <p:pic>
          <p:nvPicPr>
            <p:cNvPr id="10" name="Imagen 9" descr="Logotipo, nombre de la empresa&#10;&#10;Descripción generada automáticamente">
              <a:extLst>
                <a:ext uri="{FF2B5EF4-FFF2-40B4-BE49-F238E27FC236}">
                  <a16:creationId xmlns:a16="http://schemas.microsoft.com/office/drawing/2014/main" id="{C528D49A-2110-6A81-215F-B9F946351347}"/>
                </a:ext>
              </a:extLst>
            </p:cNvPr>
            <p:cNvPicPr>
              <a:picLocks noChangeAspect="1"/>
            </p:cNvPicPr>
            <p:nvPr/>
          </p:nvPicPr>
          <p:blipFill>
            <a:blip r:embed="rId4"/>
            <a:stretch>
              <a:fillRect/>
            </a:stretch>
          </p:blipFill>
          <p:spPr>
            <a:xfrm>
              <a:off x="891822" y="5512529"/>
              <a:ext cx="816292" cy="630771"/>
            </a:xfrm>
            <a:prstGeom prst="rect">
              <a:avLst/>
            </a:prstGeom>
          </p:spPr>
        </p:pic>
      </p:grpSp>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0" name="Google Shape;220;p15"/>
          <p:cNvSpPr txBox="1">
            <a:spLocks noGrp="1"/>
          </p:cNvSpPr>
          <p:nvPr>
            <p:ph type="title"/>
          </p:nvPr>
        </p:nvSpPr>
        <p:spPr>
          <a:xfrm>
            <a:off x="323850" y="778263"/>
            <a:ext cx="8259612" cy="1252271"/>
          </a:xfrm>
          <a:prstGeom prst="rect">
            <a:avLst/>
          </a:prstGeom>
          <a:noFill/>
          <a:ln>
            <a:noFill/>
          </a:ln>
        </p:spPr>
        <p:txBody>
          <a:bodyPr spcFirstLastPara="1" wrap="square" lIns="91425" tIns="45700" rIns="91425" bIns="45700" anchor="ctr" anchorCtr="0">
            <a:noAutofit/>
          </a:bodyPr>
          <a:lstStyle/>
          <a:p>
            <a:pPr marL="571500" lvl="0" indent="-571500" rtl="0">
              <a:spcBef>
                <a:spcPts val="0"/>
              </a:spcBef>
              <a:spcAft>
                <a:spcPts val="0"/>
              </a:spcAft>
              <a:buClr>
                <a:srgbClr val="E36C09"/>
              </a:buClr>
              <a:buSzPts val="7200"/>
              <a:buFont typeface="Calibri"/>
              <a:buNone/>
            </a:pPr>
            <a:r>
              <a:rPr lang="es-ES" sz="2800" b="1" dirty="0" smtClean="0">
                <a:solidFill>
                  <a:schemeClr val="bg2">
                    <a:lumMod val="75000"/>
                  </a:schemeClr>
                </a:solidFill>
                <a:latin typeface="+mj-lt"/>
              </a:rPr>
              <a:t>      El </a:t>
            </a:r>
            <a:r>
              <a:rPr lang="es-ES" sz="2800" b="1" dirty="0">
                <a:solidFill>
                  <a:schemeClr val="bg2">
                    <a:lumMod val="75000"/>
                  </a:schemeClr>
                </a:solidFill>
                <a:latin typeface="+mj-lt"/>
              </a:rPr>
              <a:t>Instituto Estatal de Transparencia, Acceso a </a:t>
            </a:r>
            <a:r>
              <a:rPr lang="es-ES" sz="2800" b="1" dirty="0" smtClean="0">
                <a:solidFill>
                  <a:schemeClr val="bg2">
                    <a:lumMod val="75000"/>
                  </a:schemeClr>
                </a:solidFill>
                <a:latin typeface="+mj-lt"/>
              </a:rPr>
              <a:t>la Información </a:t>
            </a:r>
            <a:r>
              <a:rPr lang="es-ES" sz="2800" b="1" dirty="0">
                <a:solidFill>
                  <a:schemeClr val="bg2">
                    <a:lumMod val="75000"/>
                  </a:schemeClr>
                </a:solidFill>
                <a:latin typeface="+mj-lt"/>
              </a:rPr>
              <a:t>y Protección de Datos (I</a:t>
            </a:r>
            <a:r>
              <a:rPr lang="es-MX" sz="2800" b="1" dirty="0">
                <a:solidFill>
                  <a:schemeClr val="bg2">
                    <a:lumMod val="75000"/>
                  </a:schemeClr>
                </a:solidFill>
                <a:latin typeface="+mj-lt"/>
              </a:rPr>
              <a:t>NFONL)</a:t>
            </a:r>
            <a:endParaRPr sz="2800" b="1" dirty="0">
              <a:solidFill>
                <a:schemeClr val="bg2">
                  <a:lumMod val="75000"/>
                </a:schemeClr>
              </a:solidFill>
              <a:latin typeface="+mj-lt"/>
            </a:endParaRPr>
          </a:p>
        </p:txBody>
      </p:sp>
      <p:sp>
        <p:nvSpPr>
          <p:cNvPr id="221" name="Google Shape;221;p15"/>
          <p:cNvSpPr txBox="1">
            <a:spLocks noGrp="1"/>
          </p:cNvSpPr>
          <p:nvPr>
            <p:ph type="body" idx="1"/>
          </p:nvPr>
        </p:nvSpPr>
        <p:spPr>
          <a:xfrm>
            <a:off x="523006" y="2365618"/>
            <a:ext cx="7861300" cy="3645437"/>
          </a:xfrm>
          <a:prstGeom prst="rect">
            <a:avLst/>
          </a:prstGeom>
          <a:noFill/>
          <a:ln>
            <a:noFill/>
          </a:ln>
        </p:spPr>
        <p:txBody>
          <a:bodyPr spcFirstLastPara="1" wrap="square" lIns="91425" tIns="45700" rIns="91425" bIns="45700" anchor="t" anchorCtr="0">
            <a:normAutofit/>
          </a:bodyPr>
          <a:lstStyle/>
          <a:p>
            <a:pPr marL="342900" lvl="0" indent="-342900" algn="just" rtl="0">
              <a:spcBef>
                <a:spcPts val="0"/>
              </a:spcBef>
              <a:spcAft>
                <a:spcPts val="0"/>
              </a:spcAft>
              <a:buClr>
                <a:schemeClr val="dk1"/>
              </a:buClr>
              <a:buSzPts val="3200"/>
              <a:buNone/>
            </a:pPr>
            <a:r>
              <a:rPr lang="es-MX" dirty="0">
                <a:solidFill>
                  <a:srgbClr val="14223C"/>
                </a:solidFill>
                <a:latin typeface="+mn-lt"/>
              </a:rPr>
              <a:t>   </a:t>
            </a:r>
            <a:r>
              <a:rPr lang="es-MX" sz="2800" dirty="0">
                <a:solidFill>
                  <a:schemeClr val="tx1"/>
                </a:solidFill>
                <a:latin typeface="+mn-lt"/>
              </a:rPr>
              <a:t>Es un órgano </a:t>
            </a:r>
            <a:r>
              <a:rPr lang="es-MX" sz="2800" dirty="0" smtClean="0">
                <a:solidFill>
                  <a:schemeClr val="tx1"/>
                </a:solidFill>
                <a:latin typeface="+mn-lt"/>
              </a:rPr>
              <a:t>que </a:t>
            </a:r>
            <a:r>
              <a:rPr lang="es-MX" sz="2800" dirty="0">
                <a:solidFill>
                  <a:schemeClr val="tx1"/>
                </a:solidFill>
                <a:latin typeface="+mn-lt"/>
              </a:rPr>
              <a:t>tiene como objetivo, difundir el ejercicio del derecho a la </a:t>
            </a:r>
            <a:r>
              <a:rPr lang="es-MX" sz="2800" dirty="0" smtClean="0">
                <a:solidFill>
                  <a:schemeClr val="tx1"/>
                </a:solidFill>
                <a:latin typeface="+mn-lt"/>
              </a:rPr>
              <a:t>información, así como garantizar la protección de datos personales en posesión de los sujetos obligados.</a:t>
            </a:r>
            <a:endParaRPr sz="2800" dirty="0">
              <a:solidFill>
                <a:schemeClr val="tx1"/>
              </a:solidFill>
              <a:latin typeface="+mn-lt"/>
            </a:endParaRPr>
          </a:p>
          <a:p>
            <a:pPr marL="342900" lvl="0" indent="-139700" algn="l" rtl="0">
              <a:spcBef>
                <a:spcPts val="640"/>
              </a:spcBef>
              <a:spcAft>
                <a:spcPts val="0"/>
              </a:spcAft>
              <a:buClr>
                <a:schemeClr val="dk1"/>
              </a:buClr>
              <a:buSzPts val="3200"/>
              <a:buNone/>
            </a:pPr>
            <a:endParaRPr dirty="0"/>
          </a:p>
        </p:txBody>
      </p:sp>
    </p:spTree>
  </p:cSld>
  <p:clrMapOvr>
    <a:masterClrMapping/>
  </p:clrMapOvr>
  <p:transition>
    <p:wheel spokes="8"/>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7" name="Google Shape;227;p16"/>
          <p:cNvSpPr txBox="1">
            <a:spLocks noGrp="1"/>
          </p:cNvSpPr>
          <p:nvPr>
            <p:ph type="title"/>
          </p:nvPr>
        </p:nvSpPr>
        <p:spPr>
          <a:xfrm>
            <a:off x="64641" y="276007"/>
            <a:ext cx="8837735" cy="1441579"/>
          </a:xfrm>
          <a:prstGeom prst="rect">
            <a:avLst/>
          </a:prstGeom>
          <a:noFill/>
          <a:ln>
            <a:noFill/>
          </a:ln>
        </p:spPr>
        <p:txBody>
          <a:bodyPr spcFirstLastPara="1" wrap="square" lIns="91425" tIns="45700" rIns="91425" bIns="45700" anchor="ctr" anchorCtr="0">
            <a:noAutofit/>
          </a:bodyPr>
          <a:lstStyle/>
          <a:p>
            <a:pPr marL="571500" lvl="0">
              <a:buClr>
                <a:srgbClr val="E36C09"/>
              </a:buClr>
              <a:buSzPts val="2800"/>
            </a:pPr>
            <a:r>
              <a:rPr lang="es-MX" sz="2800" b="1" dirty="0">
                <a:solidFill>
                  <a:schemeClr val="bg2">
                    <a:lumMod val="75000"/>
                  </a:schemeClr>
                </a:solidFill>
              </a:rPr>
              <a:t>Principales actividades del </a:t>
            </a:r>
            <a:r>
              <a:rPr lang="es-MX" sz="2800" b="1" dirty="0" err="1">
                <a:solidFill>
                  <a:schemeClr val="bg2">
                    <a:lumMod val="75000"/>
                  </a:schemeClr>
                </a:solidFill>
              </a:rPr>
              <a:t>INFONL</a:t>
            </a:r>
            <a:endParaRPr sz="2800" b="1" dirty="0">
              <a:solidFill>
                <a:schemeClr val="bg2">
                  <a:lumMod val="75000"/>
                </a:schemeClr>
              </a:solidFill>
              <a:latin typeface="+mj-lt"/>
            </a:endParaRPr>
          </a:p>
        </p:txBody>
      </p:sp>
      <p:sp>
        <p:nvSpPr>
          <p:cNvPr id="228" name="Google Shape;228;p16"/>
          <p:cNvSpPr txBox="1">
            <a:spLocks noGrp="1"/>
          </p:cNvSpPr>
          <p:nvPr>
            <p:ph type="body" idx="1"/>
          </p:nvPr>
        </p:nvSpPr>
        <p:spPr>
          <a:xfrm>
            <a:off x="348310" y="2605923"/>
            <a:ext cx="5265174" cy="3626478"/>
          </a:xfrm>
          <a:prstGeom prst="rect">
            <a:avLst/>
          </a:prstGeom>
          <a:noFill/>
          <a:ln>
            <a:noFill/>
          </a:ln>
        </p:spPr>
        <p:txBody>
          <a:bodyPr spcFirstLastPara="1" wrap="square" lIns="91425" tIns="45700" rIns="91425" bIns="45700" anchor="t" anchorCtr="0">
            <a:normAutofit lnSpcReduction="10000"/>
          </a:bodyPr>
          <a:lstStyle/>
          <a:p>
            <a:pPr marL="342900" algn="just">
              <a:spcBef>
                <a:spcPts val="400"/>
              </a:spcBef>
              <a:buClr>
                <a:schemeClr val="bg2">
                  <a:lumMod val="75000"/>
                </a:schemeClr>
              </a:buClr>
              <a:buSzPts val="2800"/>
              <a:buFont typeface="Wingdings" panose="05000000000000000000" pitchFamily="2" charset="2"/>
              <a:buChar char="v"/>
            </a:pPr>
            <a:r>
              <a:rPr lang="es-MX" sz="2400" b="1" dirty="0">
                <a:solidFill>
                  <a:schemeClr val="tx1"/>
                </a:solidFill>
                <a:latin typeface="+mn-lt"/>
              </a:rPr>
              <a:t>Evaluar</a:t>
            </a:r>
            <a:r>
              <a:rPr lang="es-MX" sz="2400" dirty="0">
                <a:solidFill>
                  <a:schemeClr val="tx1"/>
                </a:solidFill>
                <a:latin typeface="+mn-lt"/>
              </a:rPr>
              <a:t> la </a:t>
            </a:r>
            <a:r>
              <a:rPr lang="es-MX" sz="2400" b="1" dirty="0">
                <a:solidFill>
                  <a:schemeClr val="tx1"/>
                </a:solidFill>
                <a:latin typeface="+mn-lt"/>
              </a:rPr>
              <a:t>actuación</a:t>
            </a:r>
            <a:r>
              <a:rPr lang="es-MX" sz="2400" dirty="0">
                <a:solidFill>
                  <a:schemeClr val="tx1"/>
                </a:solidFill>
                <a:latin typeface="+mn-lt"/>
              </a:rPr>
              <a:t> de los </a:t>
            </a:r>
            <a:r>
              <a:rPr lang="es-MX" sz="2400" b="1" dirty="0">
                <a:solidFill>
                  <a:schemeClr val="tx1"/>
                </a:solidFill>
                <a:latin typeface="+mn-lt"/>
              </a:rPr>
              <a:t>sujetos obligados</a:t>
            </a:r>
            <a:r>
              <a:rPr lang="es-MX" sz="2400" dirty="0">
                <a:solidFill>
                  <a:schemeClr val="tx1"/>
                </a:solidFill>
                <a:latin typeface="+mn-lt"/>
              </a:rPr>
              <a:t>, respecto a la Ley de Transparencia y Acceso a la Información en vigor; y</a:t>
            </a:r>
            <a:endParaRPr sz="2800" dirty="0">
              <a:solidFill>
                <a:schemeClr val="tx1"/>
              </a:solidFill>
              <a:latin typeface="+mn-lt"/>
            </a:endParaRPr>
          </a:p>
          <a:p>
            <a:pPr marL="520700" algn="just">
              <a:spcBef>
                <a:spcPts val="400"/>
              </a:spcBef>
              <a:buClr>
                <a:schemeClr val="bg2">
                  <a:lumMod val="75000"/>
                </a:schemeClr>
              </a:buClr>
              <a:buSzPts val="2800"/>
              <a:buFont typeface="Wingdings" panose="05000000000000000000" pitchFamily="2" charset="2"/>
              <a:buChar char="v"/>
            </a:pPr>
            <a:endParaRPr sz="2400" dirty="0">
              <a:solidFill>
                <a:schemeClr val="tx1"/>
              </a:solidFill>
              <a:latin typeface="+mn-lt"/>
            </a:endParaRPr>
          </a:p>
          <a:p>
            <a:pPr marL="342900" algn="just">
              <a:spcBef>
                <a:spcPts val="400"/>
              </a:spcBef>
              <a:buClr>
                <a:schemeClr val="bg2">
                  <a:lumMod val="75000"/>
                </a:schemeClr>
              </a:buClr>
              <a:buSzPts val="2800"/>
              <a:buFont typeface="Wingdings" panose="05000000000000000000" pitchFamily="2" charset="2"/>
              <a:buChar char="v"/>
            </a:pPr>
            <a:r>
              <a:rPr lang="es-MX" sz="2400" b="1" dirty="0">
                <a:solidFill>
                  <a:schemeClr val="tx1"/>
                </a:solidFill>
                <a:latin typeface="+mn-lt"/>
              </a:rPr>
              <a:t>Resolve</a:t>
            </a:r>
            <a:r>
              <a:rPr lang="es-MX" sz="2400" dirty="0">
                <a:solidFill>
                  <a:schemeClr val="tx1"/>
                </a:solidFill>
                <a:latin typeface="+mn-lt"/>
              </a:rPr>
              <a:t>r sobre los </a:t>
            </a:r>
            <a:r>
              <a:rPr lang="es-MX" sz="2400" b="1" dirty="0">
                <a:solidFill>
                  <a:schemeClr val="tx1"/>
                </a:solidFill>
                <a:latin typeface="+mn-lt"/>
              </a:rPr>
              <a:t>procedimientos de inconformidad</a:t>
            </a:r>
            <a:r>
              <a:rPr lang="es-MX" sz="2400" dirty="0">
                <a:solidFill>
                  <a:schemeClr val="tx1"/>
                </a:solidFill>
                <a:latin typeface="+mn-lt"/>
              </a:rPr>
              <a:t> en materia de acceso a la información pública y de datos personales. </a:t>
            </a:r>
            <a:endParaRPr sz="2400" dirty="0">
              <a:solidFill>
                <a:schemeClr val="tx1"/>
              </a:solidFill>
              <a:latin typeface="+mn-lt"/>
            </a:endParaRPr>
          </a:p>
        </p:txBody>
      </p:sp>
      <p:pic>
        <p:nvPicPr>
          <p:cNvPr id="2" name="Imagen 1">
            <a:extLst>
              <a:ext uri="{FF2B5EF4-FFF2-40B4-BE49-F238E27FC236}">
                <a16:creationId xmlns:a16="http://schemas.microsoft.com/office/drawing/2014/main" id="{A9BB9A9B-7AA6-FED8-0FE7-08F7B95831DB}"/>
              </a:ext>
            </a:extLst>
          </p:cNvPr>
          <p:cNvPicPr>
            <a:picLocks noChangeAspect="1"/>
          </p:cNvPicPr>
          <p:nvPr/>
        </p:nvPicPr>
        <p:blipFill rotWithShape="1">
          <a:blip r:embed="rId3"/>
          <a:srcRect t="4389" b="21501"/>
          <a:stretch/>
        </p:blipFill>
        <p:spPr>
          <a:xfrm>
            <a:off x="5688694" y="3355374"/>
            <a:ext cx="3213682" cy="15536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Google Shape;228;p16">
            <a:extLst>
              <a:ext uri="{FF2B5EF4-FFF2-40B4-BE49-F238E27FC236}">
                <a16:creationId xmlns:a16="http://schemas.microsoft.com/office/drawing/2014/main" id="{CBB2FCB1-D841-4D60-C39A-6B20934AAE7E}"/>
              </a:ext>
            </a:extLst>
          </p:cNvPr>
          <p:cNvSpPr txBox="1">
            <a:spLocks/>
          </p:cNvSpPr>
          <p:nvPr/>
        </p:nvSpPr>
        <p:spPr>
          <a:xfrm>
            <a:off x="348310" y="1575330"/>
            <a:ext cx="8554066" cy="969535"/>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342900" algn="just">
              <a:spcBef>
                <a:spcPts val="0"/>
              </a:spcBef>
              <a:buClr>
                <a:schemeClr val="bg2">
                  <a:lumMod val="75000"/>
                </a:schemeClr>
              </a:buClr>
              <a:buSzPts val="2800"/>
              <a:buFont typeface="Wingdings" panose="05000000000000000000" pitchFamily="2" charset="2"/>
              <a:buChar char="v"/>
            </a:pPr>
            <a:r>
              <a:rPr lang="es-ES" sz="2400" b="1" dirty="0">
                <a:solidFill>
                  <a:schemeClr val="tx1"/>
                </a:solidFill>
                <a:latin typeface="+mn-lt"/>
              </a:rPr>
              <a:t>Promover y difundir </a:t>
            </a:r>
            <a:r>
              <a:rPr lang="es-ES" sz="2400" dirty="0">
                <a:solidFill>
                  <a:schemeClr val="tx1"/>
                </a:solidFill>
                <a:latin typeface="+mn-lt"/>
              </a:rPr>
              <a:t>el ejercicio del derecho de acceso a la información y la protección de los datos personales;</a:t>
            </a:r>
            <a:endParaRPr lang="es-ES" sz="2800" dirty="0">
              <a:solidFill>
                <a:schemeClr val="tx1"/>
              </a:solidFill>
              <a:latin typeface="+mn-lt"/>
            </a:endParaRPr>
          </a:p>
        </p:txBody>
      </p:sp>
    </p:spTree>
  </p:cSld>
  <p:clrMapOvr>
    <a:masterClrMapping/>
  </p:clrMapOvr>
  <p:transition>
    <p:diamon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4" name="Google Shape;234;p17"/>
          <p:cNvSpPr txBox="1">
            <a:spLocks noGrp="1"/>
          </p:cNvSpPr>
          <p:nvPr>
            <p:ph type="title"/>
          </p:nvPr>
        </p:nvSpPr>
        <p:spPr>
          <a:xfrm>
            <a:off x="1008702" y="457200"/>
            <a:ext cx="6984923" cy="1143000"/>
          </a:xfrm>
          <a:prstGeom prst="rect">
            <a:avLst/>
          </a:prstGeom>
          <a:noFill/>
          <a:ln>
            <a:noFill/>
          </a:ln>
        </p:spPr>
        <p:txBody>
          <a:bodyPr spcFirstLastPara="1" wrap="square" lIns="91425" tIns="45700" rIns="91425" bIns="45700" anchor="ctr" anchorCtr="0">
            <a:noAutofit/>
          </a:bodyPr>
          <a:lstStyle/>
          <a:p>
            <a:pPr marL="571500">
              <a:buClr>
                <a:srgbClr val="E36C09"/>
              </a:buClr>
              <a:buSzPts val="2800"/>
            </a:pPr>
            <a:r>
              <a:rPr lang="es-MX" sz="2800" b="1" dirty="0">
                <a:solidFill>
                  <a:schemeClr val="bg2">
                    <a:lumMod val="75000"/>
                  </a:schemeClr>
                </a:solidFill>
                <a:latin typeface="+mj-lt"/>
              </a:rPr>
              <a:t>Principales actividades del INFONL</a:t>
            </a:r>
            <a:endParaRPr sz="2800" b="1" dirty="0">
              <a:solidFill>
                <a:schemeClr val="bg2">
                  <a:lumMod val="75000"/>
                </a:schemeClr>
              </a:solidFill>
              <a:latin typeface="+mj-lt"/>
            </a:endParaRPr>
          </a:p>
        </p:txBody>
      </p:sp>
      <p:sp>
        <p:nvSpPr>
          <p:cNvPr id="235" name="Google Shape;235;p17"/>
          <p:cNvSpPr txBox="1">
            <a:spLocks noGrp="1"/>
          </p:cNvSpPr>
          <p:nvPr>
            <p:ph type="body" idx="1"/>
          </p:nvPr>
        </p:nvSpPr>
        <p:spPr>
          <a:xfrm>
            <a:off x="360851" y="1753697"/>
            <a:ext cx="5227302" cy="4525963"/>
          </a:xfrm>
          <a:prstGeom prst="rect">
            <a:avLst/>
          </a:prstGeom>
          <a:noFill/>
          <a:ln>
            <a:noFill/>
          </a:ln>
        </p:spPr>
        <p:txBody>
          <a:bodyPr spcFirstLastPara="1" wrap="square" lIns="91425" tIns="45700" rIns="91425" bIns="45700" anchor="t" anchorCtr="0">
            <a:normAutofit/>
          </a:bodyPr>
          <a:lstStyle/>
          <a:p>
            <a:pPr indent="-457200" algn="just">
              <a:spcBef>
                <a:spcPts val="0"/>
              </a:spcBef>
              <a:buClr>
                <a:schemeClr val="bg2">
                  <a:lumMod val="75000"/>
                </a:schemeClr>
              </a:buClr>
              <a:buSzPts val="3000"/>
              <a:buFont typeface="Wingdings" panose="05000000000000000000" pitchFamily="2" charset="2"/>
              <a:buChar char="v"/>
            </a:pPr>
            <a:r>
              <a:rPr lang="es-MX" sz="2800" b="1" dirty="0">
                <a:latin typeface="Arial" panose="020B0604020202020204" pitchFamily="34" charset="0"/>
                <a:cs typeface="Arial" panose="020B0604020202020204" pitchFamily="34" charset="0"/>
              </a:rPr>
              <a:t>Capacitar</a:t>
            </a:r>
            <a:r>
              <a:rPr lang="es-MX" sz="2800" dirty="0">
                <a:latin typeface="Arial" panose="020B0604020202020204" pitchFamily="34" charset="0"/>
                <a:cs typeface="Arial" panose="020B0604020202020204" pitchFamily="34" charset="0"/>
              </a:rPr>
              <a:t> a los sujetos obligados sobre la obligación de transparentar la gestión pública.</a:t>
            </a:r>
          </a:p>
          <a:p>
            <a:pPr indent="-457200" algn="just">
              <a:spcBef>
                <a:spcPts val="0"/>
              </a:spcBef>
              <a:buClr>
                <a:schemeClr val="bg2">
                  <a:lumMod val="75000"/>
                </a:schemeClr>
              </a:buClr>
              <a:buSzPts val="3000"/>
              <a:buFont typeface="Wingdings" panose="05000000000000000000" pitchFamily="2" charset="2"/>
              <a:buChar char="v"/>
            </a:pPr>
            <a:endParaRPr lang="es-MX" sz="2800" dirty="0">
              <a:latin typeface="Arial" panose="020B0604020202020204" pitchFamily="34" charset="0"/>
              <a:cs typeface="Arial" panose="020B0604020202020204" pitchFamily="34" charset="0"/>
            </a:endParaRPr>
          </a:p>
          <a:p>
            <a:pPr indent="-457200" algn="just">
              <a:spcBef>
                <a:spcPts val="0"/>
              </a:spcBef>
              <a:buClr>
                <a:schemeClr val="bg2">
                  <a:lumMod val="75000"/>
                </a:schemeClr>
              </a:buClr>
              <a:buSzPts val="3000"/>
              <a:buFont typeface="Wingdings" panose="05000000000000000000" pitchFamily="2" charset="2"/>
              <a:buChar char="v"/>
            </a:pPr>
            <a:r>
              <a:rPr lang="es-MX" sz="2800" dirty="0">
                <a:latin typeface="Arial" panose="020B0604020202020204" pitchFamily="34" charset="0"/>
                <a:cs typeface="Arial" panose="020B0604020202020204" pitchFamily="34" charset="0"/>
              </a:rPr>
              <a:t>Difundir la </a:t>
            </a:r>
            <a:r>
              <a:rPr lang="es-MX" sz="2800" b="1" dirty="0">
                <a:latin typeface="Arial" panose="020B0604020202020204" pitchFamily="34" charset="0"/>
                <a:cs typeface="Arial" panose="020B0604020202020204" pitchFamily="34" charset="0"/>
              </a:rPr>
              <a:t>cultura</a:t>
            </a:r>
            <a:r>
              <a:rPr lang="es-MX" sz="2800" dirty="0">
                <a:latin typeface="Arial" panose="020B0604020202020204" pitchFamily="34" charset="0"/>
                <a:cs typeface="Arial" panose="020B0604020202020204" pitchFamily="34" charset="0"/>
              </a:rPr>
              <a:t> de la transparencia entre la sociedad</a:t>
            </a:r>
            <a:r>
              <a:rPr lang="es-MX" sz="2800" i="1" dirty="0">
                <a:latin typeface="Arial" panose="020B0604020202020204" pitchFamily="34" charset="0"/>
                <a:cs typeface="Arial" panose="020B0604020202020204" pitchFamily="34" charset="0"/>
              </a:rPr>
              <a:t>.</a:t>
            </a:r>
            <a:endParaRPr sz="2800" dirty="0">
              <a:latin typeface="Arial" panose="020B0604020202020204" pitchFamily="34" charset="0"/>
              <a:cs typeface="Arial" panose="020B0604020202020204" pitchFamily="34" charset="0"/>
            </a:endParaRPr>
          </a:p>
          <a:p>
            <a:pPr marL="342900" lvl="0" indent="-139700" algn="l" rtl="0">
              <a:spcBef>
                <a:spcPts val="640"/>
              </a:spcBef>
              <a:spcAft>
                <a:spcPts val="0"/>
              </a:spcAft>
              <a:buClr>
                <a:schemeClr val="dk1"/>
              </a:buClr>
              <a:buSzPts val="3200"/>
              <a:buNone/>
            </a:pPr>
            <a:endParaRPr dirty="0"/>
          </a:p>
        </p:txBody>
      </p:sp>
      <p:pic>
        <p:nvPicPr>
          <p:cNvPr id="1034" name="Picture 10" descr="Puede ser una imagen de 3 personas, personas estudiando, multitud y texto que dice &quot;UANL TEC&quot;">
            <a:extLst>
              <a:ext uri="{FF2B5EF4-FFF2-40B4-BE49-F238E27FC236}">
                <a16:creationId xmlns:a16="http://schemas.microsoft.com/office/drawing/2014/main" id="{7B9CAC92-6731-DC05-58DE-98FECBA9C5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7338" b="8100"/>
          <a:stretch/>
        </p:blipFill>
        <p:spPr bwMode="auto">
          <a:xfrm>
            <a:off x="5871215" y="4152900"/>
            <a:ext cx="3098444" cy="150030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8" name="Imagen 7" descr="Un grupo de personas en un salón de clases&#10;&#10;Descripción generada automáticamente con confianza media">
            <a:extLst>
              <a:ext uri="{FF2B5EF4-FFF2-40B4-BE49-F238E27FC236}">
                <a16:creationId xmlns:a16="http://schemas.microsoft.com/office/drawing/2014/main" id="{1FA460E7-4843-1EF7-B7FF-FF2D115AFB09}"/>
              </a:ext>
            </a:extLst>
          </p:cNvPr>
          <p:cNvPicPr>
            <a:picLocks noChangeAspect="1"/>
          </p:cNvPicPr>
          <p:nvPr/>
        </p:nvPicPr>
        <p:blipFill rotWithShape="1">
          <a:blip r:embed="rId4"/>
          <a:srcRect l="4647" t="24276" r="5878"/>
          <a:stretch/>
        </p:blipFill>
        <p:spPr>
          <a:xfrm>
            <a:off x="5871215" y="1753697"/>
            <a:ext cx="3056400" cy="19464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3" name="Google Shape;243;p18"/>
          <p:cNvSpPr txBox="1">
            <a:spLocks noGrp="1"/>
          </p:cNvSpPr>
          <p:nvPr>
            <p:ph type="body" idx="1"/>
          </p:nvPr>
        </p:nvSpPr>
        <p:spPr>
          <a:xfrm>
            <a:off x="460375" y="1707886"/>
            <a:ext cx="5694619" cy="4525963"/>
          </a:xfrm>
          <a:prstGeom prst="rect">
            <a:avLst/>
          </a:prstGeom>
          <a:noFill/>
          <a:ln>
            <a:noFill/>
          </a:ln>
        </p:spPr>
        <p:txBody>
          <a:bodyPr spcFirstLastPara="1" wrap="square" lIns="91425" tIns="45700" rIns="91425" bIns="45700" anchor="t" anchorCtr="0">
            <a:normAutofit/>
          </a:bodyPr>
          <a:lstStyle/>
          <a:p>
            <a:pPr marL="514350" indent="-514350" algn="just">
              <a:spcBef>
                <a:spcPts val="0"/>
              </a:spcBef>
              <a:buClr>
                <a:schemeClr val="bg2">
                  <a:lumMod val="75000"/>
                </a:schemeClr>
              </a:buClr>
              <a:buSzPts val="2800"/>
              <a:buFont typeface="Wingdings" panose="05000000000000000000" pitchFamily="2" charset="2"/>
              <a:buChar char="v"/>
            </a:pPr>
            <a:r>
              <a:rPr lang="es-MX" sz="2800" dirty="0">
                <a:solidFill>
                  <a:schemeClr val="tx1"/>
                </a:solidFill>
                <a:latin typeface="Arial" panose="020B0604020202020204" pitchFamily="34" charset="0"/>
                <a:cs typeface="Arial" panose="020B0604020202020204" pitchFamily="34" charset="0"/>
              </a:rPr>
              <a:t>Promover entre la niñez, los “</a:t>
            </a:r>
            <a:r>
              <a:rPr lang="es-MX" sz="2800" b="1" dirty="0">
                <a:solidFill>
                  <a:schemeClr val="tx1"/>
                </a:solidFill>
                <a:latin typeface="Arial" panose="020B0604020202020204" pitchFamily="34" charset="0"/>
                <a:cs typeface="Arial" panose="020B0604020202020204" pitchFamily="34" charset="0"/>
              </a:rPr>
              <a:t>Valores de la Transparencia</a:t>
            </a:r>
            <a:r>
              <a:rPr lang="es-MX" sz="2800" dirty="0">
                <a:solidFill>
                  <a:schemeClr val="tx1"/>
                </a:solidFill>
                <a:latin typeface="Arial" panose="020B0604020202020204" pitchFamily="34" charset="0"/>
                <a:cs typeface="Arial" panose="020B0604020202020204" pitchFamily="34" charset="0"/>
              </a:rPr>
              <a:t>”: </a:t>
            </a:r>
            <a:r>
              <a:rPr lang="es-MX" sz="2800" i="1" dirty="0">
                <a:solidFill>
                  <a:schemeClr val="tx1"/>
                </a:solidFill>
                <a:latin typeface="Arial" panose="020B0604020202020204" pitchFamily="34" charset="0"/>
                <a:cs typeface="Arial" panose="020B0604020202020204" pitchFamily="34" charset="0"/>
              </a:rPr>
              <a:t>Honestidad, Justicia y Responsabilidad</a:t>
            </a:r>
            <a:r>
              <a:rPr lang="es-MX" sz="2800" i="1" dirty="0" smtClean="0">
                <a:solidFill>
                  <a:schemeClr val="tx1"/>
                </a:solidFill>
                <a:latin typeface="Arial" panose="020B0604020202020204" pitchFamily="34" charset="0"/>
                <a:cs typeface="Arial" panose="020B0604020202020204" pitchFamily="34" charset="0"/>
              </a:rPr>
              <a:t>.</a:t>
            </a:r>
          </a:p>
          <a:p>
            <a:pPr marL="0" indent="0" algn="just">
              <a:spcBef>
                <a:spcPts val="0"/>
              </a:spcBef>
              <a:buClr>
                <a:schemeClr val="bg2">
                  <a:lumMod val="75000"/>
                </a:schemeClr>
              </a:buClr>
              <a:buSzPts val="2800"/>
              <a:buNone/>
            </a:pPr>
            <a:endParaRPr lang="es-MX" dirty="0">
              <a:solidFill>
                <a:schemeClr val="tx1"/>
              </a:solidFill>
              <a:latin typeface="Arial" panose="020B0604020202020204" pitchFamily="34" charset="0"/>
              <a:cs typeface="Arial" panose="020B0604020202020204" pitchFamily="34" charset="0"/>
            </a:endParaRPr>
          </a:p>
          <a:p>
            <a:pPr marL="514350" indent="-514350" algn="just">
              <a:spcBef>
                <a:spcPts val="0"/>
              </a:spcBef>
              <a:buClr>
                <a:schemeClr val="bg2">
                  <a:lumMod val="75000"/>
                </a:schemeClr>
              </a:buClr>
              <a:buSzPts val="2800"/>
              <a:buFont typeface="Wingdings" panose="05000000000000000000" pitchFamily="2" charset="2"/>
              <a:buChar char="v"/>
            </a:pPr>
            <a:r>
              <a:rPr lang="es-MX" sz="2800" dirty="0">
                <a:solidFill>
                  <a:schemeClr val="tx1"/>
                </a:solidFill>
                <a:latin typeface="Arial" panose="020B0604020202020204" pitchFamily="34" charset="0"/>
                <a:cs typeface="Arial" panose="020B0604020202020204" pitchFamily="34" charset="0"/>
              </a:rPr>
              <a:t>Brindar </a:t>
            </a:r>
            <a:r>
              <a:rPr lang="es-MX" sz="2800" b="1" dirty="0">
                <a:solidFill>
                  <a:schemeClr val="tx1"/>
                </a:solidFill>
                <a:latin typeface="Arial" panose="020B0604020202020204" pitchFamily="34" charset="0"/>
                <a:cs typeface="Arial" panose="020B0604020202020204" pitchFamily="34" charset="0"/>
              </a:rPr>
              <a:t>asesoría</a:t>
            </a:r>
            <a:r>
              <a:rPr lang="es-MX" sz="2800" dirty="0">
                <a:solidFill>
                  <a:schemeClr val="tx1"/>
                </a:solidFill>
                <a:latin typeface="Arial" panose="020B0604020202020204" pitchFamily="34" charset="0"/>
                <a:cs typeface="Arial" panose="020B0604020202020204" pitchFamily="34" charset="0"/>
              </a:rPr>
              <a:t> personalizada acerca de cómo ejercer el derecho al acceso a la información</a:t>
            </a:r>
            <a:r>
              <a:rPr lang="es-MX" sz="2800" dirty="0">
                <a:solidFill>
                  <a:srgbClr val="14223C"/>
                </a:solidFill>
                <a:latin typeface="Arial" panose="020B0604020202020204" pitchFamily="34" charset="0"/>
                <a:cs typeface="Arial" panose="020B0604020202020204" pitchFamily="34" charset="0"/>
              </a:rPr>
              <a:t>.</a:t>
            </a:r>
            <a:endParaRPr dirty="0">
              <a:solidFill>
                <a:srgbClr val="14223C"/>
              </a:solidFill>
              <a:latin typeface="Arial" panose="020B0604020202020204" pitchFamily="34" charset="0"/>
              <a:cs typeface="Arial" panose="020B0604020202020204" pitchFamily="34" charset="0"/>
            </a:endParaRPr>
          </a:p>
          <a:p>
            <a:pPr marL="342900" lvl="0" indent="-342900" algn="just" rtl="0">
              <a:spcBef>
                <a:spcPts val="560"/>
              </a:spcBef>
              <a:spcAft>
                <a:spcPts val="0"/>
              </a:spcAft>
              <a:buClr>
                <a:schemeClr val="dk1"/>
              </a:buClr>
              <a:buSzPts val="2800"/>
              <a:buNone/>
            </a:pPr>
            <a:endParaRPr sz="2800" i="1" dirty="0"/>
          </a:p>
        </p:txBody>
      </p:sp>
      <p:sp>
        <p:nvSpPr>
          <p:cNvPr id="244" name="Google Shape;244;p18" descr="Mostrando VALORES DE LA TRANSPARENCIA.jpg"/>
          <p:cNvSpPr/>
          <p:nvPr/>
        </p:nvSpPr>
        <p:spPr>
          <a:xfrm>
            <a:off x="155575" y="-173354"/>
            <a:ext cx="304800" cy="36576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 name="Google Shape;245;p18" descr="Mostrando VALORES DE LA TRANSPARENCIA.jpg"/>
          <p:cNvSpPr/>
          <p:nvPr/>
        </p:nvSpPr>
        <p:spPr>
          <a:xfrm>
            <a:off x="155575" y="-173354"/>
            <a:ext cx="304800" cy="36576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 name="Google Shape;246;p18" descr="Mostrando VALORES DE LA TRANSPARENCIA.jpg"/>
          <p:cNvSpPr/>
          <p:nvPr/>
        </p:nvSpPr>
        <p:spPr>
          <a:xfrm>
            <a:off x="155575" y="-173354"/>
            <a:ext cx="304800" cy="36576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 name="Google Shape;234;p17">
            <a:extLst>
              <a:ext uri="{FF2B5EF4-FFF2-40B4-BE49-F238E27FC236}">
                <a16:creationId xmlns:a16="http://schemas.microsoft.com/office/drawing/2014/main" id="{A7E56052-46FE-627F-0619-75CF5570B69E}"/>
              </a:ext>
            </a:extLst>
          </p:cNvPr>
          <p:cNvSpPr txBox="1">
            <a:spLocks/>
          </p:cNvSpPr>
          <p:nvPr/>
        </p:nvSpPr>
        <p:spPr>
          <a:xfrm>
            <a:off x="1008702" y="457200"/>
            <a:ext cx="6984923" cy="1143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571500">
              <a:buClr>
                <a:srgbClr val="E36C09"/>
              </a:buClr>
              <a:buSzPts val="2800"/>
            </a:pPr>
            <a:r>
              <a:rPr lang="es-MX" sz="2800" b="1">
                <a:solidFill>
                  <a:schemeClr val="bg2">
                    <a:lumMod val="75000"/>
                  </a:schemeClr>
                </a:solidFill>
                <a:latin typeface="+mj-lt"/>
              </a:rPr>
              <a:t>Principales actividades del INFONL</a:t>
            </a:r>
            <a:endParaRPr lang="es-MX" sz="2800" b="1" dirty="0">
              <a:solidFill>
                <a:schemeClr val="bg2">
                  <a:lumMod val="75000"/>
                </a:schemeClr>
              </a:solidFill>
              <a:latin typeface="+mj-lt"/>
            </a:endParaRPr>
          </a:p>
        </p:txBody>
      </p:sp>
      <p:pic>
        <p:nvPicPr>
          <p:cNvPr id="11" name="Imagen 10">
            <a:extLst>
              <a:ext uri="{FF2B5EF4-FFF2-40B4-BE49-F238E27FC236}">
                <a16:creationId xmlns:a16="http://schemas.microsoft.com/office/drawing/2014/main" id="{A329F0A3-AB76-2D0D-50AA-CF831C83D777}"/>
              </a:ext>
            </a:extLst>
          </p:cNvPr>
          <p:cNvPicPr>
            <a:picLocks noChangeAspect="1"/>
          </p:cNvPicPr>
          <p:nvPr/>
        </p:nvPicPr>
        <p:blipFill rotWithShape="1">
          <a:blip r:embed="rId3"/>
          <a:srcRect t="19972"/>
          <a:stretch/>
        </p:blipFill>
        <p:spPr>
          <a:xfrm>
            <a:off x="6355872" y="4859079"/>
            <a:ext cx="2569379" cy="154314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A14B4323-7367-1BE1-C279-8E8F44BA5559}"/>
              </a:ext>
            </a:extLst>
          </p:cNvPr>
          <p:cNvPicPr>
            <a:picLocks noChangeAspect="1"/>
          </p:cNvPicPr>
          <p:nvPr/>
        </p:nvPicPr>
        <p:blipFill rotWithShape="1">
          <a:blip r:embed="rId4"/>
          <a:srcRect l="19820" r="25225"/>
          <a:stretch/>
        </p:blipFill>
        <p:spPr>
          <a:xfrm>
            <a:off x="6822740" y="1866197"/>
            <a:ext cx="1860885" cy="25396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Imagen 8"/>
          <p:cNvPicPr>
            <a:picLocks noChangeAspect="1"/>
          </p:cNvPicPr>
          <p:nvPr/>
        </p:nvPicPr>
        <p:blipFill rotWithShape="1">
          <a:blip r:embed="rId5"/>
          <a:srcRect l="66121" t="33898" r="13468" b="49650"/>
          <a:stretch/>
        </p:blipFill>
        <p:spPr>
          <a:xfrm>
            <a:off x="7038294" y="2198783"/>
            <a:ext cx="662403" cy="2863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Imagen 12"/>
          <p:cNvPicPr>
            <a:picLocks noChangeAspect="1"/>
          </p:cNvPicPr>
          <p:nvPr/>
        </p:nvPicPr>
        <p:blipFill rotWithShape="1">
          <a:blip r:embed="rId5"/>
          <a:srcRect l="66121" t="33898" r="13468" b="49650"/>
          <a:stretch/>
        </p:blipFill>
        <p:spPr>
          <a:xfrm rot="21104562">
            <a:off x="7145839" y="3378515"/>
            <a:ext cx="251912" cy="1088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5" name="CuadroTexto 4">
            <a:extLst>
              <a:ext uri="{FF2B5EF4-FFF2-40B4-BE49-F238E27FC236}">
                <a16:creationId xmlns:a16="http://schemas.microsoft.com/office/drawing/2014/main" id="{29995B9C-4B52-9957-BC52-C2D157E1592F}"/>
              </a:ext>
            </a:extLst>
          </p:cNvPr>
          <p:cNvSpPr txBox="1"/>
          <p:nvPr/>
        </p:nvSpPr>
        <p:spPr>
          <a:xfrm>
            <a:off x="3055435" y="538660"/>
            <a:ext cx="3963600" cy="954107"/>
          </a:xfrm>
          <a:prstGeom prst="rect">
            <a:avLst/>
          </a:prstGeom>
          <a:noFill/>
        </p:spPr>
        <p:txBody>
          <a:bodyPr wrap="square" rtlCol="0">
            <a:spAutoFit/>
          </a:bodyPr>
          <a:lstStyle/>
          <a:p>
            <a:r>
              <a:rPr lang="es-MX" sz="2800" dirty="0">
                <a:hlinkClick r:id="rId3"/>
              </a:rPr>
              <a:t>https://infonl.mx/</a:t>
            </a:r>
            <a:endParaRPr lang="es-MX" sz="2800" dirty="0"/>
          </a:p>
          <a:p>
            <a:endParaRPr lang="es-MX" sz="2800" dirty="0"/>
          </a:p>
        </p:txBody>
      </p:sp>
      <p:pic>
        <p:nvPicPr>
          <p:cNvPr id="4" name="Imagen 3"/>
          <p:cNvPicPr>
            <a:picLocks noChangeAspect="1"/>
          </p:cNvPicPr>
          <p:nvPr/>
        </p:nvPicPr>
        <p:blipFill rotWithShape="1">
          <a:blip r:embed="rId4"/>
          <a:srcRect b="4800"/>
          <a:stretch/>
        </p:blipFill>
        <p:spPr>
          <a:xfrm>
            <a:off x="205461" y="1389346"/>
            <a:ext cx="8796227" cy="4710369"/>
          </a:xfrm>
          <a:prstGeom prst="rect">
            <a:avLst/>
          </a:prstGeom>
        </p:spPr>
      </p:pic>
    </p:spTree>
    <p:extLst>
      <p:ext uri="{BB962C8B-B14F-4D97-AF65-F5344CB8AC3E}">
        <p14:creationId xmlns:p14="http://schemas.microsoft.com/office/powerpoint/2010/main" val="37398585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6" name="Google Shape;266;p21"/>
          <p:cNvSpPr txBox="1">
            <a:spLocks noGrp="1"/>
          </p:cNvSpPr>
          <p:nvPr>
            <p:ph type="title"/>
          </p:nvPr>
        </p:nvSpPr>
        <p:spPr>
          <a:xfrm>
            <a:off x="1210369" y="269023"/>
            <a:ext cx="7221488"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E36C09"/>
              </a:buClr>
              <a:buSzPts val="4400"/>
              <a:buFont typeface="Calibri"/>
              <a:buNone/>
            </a:pPr>
            <a:r>
              <a:rPr lang="es-MX" sz="2800" b="1" dirty="0">
                <a:solidFill>
                  <a:schemeClr val="bg2">
                    <a:lumMod val="75000"/>
                  </a:schemeClr>
                </a:solidFill>
                <a:latin typeface="Arial" panose="020B0604020202020204" pitchFamily="34" charset="0"/>
                <a:cs typeface="Arial" panose="020B0604020202020204" pitchFamily="34" charset="0"/>
              </a:rPr>
              <a:t>¿Quiénes son sujetos obligados?</a:t>
            </a:r>
            <a:r>
              <a:rPr lang="es-MX" sz="2000" b="1" dirty="0">
                <a:solidFill>
                  <a:schemeClr val="bg2">
                    <a:lumMod val="75000"/>
                  </a:schemeClr>
                </a:solidFill>
                <a:latin typeface="Arial" panose="020B0604020202020204" pitchFamily="34" charset="0"/>
                <a:cs typeface="Arial" panose="020B0604020202020204" pitchFamily="34" charset="0"/>
              </a:rPr>
              <a:t/>
            </a:r>
            <a:br>
              <a:rPr lang="es-MX" sz="2000" b="1" dirty="0">
                <a:solidFill>
                  <a:schemeClr val="bg2">
                    <a:lumMod val="75000"/>
                  </a:schemeClr>
                </a:solidFill>
                <a:latin typeface="Arial" panose="020B0604020202020204" pitchFamily="34" charset="0"/>
                <a:cs typeface="Arial" panose="020B0604020202020204" pitchFamily="34" charset="0"/>
              </a:rPr>
            </a:br>
            <a:endParaRPr sz="2000" b="1" dirty="0">
              <a:solidFill>
                <a:schemeClr val="bg2">
                  <a:lumMod val="75000"/>
                </a:schemeClr>
              </a:solidFill>
              <a:latin typeface="Arial" panose="020B0604020202020204" pitchFamily="34" charset="0"/>
              <a:cs typeface="Arial" panose="020B0604020202020204" pitchFamily="34" charset="0"/>
            </a:endParaRPr>
          </a:p>
        </p:txBody>
      </p:sp>
      <p:sp>
        <p:nvSpPr>
          <p:cNvPr id="267" name="Google Shape;267;p21"/>
          <p:cNvSpPr txBox="1">
            <a:spLocks noGrp="1"/>
          </p:cNvSpPr>
          <p:nvPr>
            <p:ph type="body" idx="1"/>
          </p:nvPr>
        </p:nvSpPr>
        <p:spPr>
          <a:xfrm>
            <a:off x="467544" y="1124744"/>
            <a:ext cx="8229600" cy="1123325"/>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rgbClr val="E36C09"/>
              </a:buClr>
              <a:buSzPts val="2200"/>
              <a:buNone/>
            </a:pPr>
            <a:endParaRPr dirty="0"/>
          </a:p>
          <a:p>
            <a:pPr marL="342900" lvl="0" indent="-203200" algn="just" rtl="0">
              <a:spcBef>
                <a:spcPts val="440"/>
              </a:spcBef>
              <a:spcAft>
                <a:spcPts val="0"/>
              </a:spcAft>
              <a:buClr>
                <a:srgbClr val="E36C09"/>
              </a:buClr>
              <a:buSzPts val="2200"/>
              <a:buFont typeface="Noto Sans Symbols"/>
              <a:buNone/>
            </a:pPr>
            <a:endParaRPr sz="2200" dirty="0">
              <a:solidFill>
                <a:srgbClr val="006600"/>
              </a:solidFill>
            </a:endParaRPr>
          </a:p>
          <a:p>
            <a:pPr marL="342900" lvl="0" indent="-203200" algn="just" rtl="0">
              <a:spcBef>
                <a:spcPts val="440"/>
              </a:spcBef>
              <a:spcAft>
                <a:spcPts val="0"/>
              </a:spcAft>
              <a:buClr>
                <a:srgbClr val="E36C09"/>
              </a:buClr>
              <a:buSzPts val="2200"/>
              <a:buFont typeface="Noto Sans Symbols"/>
              <a:buNone/>
            </a:pPr>
            <a:endParaRPr sz="2200" dirty="0">
              <a:solidFill>
                <a:srgbClr val="006600"/>
              </a:solidFill>
            </a:endParaRPr>
          </a:p>
          <a:p>
            <a:pPr marL="342900" lvl="0" indent="-203200" algn="just" rtl="0">
              <a:spcBef>
                <a:spcPts val="440"/>
              </a:spcBef>
              <a:spcAft>
                <a:spcPts val="0"/>
              </a:spcAft>
              <a:buClr>
                <a:srgbClr val="E36C09"/>
              </a:buClr>
              <a:buSzPts val="2200"/>
              <a:buFont typeface="Noto Sans Symbols"/>
              <a:buNone/>
            </a:pPr>
            <a:endParaRPr sz="2200" dirty="0">
              <a:solidFill>
                <a:srgbClr val="006600"/>
              </a:solidFill>
            </a:endParaRPr>
          </a:p>
          <a:p>
            <a:pPr marL="342900" lvl="0" indent="-203200" algn="just" rtl="0">
              <a:spcBef>
                <a:spcPts val="440"/>
              </a:spcBef>
              <a:spcAft>
                <a:spcPts val="0"/>
              </a:spcAft>
              <a:buClr>
                <a:srgbClr val="E36C09"/>
              </a:buClr>
              <a:buSzPts val="2200"/>
              <a:buFont typeface="Noto Sans Symbols"/>
              <a:buNone/>
            </a:pPr>
            <a:endParaRPr sz="2200" dirty="0">
              <a:solidFill>
                <a:srgbClr val="006600"/>
              </a:solidFill>
            </a:endParaRPr>
          </a:p>
          <a:p>
            <a:pPr marL="342900" lvl="0" indent="-203200" algn="just" rtl="0">
              <a:spcBef>
                <a:spcPts val="440"/>
              </a:spcBef>
              <a:spcAft>
                <a:spcPts val="0"/>
              </a:spcAft>
              <a:buClr>
                <a:srgbClr val="E36C09"/>
              </a:buClr>
              <a:buSzPts val="2200"/>
              <a:buFont typeface="Noto Sans Symbols"/>
              <a:buNone/>
            </a:pPr>
            <a:endParaRPr sz="2200" dirty="0">
              <a:solidFill>
                <a:srgbClr val="006600"/>
              </a:solidFill>
            </a:endParaRPr>
          </a:p>
          <a:p>
            <a:pPr marL="342900" lvl="0" indent="-342900" algn="just" rtl="0">
              <a:spcBef>
                <a:spcPts val="440"/>
              </a:spcBef>
              <a:spcAft>
                <a:spcPts val="0"/>
              </a:spcAft>
              <a:buClr>
                <a:schemeClr val="dk1"/>
              </a:buClr>
              <a:buSzPts val="2200"/>
              <a:buFont typeface="Arial"/>
              <a:buNone/>
            </a:pPr>
            <a:endParaRPr sz="2200" dirty="0">
              <a:solidFill>
                <a:srgbClr val="006600"/>
              </a:solidFill>
            </a:endParaRPr>
          </a:p>
        </p:txBody>
      </p:sp>
      <p:graphicFrame>
        <p:nvGraphicFramePr>
          <p:cNvPr id="23" name="Diagrama 22"/>
          <p:cNvGraphicFramePr/>
          <p:nvPr>
            <p:extLst>
              <p:ext uri="{D42A27DB-BD31-4B8C-83A1-F6EECF244321}">
                <p14:modId xmlns:p14="http://schemas.microsoft.com/office/powerpoint/2010/main" val="4287257263"/>
              </p:ext>
            </p:extLst>
          </p:nvPr>
        </p:nvGraphicFramePr>
        <p:xfrm>
          <a:off x="791737" y="1686406"/>
          <a:ext cx="7869870" cy="50572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p:cNvSpPr txBox="1"/>
          <p:nvPr/>
        </p:nvSpPr>
        <p:spPr>
          <a:xfrm>
            <a:off x="791737" y="1117908"/>
            <a:ext cx="8058752" cy="707886"/>
          </a:xfrm>
          <a:prstGeom prst="rect">
            <a:avLst/>
          </a:prstGeom>
          <a:noFill/>
        </p:spPr>
        <p:txBody>
          <a:bodyPr wrap="square" rtlCol="0">
            <a:spAutoFit/>
          </a:bodyPr>
          <a:lstStyle/>
          <a:p>
            <a:pPr algn="just"/>
            <a:r>
              <a:rPr lang="es-MX" sz="2000" dirty="0">
                <a:solidFill>
                  <a:schemeClr val="tx1">
                    <a:lumMod val="95000"/>
                    <a:lumOff val="5000"/>
                  </a:schemeClr>
                </a:solidFill>
              </a:rPr>
              <a:t>Son sujetos obligados a transparentar y permitir el acceso a su información y proteger los datos personales que obren en su poder:</a:t>
            </a:r>
          </a:p>
        </p:txBody>
      </p:sp>
    </p:spTree>
  </p:cSld>
  <p:clrMapOvr>
    <a:masterClrMapping/>
  </p:clrMapOvr>
  <p:transition>
    <p:wheel spokes="8"/>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93;p22"/>
          <p:cNvSpPr/>
          <p:nvPr/>
        </p:nvSpPr>
        <p:spPr>
          <a:xfrm>
            <a:off x="2256052" y="1695856"/>
            <a:ext cx="4501590" cy="3597258"/>
          </a:xfrm>
          <a:prstGeom prst="ellipse">
            <a:avLst/>
          </a:prstGeom>
          <a:blipFill rotWithShape="1">
            <a:blip r:embed="rId2">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CuadroTexto 7"/>
          <p:cNvSpPr txBox="1"/>
          <p:nvPr/>
        </p:nvSpPr>
        <p:spPr>
          <a:xfrm>
            <a:off x="616338" y="4927653"/>
            <a:ext cx="2375854" cy="707886"/>
          </a:xfrm>
          <a:prstGeom prst="rect">
            <a:avLst/>
          </a:prstGeom>
          <a:noFill/>
        </p:spPr>
        <p:txBody>
          <a:bodyPr wrap="square" rtlCol="0">
            <a:spAutoFit/>
          </a:bodyPr>
          <a:lstStyle/>
          <a:p>
            <a:pPr algn="ctr"/>
            <a:r>
              <a:rPr lang="es-MX" sz="2000" dirty="0">
                <a:solidFill>
                  <a:schemeClr val="tx1">
                    <a:lumMod val="95000"/>
                    <a:lumOff val="5000"/>
                  </a:schemeClr>
                </a:solidFill>
                <a:effectLst>
                  <a:outerShdw blurRad="38100" dist="38100" dir="2700000" algn="tl">
                    <a:srgbClr val="000000">
                      <a:alpha val="43137"/>
                    </a:srgbClr>
                  </a:outerShdw>
                </a:effectLst>
              </a:rPr>
              <a:t>UNIDAD DE TRANSPARENCIA</a:t>
            </a:r>
          </a:p>
        </p:txBody>
      </p:sp>
      <p:sp>
        <p:nvSpPr>
          <p:cNvPr id="9" name="CuadroTexto 8"/>
          <p:cNvSpPr txBox="1"/>
          <p:nvPr/>
        </p:nvSpPr>
        <p:spPr>
          <a:xfrm>
            <a:off x="6154799" y="4927653"/>
            <a:ext cx="2352908" cy="707886"/>
          </a:xfrm>
          <a:prstGeom prst="rect">
            <a:avLst/>
          </a:prstGeom>
          <a:noFill/>
        </p:spPr>
        <p:txBody>
          <a:bodyPr wrap="square" rtlCol="0">
            <a:spAutoFit/>
          </a:bodyPr>
          <a:lstStyle/>
          <a:p>
            <a:pPr algn="ctr"/>
            <a:r>
              <a:rPr lang="es-MX" sz="2000" dirty="0">
                <a:solidFill>
                  <a:schemeClr val="tx1">
                    <a:lumMod val="95000"/>
                    <a:lumOff val="5000"/>
                  </a:schemeClr>
                </a:solidFill>
                <a:effectLst>
                  <a:outerShdw blurRad="38100" dist="38100" dir="2700000" algn="tl">
                    <a:srgbClr val="000000">
                      <a:alpha val="43137"/>
                    </a:srgbClr>
                  </a:outerShdw>
                </a:effectLst>
              </a:rPr>
              <a:t>COMITÉ DE TRANSPARENCIA</a:t>
            </a:r>
          </a:p>
        </p:txBody>
      </p:sp>
      <p:sp>
        <p:nvSpPr>
          <p:cNvPr id="10" name="Rectángulo 9"/>
          <p:cNvSpPr/>
          <p:nvPr/>
        </p:nvSpPr>
        <p:spPr>
          <a:xfrm>
            <a:off x="1363952" y="741749"/>
            <a:ext cx="6552387" cy="954107"/>
          </a:xfrm>
          <a:prstGeom prst="rect">
            <a:avLst/>
          </a:prstGeom>
        </p:spPr>
        <p:txBody>
          <a:bodyPr wrap="square">
            <a:spAutoFit/>
          </a:bodyPr>
          <a:lstStyle/>
          <a:p>
            <a:pPr lvl="0" algn="ctr"/>
            <a:r>
              <a:rPr lang="es-ES" sz="2800" b="1" dirty="0">
                <a:solidFill>
                  <a:schemeClr val="bg2">
                    <a:lumMod val="75000"/>
                  </a:schemeClr>
                </a:solidFill>
                <a:latin typeface="+mj-lt"/>
                <a:ea typeface="Calibri"/>
                <a:cs typeface="Calibri"/>
                <a:sym typeface="Calibri"/>
              </a:rPr>
              <a:t>Principales obligaciones de los Sujetos Obligados </a:t>
            </a:r>
            <a:endParaRPr lang="es-ES" sz="2800" b="1" dirty="0">
              <a:solidFill>
                <a:schemeClr val="bg2">
                  <a:lumMod val="75000"/>
                </a:schemeClr>
              </a:solidFill>
              <a:latin typeface="+mj-lt"/>
            </a:endParaRPr>
          </a:p>
        </p:txBody>
      </p:sp>
      <p:sp>
        <p:nvSpPr>
          <p:cNvPr id="11" name="CuadroTexto 10"/>
          <p:cNvSpPr txBox="1"/>
          <p:nvPr/>
        </p:nvSpPr>
        <p:spPr>
          <a:xfrm>
            <a:off x="2010722" y="1862984"/>
            <a:ext cx="4907245" cy="523220"/>
          </a:xfrm>
          <a:prstGeom prst="rect">
            <a:avLst/>
          </a:prstGeom>
          <a:noFill/>
        </p:spPr>
        <p:txBody>
          <a:bodyPr wrap="square" rtlCol="0">
            <a:spAutoFit/>
          </a:bodyPr>
          <a:lstStyle/>
          <a:p>
            <a:pPr algn="ctr"/>
            <a:r>
              <a:rPr lang="es-MX" sz="2800" dirty="0"/>
              <a:t>Deberá contar con:</a:t>
            </a:r>
          </a:p>
        </p:txBody>
      </p:sp>
      <p:pic>
        <p:nvPicPr>
          <p:cNvPr id="6146" name="Picture 2" descr="Gráficos vectoriales gratis de Flech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429137">
            <a:off x="4659793" y="4134433"/>
            <a:ext cx="1664679" cy="83234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Gráficos vectoriales gratis de Flech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429137" flipH="1">
            <a:off x="2813394" y="4195335"/>
            <a:ext cx="1540805" cy="832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7327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7" name="Google Shape;307;p23"/>
          <p:cNvSpPr txBox="1">
            <a:spLocks noGrp="1"/>
          </p:cNvSpPr>
          <p:nvPr>
            <p:ph type="ctrTitle"/>
          </p:nvPr>
        </p:nvSpPr>
        <p:spPr>
          <a:xfrm>
            <a:off x="791668" y="2290814"/>
            <a:ext cx="7772400" cy="2249076"/>
          </a:xfrm>
          <a:prstGeom prst="rect">
            <a:avLst/>
          </a:prstGeom>
          <a:noFill/>
          <a:ln>
            <a:noFill/>
          </a:ln>
        </p:spPr>
        <p:txBody>
          <a:bodyPr spcFirstLastPara="1" wrap="square" lIns="91425" tIns="45700" rIns="91425" bIns="45700" anchor="ctr" anchorCtr="0">
            <a:normAutofit/>
          </a:bodyPr>
          <a:lstStyle/>
          <a:p>
            <a:pPr marL="0" lvl="0" indent="0" rtl="0">
              <a:spcBef>
                <a:spcPts val="0"/>
              </a:spcBef>
              <a:spcAft>
                <a:spcPts val="0"/>
              </a:spcAft>
              <a:buClr>
                <a:srgbClr val="E36C09"/>
              </a:buClr>
              <a:buSzPts val="4400"/>
              <a:buFont typeface="Calibri"/>
              <a:buNone/>
            </a:pPr>
            <a:r>
              <a:rPr lang="es-MX" sz="4000" b="1" dirty="0">
                <a:solidFill>
                  <a:schemeClr val="bg2">
                    <a:lumMod val="75000"/>
                  </a:schemeClr>
                </a:solidFill>
                <a:latin typeface="+mn-lt"/>
              </a:rPr>
              <a:t>UNIDAD DE TRANSPARENCIA</a:t>
            </a:r>
            <a:r>
              <a:rPr lang="es-MX" b="1" dirty="0">
                <a:solidFill>
                  <a:schemeClr val="bg2">
                    <a:lumMod val="75000"/>
                  </a:schemeClr>
                </a:solidFill>
              </a:rPr>
              <a:t/>
            </a:r>
            <a:br>
              <a:rPr lang="es-MX" b="1" dirty="0">
                <a:solidFill>
                  <a:schemeClr val="bg2">
                    <a:lumMod val="75000"/>
                  </a:schemeClr>
                </a:solidFill>
              </a:rPr>
            </a:br>
            <a:r>
              <a:rPr lang="es-MX" sz="2800" b="1" dirty="0">
                <a:solidFill>
                  <a:schemeClr val="bg2">
                    <a:lumMod val="75000"/>
                  </a:schemeClr>
                </a:solidFill>
              </a:rPr>
              <a:t>Artículos 58 y 59</a:t>
            </a:r>
            <a:endParaRPr b="1" dirty="0">
              <a:solidFill>
                <a:schemeClr val="bg2">
                  <a:lumMod val="75000"/>
                </a:schemeClr>
              </a:solidFill>
            </a:endParaRPr>
          </a:p>
        </p:txBody>
      </p:sp>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3" name="Rectángulo 2"/>
          <p:cNvSpPr/>
          <p:nvPr/>
        </p:nvSpPr>
        <p:spPr>
          <a:xfrm>
            <a:off x="1323509" y="1719663"/>
            <a:ext cx="6568069" cy="2677656"/>
          </a:xfrm>
          <a:prstGeom prst="rect">
            <a:avLst/>
          </a:prstGeom>
        </p:spPr>
        <p:txBody>
          <a:bodyPr wrap="square">
            <a:spAutoFit/>
          </a:bodyPr>
          <a:lstStyle/>
          <a:p>
            <a:pPr algn="ctr">
              <a:lnSpc>
                <a:spcPct val="150000"/>
              </a:lnSpc>
            </a:pPr>
            <a:r>
              <a:rPr lang="es-ES" sz="2800" b="1" dirty="0">
                <a:solidFill>
                  <a:srgbClr val="002060"/>
                </a:solidFill>
                <a:effectLst>
                  <a:outerShdw blurRad="38100" dist="38100" dir="2700000" algn="tl">
                    <a:srgbClr val="000000">
                      <a:alpha val="43137"/>
                    </a:srgbClr>
                  </a:outerShdw>
                </a:effectLst>
              </a:rPr>
              <a:t>GENERALIDADES DE LA LEY DE TRANSPARENCIA Y ACCESO A LA INFORMACIÓN PÚBLICA DEL ESTADO DE NUEVO </a:t>
            </a:r>
            <a:r>
              <a:rPr lang="es-ES" sz="2800" b="1" dirty="0" smtClean="0">
                <a:solidFill>
                  <a:srgbClr val="002060"/>
                </a:solidFill>
                <a:effectLst>
                  <a:outerShdw blurRad="38100" dist="38100" dir="2700000" algn="tl">
                    <a:srgbClr val="000000">
                      <a:alpha val="43137"/>
                    </a:srgbClr>
                  </a:outerShdw>
                </a:effectLst>
              </a:rPr>
              <a:t>LEÓN</a:t>
            </a:r>
            <a:endParaRPr lang="es-ES" sz="2800" b="1" dirty="0">
              <a:solidFill>
                <a:srgbClr val="00206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3" name="Google Shape;313;p24"/>
          <p:cNvSpPr txBox="1">
            <a:spLocks noGrp="1"/>
          </p:cNvSpPr>
          <p:nvPr>
            <p:ph type="title"/>
          </p:nvPr>
        </p:nvSpPr>
        <p:spPr>
          <a:xfrm>
            <a:off x="2639947" y="0"/>
            <a:ext cx="5832475"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s-MX" b="1" dirty="0"/>
              <a:t/>
            </a:r>
            <a:br>
              <a:rPr lang="es-MX" b="1" dirty="0"/>
            </a:br>
            <a:r>
              <a:rPr lang="es-MX" sz="3100" b="1" dirty="0">
                <a:solidFill>
                  <a:schemeClr val="bg1"/>
                </a:solidFill>
                <a:latin typeface="Arial" panose="020B0604020202020204" pitchFamily="34" charset="0"/>
                <a:cs typeface="Arial" panose="020B0604020202020204" pitchFamily="34" charset="0"/>
              </a:rPr>
              <a:t>Unidades de Transparencia</a:t>
            </a:r>
            <a:r>
              <a:rPr lang="es-MX" dirty="0"/>
              <a:t/>
            </a:r>
            <a:br>
              <a:rPr lang="es-MX" dirty="0"/>
            </a:br>
            <a:endParaRPr dirty="0"/>
          </a:p>
        </p:txBody>
      </p:sp>
      <p:sp>
        <p:nvSpPr>
          <p:cNvPr id="314" name="Google Shape;314;p24"/>
          <p:cNvSpPr txBox="1">
            <a:spLocks noGrp="1"/>
          </p:cNvSpPr>
          <p:nvPr>
            <p:ph type="body" idx="1"/>
          </p:nvPr>
        </p:nvSpPr>
        <p:spPr>
          <a:xfrm>
            <a:off x="199615" y="549198"/>
            <a:ext cx="8632150" cy="2912535"/>
          </a:xfrm>
          <a:prstGeom prst="rect">
            <a:avLst/>
          </a:prstGeom>
          <a:noFill/>
          <a:ln>
            <a:noFill/>
          </a:ln>
        </p:spPr>
        <p:txBody>
          <a:bodyPr spcFirstLastPara="1" wrap="square" lIns="91425" tIns="45700" rIns="91425" bIns="45700" anchor="t" anchorCtr="0">
            <a:normAutofit/>
          </a:bodyPr>
          <a:lstStyle/>
          <a:p>
            <a:pPr marL="342900" lvl="0" indent="0" algn="just" rtl="0">
              <a:spcBef>
                <a:spcPts val="0"/>
              </a:spcBef>
              <a:spcAft>
                <a:spcPts val="0"/>
              </a:spcAft>
              <a:buClr>
                <a:schemeClr val="dk1"/>
              </a:buClr>
              <a:buSzPts val="3000"/>
              <a:buFont typeface="Arial"/>
              <a:buNone/>
            </a:pPr>
            <a:endParaRPr sz="3000" b="1" dirty="0">
              <a:solidFill>
                <a:srgbClr val="336600"/>
              </a:solidFill>
            </a:endParaRPr>
          </a:p>
          <a:p>
            <a:pPr marL="342900" lvl="0" indent="0" algn="just" rtl="0">
              <a:spcBef>
                <a:spcPts val="0"/>
              </a:spcBef>
              <a:spcAft>
                <a:spcPts val="0"/>
              </a:spcAft>
              <a:buClr>
                <a:schemeClr val="dk1"/>
              </a:buClr>
              <a:buSzPts val="3000"/>
              <a:buFont typeface="Arial"/>
              <a:buNone/>
            </a:pPr>
            <a:r>
              <a:rPr lang="es-MX" sz="2800" dirty="0">
                <a:solidFill>
                  <a:schemeClr val="tx1">
                    <a:lumMod val="95000"/>
                    <a:lumOff val="5000"/>
                  </a:schemeClr>
                </a:solidFill>
                <a:latin typeface="Arial" panose="020B0604020202020204" pitchFamily="34" charset="0"/>
                <a:cs typeface="Arial" panose="020B0604020202020204" pitchFamily="34" charset="0"/>
              </a:rPr>
              <a:t>Los sujetos obligados designarán al responsable de la </a:t>
            </a:r>
            <a:r>
              <a:rPr lang="es-MX" sz="2800" b="1" dirty="0">
                <a:solidFill>
                  <a:schemeClr val="bg2">
                    <a:lumMod val="75000"/>
                  </a:schemeClr>
                </a:solidFill>
                <a:latin typeface="Arial" panose="020B0604020202020204" pitchFamily="34" charset="0"/>
                <a:cs typeface="Arial" panose="020B0604020202020204" pitchFamily="34" charset="0"/>
              </a:rPr>
              <a:t>Unidad de Transparencia </a:t>
            </a:r>
            <a:r>
              <a:rPr lang="es-MX" sz="2800" dirty="0">
                <a:solidFill>
                  <a:schemeClr val="tx1">
                    <a:lumMod val="95000"/>
                    <a:lumOff val="5000"/>
                  </a:schemeClr>
                </a:solidFill>
                <a:latin typeface="Arial" panose="020B0604020202020204" pitchFamily="34" charset="0"/>
                <a:cs typeface="Arial" panose="020B0604020202020204" pitchFamily="34" charset="0"/>
              </a:rPr>
              <a:t>que tendrá las siguientes funciones:</a:t>
            </a:r>
            <a:endParaRPr sz="2800" dirty="0">
              <a:solidFill>
                <a:schemeClr val="tx1">
                  <a:lumMod val="95000"/>
                  <a:lumOff val="5000"/>
                </a:schemeClr>
              </a:solidFill>
              <a:latin typeface="Arial" panose="020B0604020202020204" pitchFamily="34" charset="0"/>
              <a:cs typeface="Arial" panose="020B0604020202020204" pitchFamily="34" charset="0"/>
            </a:endParaRPr>
          </a:p>
          <a:p>
            <a:pPr marL="342900" lvl="0" indent="-114300" algn="just" rtl="0">
              <a:spcBef>
                <a:spcPts val="720"/>
              </a:spcBef>
              <a:spcAft>
                <a:spcPts val="0"/>
              </a:spcAft>
              <a:buClr>
                <a:schemeClr val="dk1"/>
              </a:buClr>
              <a:buSzPts val="3600"/>
              <a:buFont typeface="Arial"/>
              <a:buNone/>
            </a:pPr>
            <a:endParaRPr sz="3600" dirty="0">
              <a:solidFill>
                <a:srgbClr val="336600"/>
              </a:solidFill>
            </a:endParaRPr>
          </a:p>
          <a:p>
            <a:pPr marL="342900" lvl="0" indent="-342900" algn="just" rtl="0">
              <a:spcBef>
                <a:spcPts val="640"/>
              </a:spcBef>
              <a:spcAft>
                <a:spcPts val="0"/>
              </a:spcAft>
              <a:buClr>
                <a:schemeClr val="dk1"/>
              </a:buClr>
              <a:buSzPts val="3200"/>
              <a:buFont typeface="Arial"/>
              <a:buNone/>
            </a:pPr>
            <a:endParaRPr dirty="0"/>
          </a:p>
        </p:txBody>
      </p:sp>
      <p:pic>
        <p:nvPicPr>
          <p:cNvPr id="315" name="Google Shape;315;p24" descr="multitasking-f.jpg"/>
          <p:cNvPicPr preferRelativeResize="0"/>
          <p:nvPr/>
        </p:nvPicPr>
        <p:blipFill rotWithShape="1">
          <a:blip r:embed="rId3">
            <a:alphaModFix/>
          </a:blip>
          <a:srcRect/>
          <a:stretch/>
        </p:blipFill>
        <p:spPr>
          <a:xfrm>
            <a:off x="2371637" y="3001745"/>
            <a:ext cx="4667250" cy="3106738"/>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5"/>
                                        </p:tgtEl>
                                        <p:attrNameLst>
                                          <p:attrName>style.visibility</p:attrName>
                                        </p:attrNameLst>
                                      </p:cBhvr>
                                      <p:to>
                                        <p:strVal val="visible"/>
                                      </p:to>
                                    </p:set>
                                    <p:animEffect transition="in" filter="fade">
                                      <p:cBhvr>
                                        <p:cTn id="7" dur="1000"/>
                                        <p:tgtEl>
                                          <p:spTgt spid="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pic>
        <p:nvPicPr>
          <p:cNvPr id="7" name="Picture 2" descr="Ilustraciones gratis de Punte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771" y="3933661"/>
            <a:ext cx="8196147" cy="235480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lustraciones gratis de Punte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562" y="1527303"/>
            <a:ext cx="8285356" cy="2354809"/>
          </a:xfrm>
          <a:prstGeom prst="rect">
            <a:avLst/>
          </a:prstGeom>
          <a:noFill/>
          <a:extLst>
            <a:ext uri="{909E8E84-426E-40DD-AFC4-6F175D3DCCD1}">
              <a14:hiddenFill xmlns:a14="http://schemas.microsoft.com/office/drawing/2010/main">
                <a:solidFill>
                  <a:srgbClr val="FFFFFF"/>
                </a:solidFill>
              </a14:hiddenFill>
            </a:ext>
          </a:extLst>
        </p:spPr>
      </p:pic>
      <p:sp>
        <p:nvSpPr>
          <p:cNvPr id="321" name="Google Shape;321;p25"/>
          <p:cNvSpPr txBox="1">
            <a:spLocks noGrp="1"/>
          </p:cNvSpPr>
          <p:nvPr>
            <p:ph type="title"/>
          </p:nvPr>
        </p:nvSpPr>
        <p:spPr>
          <a:xfrm>
            <a:off x="1416204" y="535232"/>
            <a:ext cx="6790455" cy="75635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5400"/>
              <a:buFont typeface="Calibri"/>
              <a:buNone/>
            </a:pPr>
            <a:r>
              <a:rPr lang="es-MX" sz="5400" b="1" dirty="0">
                <a:solidFill>
                  <a:schemeClr val="bg2">
                    <a:lumMod val="75000"/>
                  </a:schemeClr>
                </a:solidFill>
              </a:rPr>
              <a:t/>
            </a:r>
            <a:br>
              <a:rPr lang="es-MX" sz="5400" b="1" dirty="0">
                <a:solidFill>
                  <a:schemeClr val="bg2">
                    <a:lumMod val="75000"/>
                  </a:schemeClr>
                </a:solidFill>
              </a:rPr>
            </a:br>
            <a:r>
              <a:rPr lang="es-MX" sz="2800" b="1" dirty="0">
                <a:solidFill>
                  <a:schemeClr val="bg2">
                    <a:lumMod val="75000"/>
                  </a:schemeClr>
                </a:solidFill>
                <a:latin typeface="Arial" panose="020B0604020202020204" pitchFamily="34" charset="0"/>
                <a:cs typeface="Arial" panose="020B0604020202020204" pitchFamily="34" charset="0"/>
              </a:rPr>
              <a:t>Principales Obligaciones de la </a:t>
            </a:r>
            <a:br>
              <a:rPr lang="es-MX" sz="2800" b="1" dirty="0">
                <a:solidFill>
                  <a:schemeClr val="bg2">
                    <a:lumMod val="75000"/>
                  </a:schemeClr>
                </a:solidFill>
                <a:latin typeface="Arial" panose="020B0604020202020204" pitchFamily="34" charset="0"/>
                <a:cs typeface="Arial" panose="020B0604020202020204" pitchFamily="34" charset="0"/>
              </a:rPr>
            </a:br>
            <a:r>
              <a:rPr lang="es-MX" sz="2800" b="1" dirty="0">
                <a:solidFill>
                  <a:schemeClr val="bg2">
                    <a:lumMod val="75000"/>
                  </a:schemeClr>
                </a:solidFill>
                <a:latin typeface="Arial" panose="020B0604020202020204" pitchFamily="34" charset="0"/>
                <a:cs typeface="Arial" panose="020B0604020202020204" pitchFamily="34" charset="0"/>
              </a:rPr>
              <a:t>Unidad de Transparencia</a:t>
            </a:r>
            <a:r>
              <a:rPr lang="es-MX" sz="5400" dirty="0">
                <a:solidFill>
                  <a:schemeClr val="bg2">
                    <a:lumMod val="75000"/>
                  </a:schemeClr>
                </a:solidFill>
              </a:rPr>
              <a:t/>
            </a:r>
            <a:br>
              <a:rPr lang="es-MX" sz="5400" dirty="0">
                <a:solidFill>
                  <a:schemeClr val="bg2">
                    <a:lumMod val="75000"/>
                  </a:schemeClr>
                </a:solidFill>
              </a:rPr>
            </a:br>
            <a:endParaRPr sz="5400" dirty="0">
              <a:solidFill>
                <a:schemeClr val="bg2">
                  <a:lumMod val="75000"/>
                </a:schemeClr>
              </a:solidFill>
            </a:endParaRPr>
          </a:p>
        </p:txBody>
      </p:sp>
      <p:sp>
        <p:nvSpPr>
          <p:cNvPr id="3" name="CuadroTexto 2"/>
          <p:cNvSpPr txBox="1"/>
          <p:nvPr/>
        </p:nvSpPr>
        <p:spPr>
          <a:xfrm>
            <a:off x="1616927" y="1728439"/>
            <a:ext cx="6099717" cy="646331"/>
          </a:xfrm>
          <a:prstGeom prst="rect">
            <a:avLst/>
          </a:prstGeom>
          <a:noFill/>
        </p:spPr>
        <p:txBody>
          <a:bodyPr wrap="square" rtlCol="0">
            <a:spAutoFit/>
          </a:bodyPr>
          <a:lstStyle/>
          <a:p>
            <a:pPr marL="285750" indent="-285750" algn="just">
              <a:buClr>
                <a:schemeClr val="bg2">
                  <a:lumMod val="75000"/>
                </a:schemeClr>
              </a:buClr>
              <a:buFont typeface="Wingdings" panose="05000000000000000000" pitchFamily="2" charset="2"/>
              <a:buChar char="v"/>
            </a:pPr>
            <a:r>
              <a:rPr lang="es-ES" sz="1800" dirty="0"/>
              <a:t>Recibir y dar trámite a las solicitudes de acceso a la información</a:t>
            </a:r>
            <a:r>
              <a:rPr lang="es-ES" dirty="0"/>
              <a:t>;</a:t>
            </a:r>
          </a:p>
        </p:txBody>
      </p:sp>
      <p:sp>
        <p:nvSpPr>
          <p:cNvPr id="9" name="CuadroTexto 8"/>
          <p:cNvSpPr txBox="1"/>
          <p:nvPr/>
        </p:nvSpPr>
        <p:spPr>
          <a:xfrm>
            <a:off x="1616927" y="2846202"/>
            <a:ext cx="6211229" cy="830997"/>
          </a:xfrm>
          <a:prstGeom prst="rect">
            <a:avLst/>
          </a:prstGeom>
          <a:noFill/>
        </p:spPr>
        <p:txBody>
          <a:bodyPr wrap="square" rtlCol="0">
            <a:spAutoFit/>
          </a:bodyPr>
          <a:lstStyle/>
          <a:p>
            <a:pPr marL="285750" indent="-285750" algn="just">
              <a:buClr>
                <a:schemeClr val="bg2">
                  <a:lumMod val="75000"/>
                </a:schemeClr>
              </a:buClr>
              <a:buFont typeface="Wingdings" panose="05000000000000000000" pitchFamily="2" charset="2"/>
              <a:buChar char="v"/>
            </a:pPr>
            <a:r>
              <a:rPr lang="es-ES" sz="1600" dirty="0"/>
              <a:t>Auxiliar a los particulares en la elaboración de solicitudes de acceso a la información y, en su caso, orientarlos sobre los sujetos obligados competentes</a:t>
            </a:r>
          </a:p>
        </p:txBody>
      </p:sp>
      <p:sp>
        <p:nvSpPr>
          <p:cNvPr id="4" name="Rectángulo 3"/>
          <p:cNvSpPr/>
          <p:nvPr/>
        </p:nvSpPr>
        <p:spPr>
          <a:xfrm>
            <a:off x="1616927" y="4148631"/>
            <a:ext cx="6211229" cy="646331"/>
          </a:xfrm>
          <a:prstGeom prst="rect">
            <a:avLst/>
          </a:prstGeom>
        </p:spPr>
        <p:txBody>
          <a:bodyPr wrap="square">
            <a:spAutoFit/>
          </a:bodyPr>
          <a:lstStyle/>
          <a:p>
            <a:pPr marL="285750" indent="-285750" algn="just">
              <a:buClr>
                <a:schemeClr val="bg2">
                  <a:lumMod val="75000"/>
                </a:schemeClr>
              </a:buClr>
              <a:buFont typeface="Wingdings" panose="05000000000000000000" pitchFamily="2" charset="2"/>
              <a:buChar char="v"/>
            </a:pPr>
            <a:r>
              <a:rPr lang="es-ES" sz="1800" dirty="0"/>
              <a:t>Realizar los trámites internos necesarios para la atención de las solicitudes de acceso a la información;</a:t>
            </a:r>
          </a:p>
        </p:txBody>
      </p:sp>
      <p:sp>
        <p:nvSpPr>
          <p:cNvPr id="6" name="CuadroTexto 5"/>
          <p:cNvSpPr txBox="1"/>
          <p:nvPr/>
        </p:nvSpPr>
        <p:spPr>
          <a:xfrm>
            <a:off x="1616927" y="5442082"/>
            <a:ext cx="6010507" cy="369332"/>
          </a:xfrm>
          <a:prstGeom prst="rect">
            <a:avLst/>
          </a:prstGeom>
          <a:noFill/>
        </p:spPr>
        <p:txBody>
          <a:bodyPr wrap="square" rtlCol="0">
            <a:spAutoFit/>
          </a:bodyPr>
          <a:lstStyle/>
          <a:p>
            <a:pPr marL="285750" indent="-285750" algn="just">
              <a:buClr>
                <a:schemeClr val="bg2">
                  <a:lumMod val="75000"/>
                </a:schemeClr>
              </a:buClr>
              <a:buFont typeface="Wingdings" panose="05000000000000000000" pitchFamily="2" charset="2"/>
              <a:buChar char="v"/>
            </a:pPr>
            <a:r>
              <a:rPr lang="es-ES" sz="1800" dirty="0"/>
              <a:t>Efectuar las notificaciones a los solicitantes;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pic>
        <p:nvPicPr>
          <p:cNvPr id="10" name="Picture 2" descr="Ilustraciones gratis de Punte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562" y="3851009"/>
            <a:ext cx="8285356" cy="235480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lustraciones gratis de Punte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562" y="1527303"/>
            <a:ext cx="8285356" cy="2354809"/>
          </a:xfrm>
          <a:prstGeom prst="rect">
            <a:avLst/>
          </a:prstGeom>
          <a:noFill/>
          <a:extLst>
            <a:ext uri="{909E8E84-426E-40DD-AFC4-6F175D3DCCD1}">
              <a14:hiddenFill xmlns:a14="http://schemas.microsoft.com/office/drawing/2010/main">
                <a:solidFill>
                  <a:srgbClr val="FFFFFF"/>
                </a:solidFill>
              </a14:hiddenFill>
            </a:ext>
          </a:extLst>
        </p:spPr>
      </p:pic>
      <p:sp>
        <p:nvSpPr>
          <p:cNvPr id="328" name="Google Shape;328;p26"/>
          <p:cNvSpPr txBox="1">
            <a:spLocks noGrp="1"/>
          </p:cNvSpPr>
          <p:nvPr>
            <p:ph type="title"/>
          </p:nvPr>
        </p:nvSpPr>
        <p:spPr>
          <a:xfrm>
            <a:off x="1187624" y="231845"/>
            <a:ext cx="7704857"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5400"/>
              <a:buFont typeface="Calibri"/>
              <a:buNone/>
            </a:pPr>
            <a:r>
              <a:rPr lang="es-MX" sz="5400" b="1" dirty="0"/>
              <a:t/>
            </a:r>
            <a:br>
              <a:rPr lang="es-MX" sz="5400" b="1" dirty="0"/>
            </a:br>
            <a:r>
              <a:rPr lang="es-MX" sz="5400" dirty="0"/>
              <a:t/>
            </a:r>
            <a:br>
              <a:rPr lang="es-MX" sz="5400" dirty="0"/>
            </a:br>
            <a:endParaRPr sz="5400" dirty="0"/>
          </a:p>
        </p:txBody>
      </p:sp>
      <p:sp>
        <p:nvSpPr>
          <p:cNvPr id="3" name="CuadroTexto 2">
            <a:extLst>
              <a:ext uri="{FF2B5EF4-FFF2-40B4-BE49-F238E27FC236}">
                <a16:creationId xmlns:a16="http://schemas.microsoft.com/office/drawing/2014/main" id="{61B4D1B6-A611-9513-0CC1-0B05D2AD5782}"/>
              </a:ext>
            </a:extLst>
          </p:cNvPr>
          <p:cNvSpPr txBox="1"/>
          <p:nvPr/>
        </p:nvSpPr>
        <p:spPr>
          <a:xfrm>
            <a:off x="2023943" y="398436"/>
            <a:ext cx="5572103" cy="954107"/>
          </a:xfrm>
          <a:prstGeom prst="rect">
            <a:avLst/>
          </a:prstGeom>
          <a:noFill/>
        </p:spPr>
        <p:txBody>
          <a:bodyPr wrap="square" rtlCol="0">
            <a:spAutoFit/>
          </a:bodyPr>
          <a:lstStyle/>
          <a:p>
            <a:pPr algn="ctr"/>
            <a:r>
              <a:rPr lang="es-MX" sz="2800" b="1" dirty="0">
                <a:solidFill>
                  <a:schemeClr val="bg2">
                    <a:lumMod val="75000"/>
                  </a:schemeClr>
                </a:solidFill>
                <a:latin typeface="Arial" panose="020B0604020202020204" pitchFamily="34" charset="0"/>
                <a:cs typeface="Arial" panose="020B0604020202020204" pitchFamily="34" charset="0"/>
              </a:rPr>
              <a:t>Principales Obligaciones de la </a:t>
            </a:r>
          </a:p>
          <a:p>
            <a:pPr algn="ctr"/>
            <a:r>
              <a:rPr lang="es-MX" sz="2800" b="1" dirty="0">
                <a:solidFill>
                  <a:schemeClr val="bg2">
                    <a:lumMod val="75000"/>
                  </a:schemeClr>
                </a:solidFill>
                <a:latin typeface="Arial" panose="020B0604020202020204" pitchFamily="34" charset="0"/>
                <a:cs typeface="Arial" panose="020B0604020202020204" pitchFamily="34" charset="0"/>
              </a:rPr>
              <a:t>Unidad de Transparencia</a:t>
            </a:r>
            <a:endParaRPr lang="es-MX" sz="2800" dirty="0">
              <a:solidFill>
                <a:schemeClr val="bg2">
                  <a:lumMod val="75000"/>
                </a:schemeClr>
              </a:solidFill>
            </a:endParaRPr>
          </a:p>
        </p:txBody>
      </p:sp>
      <p:sp>
        <p:nvSpPr>
          <p:cNvPr id="5" name="Rectángulo 4"/>
          <p:cNvSpPr/>
          <p:nvPr/>
        </p:nvSpPr>
        <p:spPr>
          <a:xfrm>
            <a:off x="1561170" y="1675936"/>
            <a:ext cx="6222381" cy="830997"/>
          </a:xfrm>
          <a:prstGeom prst="rect">
            <a:avLst/>
          </a:prstGeom>
        </p:spPr>
        <p:txBody>
          <a:bodyPr wrap="square">
            <a:spAutoFit/>
          </a:bodyPr>
          <a:lstStyle/>
          <a:p>
            <a:pPr marL="285750" indent="-285750" algn="just">
              <a:buClr>
                <a:schemeClr val="bg2">
                  <a:lumMod val="75000"/>
                </a:schemeClr>
              </a:buClr>
              <a:buFont typeface="Wingdings" panose="05000000000000000000" pitchFamily="2" charset="2"/>
              <a:buChar char="v"/>
            </a:pPr>
            <a:r>
              <a:rPr lang="es-ES" sz="1600" dirty="0"/>
              <a:t>Proponer al Comité los procedimientos internos que aseguren la mayor eficiencia en la gestión de las solicitudes de acceso a la información, conforme a la normatividad aplicable;</a:t>
            </a:r>
          </a:p>
        </p:txBody>
      </p:sp>
      <p:sp>
        <p:nvSpPr>
          <p:cNvPr id="8" name="Rectángulo 7"/>
          <p:cNvSpPr/>
          <p:nvPr/>
        </p:nvSpPr>
        <p:spPr>
          <a:xfrm>
            <a:off x="1639229" y="2817802"/>
            <a:ext cx="5956816" cy="923330"/>
          </a:xfrm>
          <a:prstGeom prst="rect">
            <a:avLst/>
          </a:prstGeom>
        </p:spPr>
        <p:txBody>
          <a:bodyPr wrap="square">
            <a:spAutoFit/>
          </a:bodyPr>
          <a:lstStyle/>
          <a:p>
            <a:pPr marL="285750" indent="-285750" algn="just">
              <a:buClr>
                <a:schemeClr val="bg2">
                  <a:lumMod val="75000"/>
                </a:schemeClr>
              </a:buClr>
              <a:buFont typeface="Wingdings" panose="05000000000000000000" pitchFamily="2" charset="2"/>
              <a:buChar char="v"/>
            </a:pPr>
            <a:r>
              <a:rPr lang="es-ES" sz="1800" dirty="0"/>
              <a:t>Llevar un registro de las solicitudes de acceso a la información, respuestas, resultados, costos de reproducción y envío;</a:t>
            </a:r>
          </a:p>
        </p:txBody>
      </p:sp>
      <p:sp>
        <p:nvSpPr>
          <p:cNvPr id="9" name="Rectángulo 8"/>
          <p:cNvSpPr/>
          <p:nvPr/>
        </p:nvSpPr>
        <p:spPr>
          <a:xfrm>
            <a:off x="1561169" y="4080668"/>
            <a:ext cx="6034875" cy="646331"/>
          </a:xfrm>
          <a:prstGeom prst="rect">
            <a:avLst/>
          </a:prstGeom>
        </p:spPr>
        <p:txBody>
          <a:bodyPr wrap="square">
            <a:spAutoFit/>
          </a:bodyPr>
          <a:lstStyle/>
          <a:p>
            <a:pPr marL="285750" indent="-285750" algn="just">
              <a:buClr>
                <a:schemeClr val="bg2">
                  <a:lumMod val="75000"/>
                </a:schemeClr>
              </a:buClr>
              <a:buFont typeface="Wingdings" panose="05000000000000000000" pitchFamily="2" charset="2"/>
              <a:buChar char="v"/>
            </a:pPr>
            <a:r>
              <a:rPr lang="es-ES" sz="1800" dirty="0"/>
              <a:t>Promover e implementar políticas de transparencia proactiva procurando su accesibilidad;</a:t>
            </a:r>
          </a:p>
        </p:txBody>
      </p:sp>
      <p:sp>
        <p:nvSpPr>
          <p:cNvPr id="11" name="Rectángulo 10"/>
          <p:cNvSpPr/>
          <p:nvPr/>
        </p:nvSpPr>
        <p:spPr>
          <a:xfrm>
            <a:off x="1639229" y="5175430"/>
            <a:ext cx="6144322" cy="646331"/>
          </a:xfrm>
          <a:prstGeom prst="rect">
            <a:avLst/>
          </a:prstGeom>
        </p:spPr>
        <p:txBody>
          <a:bodyPr wrap="square">
            <a:spAutoFit/>
          </a:bodyPr>
          <a:lstStyle/>
          <a:p>
            <a:pPr marL="285750" indent="-285750" algn="just">
              <a:buClr>
                <a:schemeClr val="bg2">
                  <a:lumMod val="75000"/>
                </a:schemeClr>
              </a:buClr>
              <a:buFont typeface="Wingdings" panose="05000000000000000000" pitchFamily="2" charset="2"/>
              <a:buChar char="v"/>
            </a:pPr>
            <a:r>
              <a:rPr lang="es-ES" sz="1800" dirty="0"/>
              <a:t>Fomentar la transparencia y accesibilidad al interior del sujeto obligado;</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5" name="Google Shape;335;p27"/>
          <p:cNvSpPr txBox="1">
            <a:spLocks noGrp="1"/>
          </p:cNvSpPr>
          <p:nvPr>
            <p:ph type="ctrTitle"/>
          </p:nvPr>
        </p:nvSpPr>
        <p:spPr>
          <a:xfrm>
            <a:off x="755352" y="1209004"/>
            <a:ext cx="77724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E36C09"/>
              </a:buClr>
              <a:buSzPts val="4400"/>
              <a:buFont typeface="Calibri"/>
              <a:buNone/>
            </a:pPr>
            <a:r>
              <a:rPr lang="es-MX" sz="3200" b="1" dirty="0">
                <a:solidFill>
                  <a:schemeClr val="bg2">
                    <a:lumMod val="75000"/>
                  </a:schemeClr>
                </a:solidFill>
                <a:latin typeface="+mn-lt"/>
                <a:cs typeface="Arial" panose="020B0604020202020204" pitchFamily="34" charset="0"/>
              </a:rPr>
              <a:t>COMITÉ DE TRANSPARENCIA</a:t>
            </a:r>
            <a:r>
              <a:rPr lang="es-MX" sz="3200" b="1" dirty="0">
                <a:solidFill>
                  <a:schemeClr val="bg2">
                    <a:lumMod val="75000"/>
                  </a:schemeClr>
                </a:solidFill>
                <a:latin typeface="+mn-lt"/>
              </a:rPr>
              <a:t/>
            </a:r>
            <a:br>
              <a:rPr lang="es-MX" sz="3200" b="1" dirty="0">
                <a:solidFill>
                  <a:schemeClr val="bg2">
                    <a:lumMod val="75000"/>
                  </a:schemeClr>
                </a:solidFill>
                <a:latin typeface="+mn-lt"/>
              </a:rPr>
            </a:br>
            <a:r>
              <a:rPr lang="es-MX" sz="3200" b="1" dirty="0">
                <a:solidFill>
                  <a:schemeClr val="bg2">
                    <a:lumMod val="75000"/>
                  </a:schemeClr>
                </a:solidFill>
                <a:latin typeface="+mn-lt"/>
              </a:rPr>
              <a:t>Artículos 56 y 57</a:t>
            </a:r>
            <a:r>
              <a:rPr lang="es-MX" sz="2800" b="1" dirty="0">
                <a:solidFill>
                  <a:schemeClr val="bg2">
                    <a:lumMod val="75000"/>
                  </a:schemeClr>
                </a:solidFill>
                <a:latin typeface="+mn-lt"/>
              </a:rPr>
              <a:t/>
            </a:r>
            <a:br>
              <a:rPr lang="es-MX" sz="2800" b="1" dirty="0">
                <a:solidFill>
                  <a:schemeClr val="bg2">
                    <a:lumMod val="75000"/>
                  </a:schemeClr>
                </a:solidFill>
                <a:latin typeface="+mn-lt"/>
              </a:rPr>
            </a:br>
            <a:endParaRPr b="1" dirty="0">
              <a:solidFill>
                <a:schemeClr val="bg2">
                  <a:lumMod val="75000"/>
                </a:schemeClr>
              </a:solidFill>
              <a:latin typeface="+mn-lt"/>
            </a:endParaRPr>
          </a:p>
        </p:txBody>
      </p:sp>
      <p:pic>
        <p:nvPicPr>
          <p:cNvPr id="4" name="Google Shape;343;p28" descr="equipo-de-trabajo.png"/>
          <p:cNvPicPr preferRelativeResize="0"/>
          <p:nvPr/>
        </p:nvPicPr>
        <p:blipFill rotWithShape="1">
          <a:blip r:embed="rId3">
            <a:alphaModFix/>
          </a:blip>
          <a:srcRect/>
          <a:stretch/>
        </p:blipFill>
        <p:spPr>
          <a:xfrm>
            <a:off x="2586693" y="2507630"/>
            <a:ext cx="4551362" cy="3529012"/>
          </a:xfrm>
          <a:prstGeom prst="rect">
            <a:avLst/>
          </a:prstGeom>
          <a:noFill/>
          <a:ln>
            <a:noFill/>
          </a:ln>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1" name="Google Shape;341;p28"/>
          <p:cNvSpPr txBox="1">
            <a:spLocks noGrp="1"/>
          </p:cNvSpPr>
          <p:nvPr>
            <p:ph type="title"/>
          </p:nvPr>
        </p:nvSpPr>
        <p:spPr>
          <a:xfrm>
            <a:off x="2218124" y="332460"/>
            <a:ext cx="5184775"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s-MX" b="1" dirty="0">
                <a:solidFill>
                  <a:schemeClr val="bg2">
                    <a:lumMod val="75000"/>
                  </a:schemeClr>
                </a:solidFill>
                <a:latin typeface="+mj-lt"/>
              </a:rPr>
              <a:t/>
            </a:r>
            <a:br>
              <a:rPr lang="es-MX" b="1" dirty="0">
                <a:solidFill>
                  <a:schemeClr val="bg2">
                    <a:lumMod val="75000"/>
                  </a:schemeClr>
                </a:solidFill>
                <a:latin typeface="+mj-lt"/>
              </a:rPr>
            </a:br>
            <a:r>
              <a:rPr lang="es-MX" sz="3600" b="1" dirty="0">
                <a:solidFill>
                  <a:schemeClr val="bg2">
                    <a:lumMod val="75000"/>
                  </a:schemeClr>
                </a:solidFill>
                <a:latin typeface="+mj-lt"/>
                <a:cs typeface="Arial" panose="020B0604020202020204" pitchFamily="34" charset="0"/>
              </a:rPr>
              <a:t>Comité de Transparencia</a:t>
            </a:r>
            <a:r>
              <a:rPr lang="es-MX" dirty="0">
                <a:solidFill>
                  <a:schemeClr val="bg2">
                    <a:lumMod val="75000"/>
                  </a:schemeClr>
                </a:solidFill>
                <a:latin typeface="+mj-lt"/>
              </a:rPr>
              <a:t/>
            </a:r>
            <a:br>
              <a:rPr lang="es-MX" dirty="0">
                <a:solidFill>
                  <a:schemeClr val="bg2">
                    <a:lumMod val="75000"/>
                  </a:schemeClr>
                </a:solidFill>
                <a:latin typeface="+mj-lt"/>
              </a:rPr>
            </a:br>
            <a:endParaRPr dirty="0">
              <a:solidFill>
                <a:schemeClr val="bg2">
                  <a:lumMod val="75000"/>
                </a:schemeClr>
              </a:solidFill>
              <a:latin typeface="+mj-lt"/>
            </a:endParaRPr>
          </a:p>
        </p:txBody>
      </p:sp>
      <p:sp>
        <p:nvSpPr>
          <p:cNvPr id="2" name="CuadroTexto 1"/>
          <p:cNvSpPr txBox="1"/>
          <p:nvPr/>
        </p:nvSpPr>
        <p:spPr>
          <a:xfrm>
            <a:off x="769434" y="1586972"/>
            <a:ext cx="7727795" cy="3949799"/>
          </a:xfrm>
          <a:prstGeom prst="rect">
            <a:avLst/>
          </a:prstGeom>
          <a:noFill/>
        </p:spPr>
        <p:txBody>
          <a:bodyPr wrap="square" rtlCol="0">
            <a:spAutoFit/>
          </a:bodyPr>
          <a:lstStyle/>
          <a:p>
            <a:pPr lvl="0" algn="just">
              <a:buClr>
                <a:schemeClr val="dk1"/>
              </a:buClr>
              <a:buSzPct val="100000"/>
            </a:pPr>
            <a:r>
              <a:rPr lang="es-ES" sz="2000" dirty="0">
                <a:solidFill>
                  <a:schemeClr val="tx1"/>
                </a:solidFill>
                <a:latin typeface="+mj-lt"/>
              </a:rPr>
              <a:t>En cada SO se integrará un  </a:t>
            </a:r>
            <a:r>
              <a:rPr lang="es-ES" sz="2000" b="1" dirty="0">
                <a:solidFill>
                  <a:schemeClr val="bg2">
                    <a:lumMod val="75000"/>
                  </a:schemeClr>
                </a:solidFill>
                <a:latin typeface="+mj-lt"/>
              </a:rPr>
              <a:t>Comité de Transparencia </a:t>
            </a:r>
            <a:r>
              <a:rPr lang="es-ES" sz="2000" dirty="0">
                <a:solidFill>
                  <a:schemeClr val="bg2">
                    <a:lumMod val="75000"/>
                  </a:schemeClr>
                </a:solidFill>
                <a:latin typeface="+mj-lt"/>
              </a:rPr>
              <a:t> </a:t>
            </a:r>
            <a:r>
              <a:rPr lang="es-ES" sz="2000" dirty="0">
                <a:solidFill>
                  <a:schemeClr val="tx1"/>
                </a:solidFill>
                <a:latin typeface="+mj-lt"/>
              </a:rPr>
              <a:t>colegiado e integrado por un número impar, el cual adoptará sus resoluciones por mayoría de votos. </a:t>
            </a:r>
          </a:p>
          <a:p>
            <a:pPr lvl="0" algn="just">
              <a:buClr>
                <a:schemeClr val="dk1"/>
              </a:buClr>
              <a:buSzPct val="100000"/>
            </a:pPr>
            <a:r>
              <a:rPr lang="es-ES" sz="2000" dirty="0">
                <a:solidFill>
                  <a:schemeClr val="tx1"/>
                </a:solidFill>
                <a:latin typeface="+mj-lt"/>
              </a:rPr>
              <a:t>En caso de empate, el Presidente tendrá voto de calidad.</a:t>
            </a:r>
          </a:p>
          <a:p>
            <a:pPr marL="342900" lvl="0" indent="-342900" algn="just">
              <a:spcBef>
                <a:spcPts val="380"/>
              </a:spcBef>
              <a:buClr>
                <a:schemeClr val="dk1"/>
              </a:buClr>
              <a:buSzPct val="100000"/>
            </a:pPr>
            <a:endParaRPr lang="es-ES" sz="2000" dirty="0">
              <a:solidFill>
                <a:srgbClr val="14223C"/>
              </a:solidFill>
              <a:latin typeface="+mj-lt"/>
            </a:endParaRPr>
          </a:p>
          <a:p>
            <a:pPr marL="342900" lvl="0" indent="-342900" algn="just">
              <a:spcBef>
                <a:spcPts val="399"/>
              </a:spcBef>
              <a:buClr>
                <a:schemeClr val="dk1"/>
              </a:buClr>
              <a:buSzPct val="100000"/>
            </a:pPr>
            <a:r>
              <a:rPr lang="es-ES" sz="2000" b="1" dirty="0">
                <a:solidFill>
                  <a:srgbClr val="14223C"/>
                </a:solidFill>
                <a:latin typeface="+mj-lt"/>
              </a:rPr>
              <a:t>Los integrantes del Comité</a:t>
            </a:r>
            <a:r>
              <a:rPr lang="es-ES" sz="2000" dirty="0">
                <a:solidFill>
                  <a:srgbClr val="14223C"/>
                </a:solidFill>
                <a:latin typeface="+mj-lt"/>
              </a:rPr>
              <a:t>:</a:t>
            </a:r>
          </a:p>
          <a:p>
            <a:pPr marL="342900" lvl="0" indent="-342900" algn="just">
              <a:spcBef>
                <a:spcPts val="399"/>
              </a:spcBef>
              <a:buClr>
                <a:schemeClr val="bg2">
                  <a:lumMod val="75000"/>
                </a:schemeClr>
              </a:buClr>
              <a:buSzPct val="100000"/>
              <a:buFont typeface="Arial"/>
              <a:buChar char="•"/>
            </a:pPr>
            <a:r>
              <a:rPr lang="es-ES" sz="2000" dirty="0">
                <a:solidFill>
                  <a:schemeClr val="tx1"/>
                </a:solidFill>
                <a:latin typeface="+mj-lt"/>
              </a:rPr>
              <a:t>No podrán depender jerárquicamente entre sí</a:t>
            </a:r>
          </a:p>
          <a:p>
            <a:pPr marL="342900" lvl="0" indent="-342900" algn="just">
              <a:spcBef>
                <a:spcPts val="399"/>
              </a:spcBef>
              <a:buClr>
                <a:schemeClr val="bg2">
                  <a:lumMod val="75000"/>
                </a:schemeClr>
              </a:buClr>
              <a:buSzPct val="100000"/>
              <a:buFont typeface="Arial"/>
              <a:buChar char="•"/>
            </a:pPr>
            <a:r>
              <a:rPr lang="es-ES" sz="2000" dirty="0">
                <a:solidFill>
                  <a:schemeClr val="tx1"/>
                </a:solidFill>
                <a:latin typeface="+mj-lt"/>
              </a:rPr>
              <a:t>Tampoco podrán reunirse 2 o más de estos integrantes en 1 sola persona.</a:t>
            </a:r>
          </a:p>
          <a:p>
            <a:pPr marL="342900" lvl="0" indent="-342900" algn="just">
              <a:spcBef>
                <a:spcPts val="399"/>
              </a:spcBef>
              <a:buClr>
                <a:schemeClr val="bg2">
                  <a:lumMod val="75000"/>
                </a:schemeClr>
              </a:buClr>
              <a:buSzPct val="100000"/>
              <a:buFont typeface="Arial"/>
              <a:buChar char="•"/>
            </a:pPr>
            <a:r>
              <a:rPr lang="es-ES" sz="2000" dirty="0">
                <a:solidFill>
                  <a:schemeClr val="tx1"/>
                </a:solidFill>
                <a:latin typeface="+mj-lt"/>
              </a:rPr>
              <a:t>Tendrán acceso a la información para determinar su clasificación.</a:t>
            </a:r>
          </a:p>
          <a:p>
            <a:endParaRPr lang="es-MX" dirty="0"/>
          </a:p>
        </p:txBody>
      </p:sp>
      <p:pic>
        <p:nvPicPr>
          <p:cNvPr id="7170" name="Picture 2" descr="Trabajo En Equipo, Equipo, Engranaj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570" y="4761571"/>
            <a:ext cx="3680657" cy="24537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grpSp>
        <p:nvGrpSpPr>
          <p:cNvPr id="349" name="Google Shape;349;p29"/>
          <p:cNvGrpSpPr/>
          <p:nvPr/>
        </p:nvGrpSpPr>
        <p:grpSpPr>
          <a:xfrm>
            <a:off x="1234814" y="1226909"/>
            <a:ext cx="6931712" cy="5087329"/>
            <a:chOff x="-2" y="155971"/>
            <a:chExt cx="7548119" cy="5555456"/>
          </a:xfrm>
        </p:grpSpPr>
        <p:sp>
          <p:nvSpPr>
            <p:cNvPr id="350" name="Google Shape;350;p29"/>
            <p:cNvSpPr/>
            <p:nvPr/>
          </p:nvSpPr>
          <p:spPr>
            <a:xfrm>
              <a:off x="3690937" y="1516856"/>
              <a:ext cx="2619374" cy="623292"/>
            </a:xfrm>
            <a:custGeom>
              <a:avLst/>
              <a:gdLst/>
              <a:ahLst/>
              <a:cxnLst/>
              <a:rect l="l" t="t" r="r" b="b"/>
              <a:pathLst>
                <a:path w="120000" h="120000" extrusionOk="0">
                  <a:moveTo>
                    <a:pt x="0" y="0"/>
                  </a:moveTo>
                  <a:lnTo>
                    <a:pt x="0" y="81776"/>
                  </a:lnTo>
                  <a:lnTo>
                    <a:pt x="120000" y="81776"/>
                  </a:lnTo>
                  <a:lnTo>
                    <a:pt x="120000" y="120000"/>
                  </a:lnTo>
                </a:path>
              </a:pathLst>
            </a:custGeom>
            <a:ln>
              <a:headEnd type="none" w="med" len="med"/>
              <a:tailEnd type="none" w="med" len="med"/>
            </a:ln>
          </p:spPr>
          <p:style>
            <a:lnRef idx="3">
              <a:schemeClr val="accent1"/>
            </a:lnRef>
            <a:fillRef idx="0">
              <a:schemeClr val="accent1"/>
            </a:fillRef>
            <a:effectRef idx="2">
              <a:schemeClr val="accent1"/>
            </a:effectRef>
            <a:fontRef idx="minor">
              <a:schemeClr val="tx1"/>
            </a:fontRef>
          </p:style>
        </p:sp>
        <p:sp>
          <p:nvSpPr>
            <p:cNvPr id="351" name="Google Shape;351;p29"/>
            <p:cNvSpPr/>
            <p:nvPr/>
          </p:nvSpPr>
          <p:spPr>
            <a:xfrm>
              <a:off x="3668456" y="3417515"/>
              <a:ext cx="1332168" cy="706809"/>
            </a:xfrm>
            <a:custGeom>
              <a:avLst/>
              <a:gdLst/>
              <a:ahLst/>
              <a:cxnLst/>
              <a:rect l="l" t="t" r="r" b="b"/>
              <a:pathLst>
                <a:path w="120000" h="120000" extrusionOk="0">
                  <a:moveTo>
                    <a:pt x="0" y="0"/>
                  </a:moveTo>
                  <a:lnTo>
                    <a:pt x="0" y="86293"/>
                  </a:lnTo>
                  <a:lnTo>
                    <a:pt x="120000" y="86293"/>
                  </a:lnTo>
                  <a:lnTo>
                    <a:pt x="120000" y="120000"/>
                  </a:lnTo>
                </a:path>
              </a:pathLst>
            </a:custGeom>
            <a:ln>
              <a:headEnd type="none" w="sm" len="sm"/>
              <a:tailEnd type="none" w="sm" len="sm"/>
            </a:ln>
          </p:spPr>
          <p:style>
            <a:lnRef idx="3">
              <a:schemeClr val="accent1"/>
            </a:lnRef>
            <a:fillRef idx="0">
              <a:schemeClr val="accent1"/>
            </a:fillRef>
            <a:effectRef idx="2">
              <a:schemeClr val="accent1"/>
            </a:effectRef>
            <a:fontRef idx="minor">
              <a:schemeClr val="tx1"/>
            </a:fontRef>
          </p:style>
        </p:sp>
        <p:sp>
          <p:nvSpPr>
            <p:cNvPr id="352" name="Google Shape;352;p29"/>
            <p:cNvSpPr/>
            <p:nvPr/>
          </p:nvSpPr>
          <p:spPr>
            <a:xfrm>
              <a:off x="2381250" y="3417515"/>
              <a:ext cx="1287206" cy="706809"/>
            </a:xfrm>
            <a:custGeom>
              <a:avLst/>
              <a:gdLst/>
              <a:ahLst/>
              <a:cxnLst/>
              <a:rect l="l" t="t" r="r" b="b"/>
              <a:pathLst>
                <a:path w="120000" h="120000" extrusionOk="0">
                  <a:moveTo>
                    <a:pt x="120000" y="0"/>
                  </a:moveTo>
                  <a:lnTo>
                    <a:pt x="120000" y="86293"/>
                  </a:lnTo>
                  <a:lnTo>
                    <a:pt x="0" y="86293"/>
                  </a:lnTo>
                  <a:lnTo>
                    <a:pt x="0" y="120000"/>
                  </a:lnTo>
                </a:path>
              </a:pathLst>
            </a:custGeom>
            <a:ln>
              <a:headEnd type="none" w="sm" len="sm"/>
              <a:tailEnd type="none" w="sm" len="sm"/>
            </a:ln>
          </p:spPr>
          <p:style>
            <a:lnRef idx="3">
              <a:schemeClr val="accent1"/>
            </a:lnRef>
            <a:fillRef idx="0">
              <a:schemeClr val="accent1"/>
            </a:fillRef>
            <a:effectRef idx="2">
              <a:schemeClr val="accent1"/>
            </a:effectRef>
            <a:fontRef idx="minor">
              <a:schemeClr val="tx1"/>
            </a:fontRef>
          </p:style>
        </p:sp>
        <p:sp>
          <p:nvSpPr>
            <p:cNvPr id="354" name="Google Shape;354;p29"/>
            <p:cNvSpPr/>
            <p:nvPr/>
          </p:nvSpPr>
          <p:spPr>
            <a:xfrm>
              <a:off x="1071562" y="1516856"/>
              <a:ext cx="2579516" cy="623292"/>
            </a:xfrm>
            <a:custGeom>
              <a:avLst/>
              <a:gdLst/>
              <a:ahLst/>
              <a:cxnLst/>
              <a:rect l="l" t="t" r="r" b="b"/>
              <a:pathLst>
                <a:path w="120000" h="120000" extrusionOk="0">
                  <a:moveTo>
                    <a:pt x="120000" y="0"/>
                  </a:moveTo>
                  <a:lnTo>
                    <a:pt x="120000" y="81776"/>
                  </a:lnTo>
                  <a:lnTo>
                    <a:pt x="0" y="81776"/>
                  </a:lnTo>
                  <a:lnTo>
                    <a:pt x="0" y="120000"/>
                  </a:lnTo>
                </a:path>
              </a:pathLst>
            </a:custGeom>
            <a:ln>
              <a:headEnd type="none" w="sm" len="sm"/>
              <a:tailEnd type="none" w="sm" len="sm"/>
            </a:ln>
          </p:spPr>
          <p:style>
            <a:lnRef idx="3">
              <a:schemeClr val="accent1"/>
            </a:lnRef>
            <a:fillRef idx="0">
              <a:schemeClr val="accent1"/>
            </a:fillRef>
            <a:effectRef idx="2">
              <a:schemeClr val="accent1"/>
            </a:effectRef>
            <a:fontRef idx="minor">
              <a:schemeClr val="tx1"/>
            </a:fontRef>
          </p:style>
        </p:sp>
        <p:sp>
          <p:nvSpPr>
            <p:cNvPr id="355" name="Google Shape;355;p29"/>
            <p:cNvSpPr/>
            <p:nvPr/>
          </p:nvSpPr>
          <p:spPr>
            <a:xfrm>
              <a:off x="2619374" y="155971"/>
              <a:ext cx="2143125" cy="1360884"/>
            </a:xfrm>
            <a:prstGeom prst="roundRect">
              <a:avLst>
                <a:gd name="adj" fmla="val 10000"/>
              </a:avLst>
            </a:prstGeom>
            <a:solidFill>
              <a:schemeClr val="bg2">
                <a:lumMod val="75000"/>
              </a:schemeClr>
            </a:solidFill>
            <a:ln w="25400" cap="flat" cmpd="sng">
              <a:solidFill>
                <a:srgbClr val="92D050"/>
              </a:solidFill>
              <a:prstDash val="solid"/>
              <a:round/>
              <a:headEnd type="none" w="sm" len="sm"/>
              <a:tailEnd type="none" w="sm" len="sm"/>
            </a:ln>
            <a:scene3d>
              <a:camera prst="orthographicFront"/>
              <a:lightRig rig="threePt" dir="t"/>
            </a:scene3d>
            <a:sp3d>
              <a:bevelT prst="angle"/>
            </a:sp3d>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9"/>
            <p:cNvSpPr/>
            <p:nvPr/>
          </p:nvSpPr>
          <p:spPr>
            <a:xfrm>
              <a:off x="2857499" y="382190"/>
              <a:ext cx="2143125" cy="1360884"/>
            </a:xfrm>
            <a:prstGeom prst="roundRect">
              <a:avLst>
                <a:gd name="adj" fmla="val 10000"/>
              </a:avLst>
            </a:prstGeom>
            <a:solidFill>
              <a:schemeClr val="lt1">
                <a:alpha val="89803"/>
              </a:schemeClr>
            </a:solidFill>
            <a:ln w="25400" cap="flat" cmpd="sng">
              <a:solidFill>
                <a:srgbClr val="92D050"/>
              </a:solidFill>
              <a:prstDash val="solid"/>
              <a:round/>
              <a:headEnd type="none" w="sm" len="sm"/>
              <a:tailEnd type="none" w="sm" len="sm"/>
            </a:ln>
            <a:scene3d>
              <a:camera prst="orthographicFront"/>
              <a:lightRig rig="threePt" dir="t"/>
            </a:scene3d>
            <a:sp3d>
              <a:bevelT prst="angle"/>
            </a:sp3d>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9"/>
            <p:cNvSpPr txBox="1"/>
            <p:nvPr/>
          </p:nvSpPr>
          <p:spPr>
            <a:xfrm>
              <a:off x="2897358" y="422049"/>
              <a:ext cx="2063407" cy="1281166"/>
            </a:xfrm>
            <a:prstGeom prst="rect">
              <a:avLst/>
            </a:prstGeom>
            <a:noFill/>
            <a:ln>
              <a:noFill/>
            </a:ln>
            <a:scene3d>
              <a:camera prst="orthographicFront"/>
              <a:lightRig rig="threePt" dir="t"/>
            </a:scene3d>
            <a:sp3d>
              <a:bevelT prst="angle"/>
            </a:sp3d>
          </p:spPr>
          <p:txBody>
            <a:bodyPr spcFirstLastPara="1" wrap="square" lIns="91425" tIns="91425" rIns="91425" bIns="91425" anchor="ctr" anchorCtr="0">
              <a:noAutofit/>
            </a:bodyPr>
            <a:lstStyle/>
            <a:p>
              <a:pPr marL="342900" marR="0" lvl="0" indent="-342900" rtl="0">
                <a:lnSpc>
                  <a:spcPct val="90000"/>
                </a:lnSpc>
                <a:spcBef>
                  <a:spcPts val="0"/>
                </a:spcBef>
                <a:spcAft>
                  <a:spcPts val="0"/>
                </a:spcAft>
                <a:buClr>
                  <a:schemeClr val="dk1"/>
                </a:buClr>
                <a:buSzPts val="2400"/>
                <a:buFont typeface="Wingdings" panose="05000000000000000000" pitchFamily="2" charset="2"/>
                <a:buChar char="§"/>
              </a:pPr>
              <a:r>
                <a:rPr lang="es-MX" sz="2000" dirty="0">
                  <a:solidFill>
                    <a:schemeClr val="dk1"/>
                  </a:solidFill>
                  <a:effectLst>
                    <a:outerShdw blurRad="38100" dist="38100" dir="2700000" algn="tl">
                      <a:srgbClr val="000000">
                        <a:alpha val="43137"/>
                      </a:srgbClr>
                    </a:outerShdw>
                  </a:effectLst>
                  <a:latin typeface="Calibri"/>
                  <a:ea typeface="Calibri"/>
                  <a:cs typeface="Calibri"/>
                  <a:sym typeface="Calibri"/>
                </a:rPr>
                <a:t>Confirma</a:t>
              </a:r>
            </a:p>
            <a:p>
              <a:pPr marL="342900" marR="0" lvl="0" indent="-342900" rtl="0">
                <a:lnSpc>
                  <a:spcPct val="90000"/>
                </a:lnSpc>
                <a:spcBef>
                  <a:spcPts val="0"/>
                </a:spcBef>
                <a:spcAft>
                  <a:spcPts val="0"/>
                </a:spcAft>
                <a:buClr>
                  <a:schemeClr val="dk1"/>
                </a:buClr>
                <a:buSzPts val="2400"/>
                <a:buFont typeface="Wingdings" panose="05000000000000000000" pitchFamily="2" charset="2"/>
                <a:buChar char="§"/>
              </a:pPr>
              <a:r>
                <a:rPr lang="es-MX" sz="2000" dirty="0">
                  <a:solidFill>
                    <a:schemeClr val="dk1"/>
                  </a:solidFill>
                  <a:effectLst>
                    <a:outerShdw blurRad="38100" dist="38100" dir="2700000" algn="tl">
                      <a:srgbClr val="000000">
                        <a:alpha val="43137"/>
                      </a:srgbClr>
                    </a:outerShdw>
                  </a:effectLst>
                  <a:latin typeface="Calibri"/>
                  <a:ea typeface="Calibri"/>
                  <a:cs typeface="Calibri"/>
                  <a:sym typeface="Calibri"/>
                </a:rPr>
                <a:t>Modifica</a:t>
              </a:r>
            </a:p>
            <a:p>
              <a:pPr marL="342900" marR="0" lvl="0" indent="-342900" rtl="0">
                <a:lnSpc>
                  <a:spcPct val="90000"/>
                </a:lnSpc>
                <a:spcBef>
                  <a:spcPts val="0"/>
                </a:spcBef>
                <a:spcAft>
                  <a:spcPts val="0"/>
                </a:spcAft>
                <a:buClr>
                  <a:schemeClr val="dk1"/>
                </a:buClr>
                <a:buSzPts val="2400"/>
                <a:buFont typeface="Wingdings" panose="05000000000000000000" pitchFamily="2" charset="2"/>
                <a:buChar char="§"/>
              </a:pPr>
              <a:r>
                <a:rPr lang="es-MX" sz="2000" dirty="0">
                  <a:solidFill>
                    <a:schemeClr val="dk1"/>
                  </a:solidFill>
                  <a:effectLst>
                    <a:outerShdw blurRad="38100" dist="38100" dir="2700000" algn="tl">
                      <a:srgbClr val="000000">
                        <a:alpha val="43137"/>
                      </a:srgbClr>
                    </a:outerShdw>
                  </a:effectLst>
                  <a:latin typeface="Calibri"/>
                  <a:ea typeface="Calibri"/>
                  <a:cs typeface="Calibri"/>
                  <a:sym typeface="Calibri"/>
                </a:rPr>
                <a:t>Revoca </a:t>
              </a:r>
              <a:endParaRPr sz="1200" dirty="0">
                <a:effectLst>
                  <a:outerShdw blurRad="38100" dist="38100" dir="2700000" algn="tl">
                    <a:srgbClr val="000000">
                      <a:alpha val="43137"/>
                    </a:srgbClr>
                  </a:outerShdw>
                </a:effectLst>
              </a:endParaRPr>
            </a:p>
          </p:txBody>
        </p:sp>
        <p:sp>
          <p:nvSpPr>
            <p:cNvPr id="358" name="Google Shape;358;p29"/>
            <p:cNvSpPr/>
            <p:nvPr/>
          </p:nvSpPr>
          <p:spPr>
            <a:xfrm>
              <a:off x="-2" y="2082571"/>
              <a:ext cx="2143125" cy="1360884"/>
            </a:xfrm>
            <a:prstGeom prst="roundRect">
              <a:avLst>
                <a:gd name="adj" fmla="val 10000"/>
              </a:avLst>
            </a:prstGeom>
            <a:solidFill>
              <a:srgbClr val="92D050"/>
            </a:solidFill>
            <a:ln>
              <a:solidFill>
                <a:schemeClr val="bg2"/>
              </a:solidFill>
              <a:headEnd type="none" w="sm" len="sm"/>
              <a:tailEnd type="none" w="sm" len="sm"/>
            </a:ln>
            <a:scene3d>
              <a:camera prst="orthographicFront"/>
              <a:lightRig rig="threePt" dir="t"/>
            </a:scene3d>
            <a:sp3d>
              <a:bevelT prst="angle"/>
            </a:sp3d>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2D050"/>
                </a:solidFill>
              </a:endParaRPr>
            </a:p>
          </p:txBody>
        </p:sp>
        <p:sp>
          <p:nvSpPr>
            <p:cNvPr id="359" name="Google Shape;359;p29"/>
            <p:cNvSpPr/>
            <p:nvPr/>
          </p:nvSpPr>
          <p:spPr>
            <a:xfrm>
              <a:off x="226883" y="2274292"/>
              <a:ext cx="2143125" cy="1360884"/>
            </a:xfrm>
            <a:prstGeom prst="roundRect">
              <a:avLst>
                <a:gd name="adj" fmla="val 10000"/>
              </a:avLst>
            </a:prstGeom>
            <a:solidFill>
              <a:schemeClr val="lt1">
                <a:alpha val="89803"/>
              </a:schemeClr>
            </a:solidFill>
            <a:ln w="25400" cap="flat" cmpd="sng">
              <a:solidFill>
                <a:schemeClr val="bg2">
                  <a:lumMod val="75000"/>
                </a:schemeClr>
              </a:solidFill>
              <a:prstDash val="solid"/>
              <a:round/>
              <a:headEnd type="none" w="sm" len="sm"/>
              <a:tailEnd type="none" w="sm" len="sm"/>
            </a:ln>
            <a:scene3d>
              <a:camera prst="orthographicFront"/>
              <a:lightRig rig="threePt" dir="t"/>
            </a:scene3d>
            <a:sp3d>
              <a:bevelT prst="angle"/>
            </a:sp3d>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9"/>
            <p:cNvSpPr txBox="1"/>
            <p:nvPr/>
          </p:nvSpPr>
          <p:spPr>
            <a:xfrm>
              <a:off x="277983" y="2300057"/>
              <a:ext cx="2063407" cy="1281166"/>
            </a:xfrm>
            <a:prstGeom prst="rect">
              <a:avLst/>
            </a:prstGeom>
            <a:noFill/>
            <a:ln>
              <a:noFill/>
            </a:ln>
            <a:scene3d>
              <a:camera prst="orthographicFront"/>
              <a:lightRig rig="threePt" dir="t"/>
            </a:scene3d>
            <a:sp3d>
              <a:bevelT prst="angle"/>
            </a:sp3d>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400"/>
                <a:buFont typeface="Calibri"/>
                <a:buNone/>
              </a:pPr>
              <a:r>
                <a:rPr lang="es-MX" sz="2200" dirty="0">
                  <a:solidFill>
                    <a:schemeClr val="dk1"/>
                  </a:solidFill>
                  <a:effectLst>
                    <a:outerShdw blurRad="38100" dist="38100" dir="2700000" algn="tl">
                      <a:srgbClr val="000000">
                        <a:alpha val="43137"/>
                      </a:srgbClr>
                    </a:outerShdw>
                  </a:effectLst>
                  <a:latin typeface="Calibri"/>
                  <a:ea typeface="Calibri"/>
                  <a:cs typeface="Calibri"/>
                  <a:sym typeface="Calibri"/>
                </a:rPr>
                <a:t>Prórroga</a:t>
              </a:r>
              <a:endParaRPr sz="2200" dirty="0">
                <a:effectLst>
                  <a:outerShdw blurRad="38100" dist="38100" dir="2700000" algn="tl">
                    <a:srgbClr val="000000">
                      <a:alpha val="43137"/>
                    </a:srgbClr>
                  </a:outerShdw>
                </a:effectLst>
              </a:endParaRPr>
            </a:p>
          </p:txBody>
        </p:sp>
        <p:sp>
          <p:nvSpPr>
            <p:cNvPr id="361" name="Google Shape;361;p29"/>
            <p:cNvSpPr/>
            <p:nvPr/>
          </p:nvSpPr>
          <p:spPr>
            <a:xfrm>
              <a:off x="2596893" y="2056630"/>
              <a:ext cx="2143125" cy="1360884"/>
            </a:xfrm>
            <a:prstGeom prst="roundRect">
              <a:avLst>
                <a:gd name="adj" fmla="val 10000"/>
              </a:avLst>
            </a:prstGeom>
            <a:solidFill>
              <a:srgbClr val="92D050"/>
            </a:solidFill>
            <a:ln w="25400" cap="flat" cmpd="sng">
              <a:solidFill>
                <a:schemeClr val="bg2"/>
              </a:solidFill>
              <a:prstDash val="solid"/>
              <a:round/>
              <a:headEnd type="none" w="sm" len="sm"/>
              <a:tailEnd type="none" w="sm" len="sm"/>
            </a:ln>
            <a:scene3d>
              <a:camera prst="orthographicFront"/>
              <a:lightRig rig="threePt" dir="t"/>
            </a:scene3d>
            <a:sp3d>
              <a:bevelT prst="angle"/>
            </a:sp3d>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9"/>
            <p:cNvSpPr/>
            <p:nvPr/>
          </p:nvSpPr>
          <p:spPr>
            <a:xfrm>
              <a:off x="2826330" y="2300139"/>
              <a:ext cx="2143125" cy="1360884"/>
            </a:xfrm>
            <a:prstGeom prst="roundRect">
              <a:avLst>
                <a:gd name="adj" fmla="val 10000"/>
              </a:avLst>
            </a:prstGeom>
            <a:solidFill>
              <a:schemeClr val="lt1">
                <a:alpha val="89803"/>
              </a:schemeClr>
            </a:solidFill>
            <a:ln w="25400" cap="flat" cmpd="sng">
              <a:solidFill>
                <a:schemeClr val="bg2">
                  <a:lumMod val="75000"/>
                </a:schemeClr>
              </a:solidFill>
              <a:prstDash val="solid"/>
              <a:round/>
              <a:headEnd type="none" w="sm" len="sm"/>
              <a:tailEnd type="none" w="sm" len="sm"/>
            </a:ln>
            <a:scene3d>
              <a:camera prst="orthographicFront"/>
              <a:lightRig rig="threePt" dir="t"/>
            </a:scene3d>
            <a:sp3d>
              <a:bevelT prst="angle"/>
            </a:sp3d>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9"/>
            <p:cNvSpPr txBox="1"/>
            <p:nvPr/>
          </p:nvSpPr>
          <p:spPr>
            <a:xfrm>
              <a:off x="2874877" y="2322708"/>
              <a:ext cx="2063407" cy="1281166"/>
            </a:xfrm>
            <a:prstGeom prst="rect">
              <a:avLst/>
            </a:prstGeom>
            <a:noFill/>
            <a:ln>
              <a:noFill/>
            </a:ln>
            <a:scene3d>
              <a:camera prst="orthographicFront"/>
              <a:lightRig rig="threePt" dir="t"/>
            </a:scene3d>
            <a:sp3d>
              <a:bevelT prst="angle"/>
            </a:sp3d>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400"/>
                <a:buFont typeface="Calibri"/>
                <a:buNone/>
              </a:pPr>
              <a:r>
                <a:rPr lang="es-MX" sz="2200" dirty="0">
                  <a:solidFill>
                    <a:schemeClr val="dk1"/>
                  </a:solidFill>
                  <a:effectLst>
                    <a:outerShdw blurRad="38100" dist="38100" dir="2700000" algn="tl">
                      <a:srgbClr val="000000">
                        <a:alpha val="43137"/>
                      </a:srgbClr>
                    </a:outerShdw>
                  </a:effectLst>
                  <a:latin typeface="Calibri"/>
                  <a:ea typeface="Calibri"/>
                  <a:cs typeface="Calibri"/>
                  <a:sym typeface="Calibri"/>
                </a:rPr>
                <a:t>Clasificación</a:t>
              </a:r>
              <a:endParaRPr sz="2200" dirty="0">
                <a:effectLst>
                  <a:outerShdw blurRad="38100" dist="38100" dir="2700000" algn="tl">
                    <a:srgbClr val="000000">
                      <a:alpha val="43137"/>
                    </a:srgbClr>
                  </a:outerShdw>
                </a:effectLst>
              </a:endParaRPr>
            </a:p>
          </p:txBody>
        </p:sp>
        <p:sp>
          <p:nvSpPr>
            <p:cNvPr id="364" name="Google Shape;364;p29"/>
            <p:cNvSpPr/>
            <p:nvPr/>
          </p:nvSpPr>
          <p:spPr>
            <a:xfrm>
              <a:off x="1309687" y="4124325"/>
              <a:ext cx="2143125" cy="1360884"/>
            </a:xfrm>
            <a:prstGeom prst="roundRect">
              <a:avLst>
                <a:gd name="adj" fmla="val 10000"/>
              </a:avLst>
            </a:prstGeom>
            <a:solidFill>
              <a:schemeClr val="bg2">
                <a:lumMod val="75000"/>
              </a:schemeClr>
            </a:solidFill>
            <a:ln w="25400" cap="flat" cmpd="sng">
              <a:solidFill>
                <a:schemeClr val="lt1"/>
              </a:solidFill>
              <a:prstDash val="solid"/>
              <a:round/>
              <a:headEnd type="none" w="sm" len="sm"/>
              <a:tailEnd type="none" w="sm" len="sm"/>
            </a:ln>
            <a:scene3d>
              <a:camera prst="orthographicFront"/>
              <a:lightRig rig="threePt" dir="t"/>
            </a:scene3d>
            <a:sp3d>
              <a:bevelT prst="angle"/>
            </a:sp3d>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9"/>
            <p:cNvSpPr/>
            <p:nvPr/>
          </p:nvSpPr>
          <p:spPr>
            <a:xfrm>
              <a:off x="1547812" y="4350543"/>
              <a:ext cx="2143125" cy="1360884"/>
            </a:xfrm>
            <a:prstGeom prst="roundRect">
              <a:avLst>
                <a:gd name="adj" fmla="val 10000"/>
              </a:avLst>
            </a:prstGeom>
            <a:solidFill>
              <a:schemeClr val="lt1">
                <a:alpha val="89803"/>
              </a:schemeClr>
            </a:solidFill>
            <a:ln w="25400" cap="flat" cmpd="sng">
              <a:solidFill>
                <a:srgbClr val="92D050"/>
              </a:solidFill>
              <a:prstDash val="solid"/>
              <a:round/>
              <a:headEnd type="none" w="sm" len="sm"/>
              <a:tailEnd type="none" w="sm" len="sm"/>
            </a:ln>
            <a:scene3d>
              <a:camera prst="orthographicFront"/>
              <a:lightRig rig="threePt" dir="t"/>
            </a:scene3d>
            <a:sp3d>
              <a:bevelT prst="angle"/>
            </a:sp3d>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9"/>
            <p:cNvSpPr txBox="1"/>
            <p:nvPr/>
          </p:nvSpPr>
          <p:spPr>
            <a:xfrm>
              <a:off x="1587671" y="4390402"/>
              <a:ext cx="2063407" cy="1281166"/>
            </a:xfrm>
            <a:prstGeom prst="rect">
              <a:avLst/>
            </a:prstGeom>
            <a:noFill/>
            <a:ln>
              <a:noFill/>
            </a:ln>
            <a:scene3d>
              <a:camera prst="orthographicFront"/>
              <a:lightRig rig="threePt" dir="t"/>
            </a:scene3d>
            <a:sp3d>
              <a:bevelT prst="angle"/>
            </a:sp3d>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400"/>
                <a:buFont typeface="Calibri"/>
                <a:buNone/>
              </a:pPr>
              <a:r>
                <a:rPr lang="es-MX" sz="2400">
                  <a:solidFill>
                    <a:schemeClr val="dk1"/>
                  </a:solidFill>
                  <a:effectLst>
                    <a:outerShdw blurRad="38100" dist="38100" dir="2700000" algn="tl">
                      <a:srgbClr val="000000">
                        <a:alpha val="43137"/>
                      </a:srgbClr>
                    </a:outerShdw>
                  </a:effectLst>
                  <a:latin typeface="Calibri"/>
                  <a:ea typeface="Calibri"/>
                  <a:cs typeface="Calibri"/>
                  <a:sym typeface="Calibri"/>
                </a:rPr>
                <a:t>Reservada</a:t>
              </a:r>
              <a:endParaRPr>
                <a:effectLst>
                  <a:outerShdw blurRad="38100" dist="38100" dir="2700000" algn="tl">
                    <a:srgbClr val="000000">
                      <a:alpha val="43137"/>
                    </a:srgbClr>
                  </a:outerShdw>
                </a:effectLst>
              </a:endParaRPr>
            </a:p>
          </p:txBody>
        </p:sp>
        <p:sp>
          <p:nvSpPr>
            <p:cNvPr id="367" name="Google Shape;367;p29"/>
            <p:cNvSpPr/>
            <p:nvPr/>
          </p:nvSpPr>
          <p:spPr>
            <a:xfrm>
              <a:off x="3929062" y="4124325"/>
              <a:ext cx="2143125" cy="1360884"/>
            </a:xfrm>
            <a:prstGeom prst="roundRect">
              <a:avLst>
                <a:gd name="adj" fmla="val 10000"/>
              </a:avLst>
            </a:prstGeom>
            <a:solidFill>
              <a:schemeClr val="bg2">
                <a:lumMod val="75000"/>
              </a:schemeClr>
            </a:solidFill>
            <a:ln w="25400" cap="flat" cmpd="sng">
              <a:solidFill>
                <a:schemeClr val="lt1"/>
              </a:solidFill>
              <a:prstDash val="solid"/>
              <a:round/>
              <a:headEnd type="none" w="sm" len="sm"/>
              <a:tailEnd type="none" w="sm" len="sm"/>
            </a:ln>
            <a:scene3d>
              <a:camera prst="orthographicFront"/>
              <a:lightRig rig="threePt" dir="t"/>
            </a:scene3d>
            <a:sp3d>
              <a:bevelT prst="angle"/>
            </a:sp3d>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9"/>
            <p:cNvSpPr/>
            <p:nvPr/>
          </p:nvSpPr>
          <p:spPr>
            <a:xfrm>
              <a:off x="4167187" y="4350543"/>
              <a:ext cx="2143125" cy="1360884"/>
            </a:xfrm>
            <a:prstGeom prst="roundRect">
              <a:avLst>
                <a:gd name="adj" fmla="val 10000"/>
              </a:avLst>
            </a:prstGeom>
            <a:solidFill>
              <a:schemeClr val="lt1">
                <a:alpha val="89803"/>
              </a:schemeClr>
            </a:solidFill>
            <a:ln w="25400" cap="flat" cmpd="sng">
              <a:solidFill>
                <a:srgbClr val="92D050"/>
              </a:solidFill>
              <a:prstDash val="solid"/>
              <a:round/>
              <a:headEnd type="none" w="sm" len="sm"/>
              <a:tailEnd type="none" w="sm" len="sm"/>
            </a:ln>
            <a:scene3d>
              <a:camera prst="orthographicFront"/>
              <a:lightRig rig="threePt" dir="t"/>
            </a:scene3d>
            <a:sp3d>
              <a:bevelT prst="angle"/>
            </a:sp3d>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9"/>
            <p:cNvSpPr txBox="1"/>
            <p:nvPr/>
          </p:nvSpPr>
          <p:spPr>
            <a:xfrm>
              <a:off x="4207046" y="4390402"/>
              <a:ext cx="2063407" cy="1281166"/>
            </a:xfrm>
            <a:prstGeom prst="rect">
              <a:avLst/>
            </a:prstGeom>
            <a:noFill/>
            <a:ln>
              <a:noFill/>
            </a:ln>
            <a:scene3d>
              <a:camera prst="orthographicFront"/>
              <a:lightRig rig="threePt" dir="t"/>
            </a:scene3d>
            <a:sp3d>
              <a:bevelT prst="angle"/>
            </a:sp3d>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400"/>
                <a:buFont typeface="Calibri"/>
                <a:buNone/>
              </a:pPr>
              <a:r>
                <a:rPr lang="es-MX" sz="2400">
                  <a:solidFill>
                    <a:schemeClr val="dk1"/>
                  </a:solidFill>
                  <a:effectLst>
                    <a:outerShdw blurRad="38100" dist="38100" dir="2700000" algn="tl">
                      <a:srgbClr val="000000">
                        <a:alpha val="43137"/>
                      </a:srgbClr>
                    </a:outerShdw>
                  </a:effectLst>
                  <a:latin typeface="Calibri"/>
                  <a:ea typeface="Calibri"/>
                  <a:cs typeface="Calibri"/>
                  <a:sym typeface="Calibri"/>
                </a:rPr>
                <a:t>Confidencial</a:t>
              </a:r>
              <a:endParaRPr>
                <a:effectLst>
                  <a:outerShdw blurRad="38100" dist="38100" dir="2700000" algn="tl">
                    <a:srgbClr val="000000">
                      <a:alpha val="43137"/>
                    </a:srgbClr>
                  </a:outerShdw>
                </a:effectLst>
              </a:endParaRPr>
            </a:p>
          </p:txBody>
        </p:sp>
        <p:sp>
          <p:nvSpPr>
            <p:cNvPr id="370" name="Google Shape;370;p29"/>
            <p:cNvSpPr/>
            <p:nvPr/>
          </p:nvSpPr>
          <p:spPr>
            <a:xfrm>
              <a:off x="5216267" y="2056630"/>
              <a:ext cx="2143125" cy="1360884"/>
            </a:xfrm>
            <a:prstGeom prst="roundRect">
              <a:avLst>
                <a:gd name="adj" fmla="val 10000"/>
              </a:avLst>
            </a:prstGeom>
            <a:solidFill>
              <a:srgbClr val="92D050"/>
            </a:solidFill>
            <a:ln w="25400" cap="flat" cmpd="sng">
              <a:solidFill>
                <a:schemeClr val="bg2"/>
              </a:solidFill>
              <a:prstDash val="solid"/>
              <a:round/>
              <a:headEnd type="none" w="sm" len="sm"/>
              <a:tailEnd type="none" w="sm" len="sm"/>
            </a:ln>
            <a:scene3d>
              <a:camera prst="orthographicFront"/>
              <a:lightRig rig="threePt" dir="t"/>
            </a:scene3d>
            <a:sp3d>
              <a:bevelT prst="angle"/>
            </a:sp3d>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9"/>
            <p:cNvSpPr/>
            <p:nvPr/>
          </p:nvSpPr>
          <p:spPr>
            <a:xfrm>
              <a:off x="5404992" y="2309465"/>
              <a:ext cx="2143125" cy="1360884"/>
            </a:xfrm>
            <a:prstGeom prst="roundRect">
              <a:avLst>
                <a:gd name="adj" fmla="val 10000"/>
              </a:avLst>
            </a:prstGeom>
            <a:solidFill>
              <a:schemeClr val="lt1">
                <a:alpha val="89803"/>
              </a:schemeClr>
            </a:solidFill>
            <a:ln w="25400" cap="flat" cmpd="sng">
              <a:solidFill>
                <a:schemeClr val="bg2">
                  <a:lumMod val="75000"/>
                </a:schemeClr>
              </a:solidFill>
              <a:prstDash val="solid"/>
              <a:round/>
              <a:headEnd type="none" w="sm" len="sm"/>
              <a:tailEnd type="none" w="sm" len="sm"/>
            </a:ln>
            <a:scene3d>
              <a:camera prst="orthographicFront"/>
              <a:lightRig rig="threePt" dir="t"/>
            </a:scene3d>
            <a:sp3d>
              <a:bevelT prst="angle"/>
            </a:sp3d>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9"/>
            <p:cNvSpPr txBox="1"/>
            <p:nvPr/>
          </p:nvSpPr>
          <p:spPr>
            <a:xfrm>
              <a:off x="5444851" y="2268238"/>
              <a:ext cx="2063407" cy="1281166"/>
            </a:xfrm>
            <a:prstGeom prst="rect">
              <a:avLst/>
            </a:prstGeom>
            <a:noFill/>
            <a:ln>
              <a:noFill/>
            </a:ln>
            <a:scene3d>
              <a:camera prst="orthographicFront"/>
              <a:lightRig rig="threePt" dir="t"/>
            </a:scene3d>
            <a:sp3d>
              <a:bevelT prst="angle"/>
            </a:sp3d>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400"/>
                <a:buFont typeface="Calibri"/>
                <a:buNone/>
              </a:pPr>
              <a:r>
                <a:rPr lang="es-MX" sz="2200" dirty="0">
                  <a:solidFill>
                    <a:schemeClr val="dk1"/>
                  </a:solidFill>
                  <a:effectLst>
                    <a:outerShdw blurRad="38100" dist="38100" dir="2700000" algn="tl">
                      <a:srgbClr val="000000">
                        <a:alpha val="43137"/>
                      </a:srgbClr>
                    </a:outerShdw>
                  </a:effectLst>
                  <a:latin typeface="Calibri"/>
                  <a:ea typeface="Calibri"/>
                  <a:cs typeface="Calibri"/>
                  <a:sym typeface="Calibri"/>
                </a:rPr>
                <a:t>Inexistencia / Incompetencia</a:t>
              </a:r>
              <a:endParaRPr sz="2200" dirty="0">
                <a:effectLst>
                  <a:outerShdw blurRad="38100" dist="38100" dir="2700000" algn="tl">
                    <a:srgbClr val="000000">
                      <a:alpha val="43137"/>
                    </a:srgbClr>
                  </a:outerShdw>
                </a:effectLst>
              </a:endParaRPr>
            </a:p>
          </p:txBody>
        </p:sp>
      </p:grpSp>
      <p:sp>
        <p:nvSpPr>
          <p:cNvPr id="374" name="Google Shape;374;p29"/>
          <p:cNvSpPr txBox="1">
            <a:spLocks noGrp="1"/>
          </p:cNvSpPr>
          <p:nvPr>
            <p:ph type="title"/>
          </p:nvPr>
        </p:nvSpPr>
        <p:spPr>
          <a:xfrm>
            <a:off x="1843014" y="230344"/>
            <a:ext cx="5781328"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6"/>
              </a:buClr>
              <a:buSzPct val="100000"/>
              <a:buFont typeface="Calibri"/>
              <a:buNone/>
            </a:pPr>
            <a:r>
              <a:rPr lang="es-MX" sz="3200" b="1" dirty="0">
                <a:solidFill>
                  <a:schemeClr val="bg2">
                    <a:lumMod val="75000"/>
                  </a:schemeClr>
                </a:solidFill>
                <a:latin typeface="Arial" panose="020B0604020202020204" pitchFamily="34" charset="0"/>
                <a:cs typeface="Arial" panose="020B0604020202020204" pitchFamily="34" charset="0"/>
              </a:rPr>
              <a:t>Comité de Transparencia</a:t>
            </a:r>
            <a:endParaRPr sz="3200" b="1" dirty="0">
              <a:solidFill>
                <a:schemeClr val="bg2">
                  <a:lumMod val="75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pic>
        <p:nvPicPr>
          <p:cNvPr id="382" name="Google Shape;382;p30" descr="Resultado de imagen para capacitación png"/>
          <p:cNvPicPr preferRelativeResize="0"/>
          <p:nvPr/>
        </p:nvPicPr>
        <p:blipFill rotWithShape="1">
          <a:blip r:embed="rId3">
            <a:alphaModFix/>
          </a:blip>
          <a:srcRect l="15556" t="8889" r="13333" b="8889"/>
          <a:stretch/>
        </p:blipFill>
        <p:spPr>
          <a:xfrm>
            <a:off x="4038531" y="4627756"/>
            <a:ext cx="1691245" cy="2123868"/>
          </a:xfrm>
          <a:prstGeom prst="rect">
            <a:avLst/>
          </a:prstGeom>
          <a:noFill/>
          <a:ln>
            <a:noFill/>
          </a:ln>
          <a:effectLst>
            <a:glow rad="1905000">
              <a:schemeClr val="accent1">
                <a:alpha val="0"/>
              </a:schemeClr>
            </a:glow>
          </a:effectLst>
        </p:spPr>
      </p:pic>
      <p:sp>
        <p:nvSpPr>
          <p:cNvPr id="380" name="Google Shape;380;p30"/>
          <p:cNvSpPr txBox="1">
            <a:spLocks noGrp="1"/>
          </p:cNvSpPr>
          <p:nvPr>
            <p:ph type="title"/>
          </p:nvPr>
        </p:nvSpPr>
        <p:spPr>
          <a:xfrm>
            <a:off x="1681631" y="516677"/>
            <a:ext cx="6007342" cy="110260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6"/>
              </a:buClr>
              <a:buSzPct val="100000"/>
              <a:buFont typeface="Calibri"/>
              <a:buNone/>
            </a:pPr>
            <a:r>
              <a:rPr lang="es-MX" sz="2800" b="1" dirty="0">
                <a:solidFill>
                  <a:schemeClr val="bg2">
                    <a:lumMod val="75000"/>
                  </a:schemeClr>
                </a:solidFill>
                <a:latin typeface="Arial" panose="020B0604020202020204" pitchFamily="34" charset="0"/>
                <a:cs typeface="Arial" panose="020B0604020202020204" pitchFamily="34" charset="0"/>
              </a:rPr>
              <a:t>Principales Funciones del Comité de Transparencia</a:t>
            </a:r>
            <a:endParaRPr sz="2800" b="1" dirty="0">
              <a:solidFill>
                <a:schemeClr val="bg2">
                  <a:lumMod val="75000"/>
                </a:schemeClr>
              </a:solidFill>
              <a:latin typeface="Arial" panose="020B0604020202020204" pitchFamily="34" charset="0"/>
              <a:cs typeface="Arial" panose="020B0604020202020204" pitchFamily="34" charset="0"/>
            </a:endParaRPr>
          </a:p>
        </p:txBody>
      </p:sp>
      <p:sp>
        <p:nvSpPr>
          <p:cNvPr id="381" name="Google Shape;381;p30"/>
          <p:cNvSpPr txBox="1">
            <a:spLocks noGrp="1"/>
          </p:cNvSpPr>
          <p:nvPr>
            <p:ph type="body" idx="1"/>
          </p:nvPr>
        </p:nvSpPr>
        <p:spPr>
          <a:xfrm>
            <a:off x="364822" y="1619284"/>
            <a:ext cx="8411188" cy="4319665"/>
          </a:xfrm>
          <a:prstGeom prst="rect">
            <a:avLst/>
          </a:prstGeom>
          <a:noFill/>
          <a:ln>
            <a:noFill/>
          </a:ln>
          <a:effectLst>
            <a:glow rad="127000">
              <a:schemeClr val="accent1"/>
            </a:glow>
          </a:effectLst>
        </p:spPr>
        <p:txBody>
          <a:bodyPr spcFirstLastPara="1" wrap="square" lIns="91425" tIns="45700" rIns="91425" bIns="45700" anchor="t" anchorCtr="0">
            <a:normAutofit/>
          </a:bodyPr>
          <a:lstStyle/>
          <a:p>
            <a:pPr marL="342900" lvl="0" indent="-342900" algn="just" rtl="0">
              <a:spcBef>
                <a:spcPts val="0"/>
              </a:spcBef>
              <a:spcAft>
                <a:spcPts val="0"/>
              </a:spcAft>
              <a:buClr>
                <a:schemeClr val="bg2"/>
              </a:buClr>
              <a:buSzPts val="3200"/>
              <a:buFont typeface="Noto Sans Symbols"/>
              <a:buChar char="❖"/>
            </a:pPr>
            <a:r>
              <a:rPr lang="es-MX" sz="2600" dirty="0">
                <a:solidFill>
                  <a:schemeClr val="tx1"/>
                </a:solidFill>
                <a:latin typeface="+mj-lt"/>
                <a:cs typeface="Arial" panose="020B0604020202020204" pitchFamily="34" charset="0"/>
              </a:rPr>
              <a:t>Supervisa procedimientos.</a:t>
            </a:r>
            <a:endParaRPr sz="2600" dirty="0">
              <a:solidFill>
                <a:schemeClr val="tx1"/>
              </a:solidFill>
              <a:latin typeface="+mj-lt"/>
              <a:cs typeface="Arial" panose="020B0604020202020204" pitchFamily="34" charset="0"/>
            </a:endParaRPr>
          </a:p>
          <a:p>
            <a:pPr marL="342900" lvl="0" indent="-342900" algn="just" rtl="0">
              <a:spcBef>
                <a:spcPts val="640"/>
              </a:spcBef>
              <a:spcAft>
                <a:spcPts val="0"/>
              </a:spcAft>
              <a:buClr>
                <a:schemeClr val="bg2"/>
              </a:buClr>
              <a:buSzPts val="3200"/>
              <a:buFont typeface="Noto Sans Symbols"/>
              <a:buChar char="❖"/>
            </a:pPr>
            <a:r>
              <a:rPr lang="es-MX" sz="2600" b="1" dirty="0">
                <a:solidFill>
                  <a:schemeClr val="tx1"/>
                </a:solidFill>
                <a:latin typeface="+mj-lt"/>
                <a:cs typeface="Arial" panose="020B0604020202020204" pitchFamily="34" charset="0"/>
              </a:rPr>
              <a:t>Ordena</a:t>
            </a:r>
            <a:r>
              <a:rPr lang="es-MX" sz="2600" dirty="0">
                <a:solidFill>
                  <a:schemeClr val="tx1"/>
                </a:solidFill>
                <a:latin typeface="+mj-lt"/>
                <a:cs typeface="Arial" panose="020B0604020202020204" pitchFamily="34" charset="0"/>
              </a:rPr>
              <a:t> la </a:t>
            </a:r>
            <a:r>
              <a:rPr lang="es-MX" sz="2600" b="1" dirty="0">
                <a:solidFill>
                  <a:schemeClr val="tx1"/>
                </a:solidFill>
                <a:latin typeface="+mj-lt"/>
                <a:cs typeface="Arial" panose="020B0604020202020204" pitchFamily="34" charset="0"/>
              </a:rPr>
              <a:t>generación de </a:t>
            </a:r>
            <a:r>
              <a:rPr lang="es-MX" sz="2600" dirty="0">
                <a:solidFill>
                  <a:schemeClr val="tx1"/>
                </a:solidFill>
                <a:latin typeface="+mj-lt"/>
                <a:cs typeface="Arial" panose="020B0604020202020204" pitchFamily="34" charset="0"/>
              </a:rPr>
              <a:t>la </a:t>
            </a:r>
            <a:r>
              <a:rPr lang="es-MX" sz="2600" b="1" dirty="0">
                <a:solidFill>
                  <a:schemeClr val="tx1"/>
                </a:solidFill>
                <a:latin typeface="+mj-lt"/>
                <a:cs typeface="Arial" panose="020B0604020202020204" pitchFamily="34" charset="0"/>
              </a:rPr>
              <a:t>información</a:t>
            </a:r>
            <a:r>
              <a:rPr lang="es-MX" sz="2600" dirty="0">
                <a:solidFill>
                  <a:schemeClr val="tx1"/>
                </a:solidFill>
                <a:latin typeface="+mj-lt"/>
                <a:cs typeface="Arial" panose="020B0604020202020204" pitchFamily="34" charset="0"/>
              </a:rPr>
              <a:t> a las áreas competentes.</a:t>
            </a:r>
            <a:endParaRPr sz="2600" dirty="0">
              <a:solidFill>
                <a:schemeClr val="tx1"/>
              </a:solidFill>
              <a:latin typeface="+mj-lt"/>
              <a:cs typeface="Arial" panose="020B0604020202020204" pitchFamily="34" charset="0"/>
            </a:endParaRPr>
          </a:p>
          <a:p>
            <a:pPr marL="342900" lvl="0" indent="-342900" algn="just" rtl="0">
              <a:spcBef>
                <a:spcPts val="640"/>
              </a:spcBef>
              <a:spcAft>
                <a:spcPts val="0"/>
              </a:spcAft>
              <a:buClr>
                <a:schemeClr val="bg2"/>
              </a:buClr>
              <a:buSzPts val="3200"/>
              <a:buFont typeface="Noto Sans Symbols"/>
              <a:buChar char="❖"/>
            </a:pPr>
            <a:r>
              <a:rPr lang="es-MX" sz="2600" b="1" dirty="0">
                <a:solidFill>
                  <a:schemeClr val="tx1"/>
                </a:solidFill>
                <a:latin typeface="+mj-lt"/>
                <a:cs typeface="Arial" panose="020B0604020202020204" pitchFamily="34" charset="0"/>
              </a:rPr>
              <a:t>Establece políticas de mejor obtención</a:t>
            </a:r>
            <a:r>
              <a:rPr lang="es-MX" sz="2600" dirty="0">
                <a:solidFill>
                  <a:schemeClr val="tx1"/>
                </a:solidFill>
                <a:latin typeface="+mj-lt"/>
                <a:cs typeface="Arial" panose="020B0604020202020204" pitchFamily="34" charset="0"/>
              </a:rPr>
              <a:t> de la información.</a:t>
            </a:r>
            <a:endParaRPr sz="2600" dirty="0">
              <a:solidFill>
                <a:schemeClr val="tx1"/>
              </a:solidFill>
              <a:latin typeface="+mj-lt"/>
              <a:cs typeface="Arial" panose="020B0604020202020204" pitchFamily="34" charset="0"/>
            </a:endParaRPr>
          </a:p>
          <a:p>
            <a:pPr marL="342900" lvl="0" indent="-342900" algn="just" rtl="0">
              <a:spcBef>
                <a:spcPts val="640"/>
              </a:spcBef>
              <a:spcAft>
                <a:spcPts val="0"/>
              </a:spcAft>
              <a:buClr>
                <a:schemeClr val="bg2"/>
              </a:buClr>
              <a:buSzPts val="3200"/>
              <a:buFont typeface="Noto Sans Symbols"/>
              <a:buChar char="❖"/>
            </a:pPr>
            <a:r>
              <a:rPr lang="es-MX" sz="2600" b="1" dirty="0">
                <a:solidFill>
                  <a:schemeClr val="tx1"/>
                </a:solidFill>
                <a:latin typeface="+mj-lt"/>
                <a:cs typeface="Arial" panose="020B0604020202020204" pitchFamily="34" charset="0"/>
              </a:rPr>
              <a:t>Promueve</a:t>
            </a:r>
            <a:r>
              <a:rPr lang="es-MX" sz="2600" dirty="0">
                <a:solidFill>
                  <a:schemeClr val="tx1"/>
                </a:solidFill>
                <a:latin typeface="+mj-lt"/>
                <a:cs typeface="Arial" panose="020B0604020202020204" pitchFamily="34" charset="0"/>
              </a:rPr>
              <a:t> la </a:t>
            </a:r>
            <a:r>
              <a:rPr lang="es-MX" sz="2600" b="1" dirty="0">
                <a:solidFill>
                  <a:schemeClr val="tx1"/>
                </a:solidFill>
                <a:latin typeface="+mj-lt"/>
                <a:cs typeface="Arial" panose="020B0604020202020204" pitchFamily="34" charset="0"/>
              </a:rPr>
              <a:t>capacitación</a:t>
            </a:r>
            <a:r>
              <a:rPr lang="es-MX" sz="2600" dirty="0">
                <a:solidFill>
                  <a:schemeClr val="tx1"/>
                </a:solidFill>
                <a:latin typeface="+mj-lt"/>
                <a:cs typeface="Arial" panose="020B0604020202020204" pitchFamily="34" charset="0"/>
              </a:rPr>
              <a:t> y actualización </a:t>
            </a:r>
            <a:r>
              <a:rPr lang="es-MX" sz="2600" b="1" dirty="0">
                <a:solidFill>
                  <a:schemeClr val="tx1"/>
                </a:solidFill>
                <a:latin typeface="+mj-lt"/>
                <a:cs typeface="Arial" panose="020B0604020202020204" pitchFamily="34" charset="0"/>
              </a:rPr>
              <a:t>de sus servidores</a:t>
            </a:r>
            <a:r>
              <a:rPr lang="es-MX" sz="2600" dirty="0">
                <a:solidFill>
                  <a:schemeClr val="tx1"/>
                </a:solidFill>
                <a:latin typeface="+mj-lt"/>
                <a:cs typeface="Arial" panose="020B0604020202020204" pitchFamily="34" charset="0"/>
              </a:rPr>
              <a:t>. </a:t>
            </a:r>
            <a:endParaRPr sz="2600" dirty="0">
              <a:solidFill>
                <a:schemeClr val="tx1"/>
              </a:solidFill>
              <a:latin typeface="+mj-lt"/>
              <a:cs typeface="Arial" panose="020B0604020202020204" pitchFamily="34" charset="0"/>
            </a:endParaRPr>
          </a:p>
          <a:p>
            <a:pPr marL="342900" lvl="0" indent="-139700" algn="l" rtl="0">
              <a:spcBef>
                <a:spcPts val="640"/>
              </a:spcBef>
              <a:spcAft>
                <a:spcPts val="0"/>
              </a:spcAft>
              <a:buClr>
                <a:schemeClr val="dk1"/>
              </a:buClr>
              <a:buSzPts val="3200"/>
              <a:buNone/>
            </a:pPr>
            <a:endParaRPr sz="2600" dirty="0">
              <a:latin typeface="+mj-lt"/>
            </a:endParaRPr>
          </a:p>
          <a:p>
            <a:pPr marL="342900" lvl="0" indent="-139700" algn="l" rtl="0">
              <a:spcBef>
                <a:spcPts val="640"/>
              </a:spcBef>
              <a:spcAft>
                <a:spcPts val="0"/>
              </a:spcAft>
              <a:buClr>
                <a:schemeClr val="dk1"/>
              </a:buClr>
              <a:buSzPts val="3200"/>
              <a:buNone/>
            </a:pPr>
            <a:endParaRPr sz="26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381">
                                            <p:txEl>
                                              <p:pRg st="0" end="0"/>
                                            </p:txEl>
                                          </p:spTgt>
                                        </p:tgtEl>
                                      </p:cBhvr>
                                    </p:animEffect>
                                    <p:set>
                                      <p:cBhvr>
                                        <p:cTn id="23" dur="1" fill="hold">
                                          <p:stCondLst>
                                            <p:cond delay="500"/>
                                          </p:stCondLst>
                                        </p:cTn>
                                        <p:tgtEl>
                                          <p:spTgt spid="381">
                                            <p:txEl>
                                              <p:pRg st="0" end="0"/>
                                            </p:txEl>
                                          </p:spTgt>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381">
                                            <p:txEl>
                                              <p:pRg st="1" end="1"/>
                                            </p:txEl>
                                          </p:spTgt>
                                        </p:tgtEl>
                                      </p:cBhvr>
                                    </p:animEffect>
                                    <p:set>
                                      <p:cBhvr>
                                        <p:cTn id="28" dur="1" fill="hold">
                                          <p:stCondLst>
                                            <p:cond delay="500"/>
                                          </p:stCondLst>
                                        </p:cTn>
                                        <p:tgtEl>
                                          <p:spTgt spid="381">
                                            <p:txEl>
                                              <p:pRg st="1" end="1"/>
                                            </p:txEl>
                                          </p:spTgt>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381">
                                            <p:txEl>
                                              <p:pRg st="2" end="2"/>
                                            </p:txEl>
                                          </p:spTgt>
                                        </p:tgtEl>
                                      </p:cBhvr>
                                    </p:animEffect>
                                    <p:set>
                                      <p:cBhvr>
                                        <p:cTn id="33" dur="1" fill="hold">
                                          <p:stCondLst>
                                            <p:cond delay="500"/>
                                          </p:stCondLst>
                                        </p:cTn>
                                        <p:tgtEl>
                                          <p:spTgt spid="381">
                                            <p:txEl>
                                              <p:pRg st="2" end="2"/>
                                            </p:txEl>
                                          </p:spTgt>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381">
                                            <p:txEl>
                                              <p:pRg st="3" end="3"/>
                                            </p:txEl>
                                          </p:spTgt>
                                        </p:tgtEl>
                                      </p:cBhvr>
                                    </p:animEffect>
                                    <p:set>
                                      <p:cBhvr>
                                        <p:cTn id="38" dur="1" fill="hold">
                                          <p:stCondLst>
                                            <p:cond delay="500"/>
                                          </p:stCondLst>
                                        </p:cTn>
                                        <p:tgtEl>
                                          <p:spTgt spid="381">
                                            <p:txEl>
                                              <p:pRg st="3" end="3"/>
                                            </p:txEl>
                                          </p:spTgt>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82"/>
                                        </p:tgtEl>
                                        <p:attrNameLst>
                                          <p:attrName>style.visibility</p:attrName>
                                        </p:attrNameLst>
                                      </p:cBhvr>
                                      <p:to>
                                        <p:strVal val="visible"/>
                                      </p:to>
                                    </p:set>
                                    <p:animEffect transition="in" filter="fade">
                                      <p:cBhvr>
                                        <p:cTn id="43" dur="500"/>
                                        <p:tgtEl>
                                          <p:spTgt spid="3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8" name="Google Shape;388;p31"/>
          <p:cNvSpPr txBox="1">
            <a:spLocks noGrp="1"/>
          </p:cNvSpPr>
          <p:nvPr>
            <p:ph type="body" idx="1"/>
          </p:nvPr>
        </p:nvSpPr>
        <p:spPr>
          <a:xfrm>
            <a:off x="363241" y="1153235"/>
            <a:ext cx="8229600" cy="5218114"/>
          </a:xfrm>
          <a:prstGeom prst="rect">
            <a:avLst/>
          </a:prstGeom>
          <a:noFill/>
          <a:ln>
            <a:noFill/>
          </a:ln>
        </p:spPr>
        <p:txBody>
          <a:bodyPr spcFirstLastPara="1" wrap="square" lIns="91425" tIns="45700" rIns="91425" bIns="45700" anchor="t" anchorCtr="0">
            <a:normAutofit lnSpcReduction="10000"/>
          </a:bodyPr>
          <a:lstStyle/>
          <a:p>
            <a:pPr marL="645160" lvl="0" indent="-457200" algn="just" rtl="0">
              <a:spcBef>
                <a:spcPts val="0"/>
              </a:spcBef>
              <a:spcAft>
                <a:spcPts val="0"/>
              </a:spcAft>
              <a:buClr>
                <a:schemeClr val="bg2">
                  <a:lumMod val="75000"/>
                </a:schemeClr>
              </a:buClr>
              <a:buSzPct val="100000"/>
              <a:buFont typeface="Wingdings" panose="05000000000000000000" pitchFamily="2" charset="2"/>
              <a:buChar char="v"/>
            </a:pPr>
            <a:endParaRPr dirty="0">
              <a:solidFill>
                <a:schemeClr val="tx1"/>
              </a:solidFill>
            </a:endParaRPr>
          </a:p>
          <a:p>
            <a:pPr lvl="0" indent="-457200" algn="just" rtl="0">
              <a:spcBef>
                <a:spcPts val="592"/>
              </a:spcBef>
              <a:spcAft>
                <a:spcPts val="0"/>
              </a:spcAft>
              <a:buClr>
                <a:schemeClr val="bg2">
                  <a:lumMod val="75000"/>
                </a:schemeClr>
              </a:buClr>
              <a:buSzPct val="100000"/>
              <a:buFont typeface="Wingdings" panose="05000000000000000000" pitchFamily="2" charset="2"/>
              <a:buChar char="v"/>
            </a:pPr>
            <a:r>
              <a:rPr lang="es-MX" sz="2800" b="1" dirty="0">
                <a:solidFill>
                  <a:schemeClr val="tx1"/>
                </a:solidFill>
                <a:latin typeface="Arial" panose="020B0604020202020204" pitchFamily="34" charset="0"/>
                <a:cs typeface="Arial" panose="020B0604020202020204" pitchFamily="34" charset="0"/>
              </a:rPr>
              <a:t>Establece</a:t>
            </a:r>
            <a:r>
              <a:rPr lang="es-MX" sz="2800" dirty="0">
                <a:solidFill>
                  <a:schemeClr val="tx1"/>
                </a:solidFill>
                <a:latin typeface="Arial" panose="020B0604020202020204" pitchFamily="34" charset="0"/>
                <a:cs typeface="Arial" panose="020B0604020202020204" pitchFamily="34" charset="0"/>
              </a:rPr>
              <a:t> </a:t>
            </a:r>
            <a:r>
              <a:rPr lang="es-MX" sz="2800" b="1" dirty="0">
                <a:solidFill>
                  <a:schemeClr val="tx1"/>
                </a:solidFill>
                <a:latin typeface="Arial" panose="020B0604020202020204" pitchFamily="34" charset="0"/>
                <a:cs typeface="Arial" panose="020B0604020202020204" pitchFamily="34" charset="0"/>
              </a:rPr>
              <a:t>programas de capacitación </a:t>
            </a:r>
            <a:r>
              <a:rPr lang="es-MX" sz="2800" dirty="0">
                <a:solidFill>
                  <a:schemeClr val="tx1"/>
                </a:solidFill>
                <a:latin typeface="Arial" panose="020B0604020202020204" pitchFamily="34" charset="0"/>
                <a:cs typeface="Arial" panose="020B0604020202020204" pitchFamily="34" charset="0"/>
              </a:rPr>
              <a:t>en materia de transparencia, acceso a la información, accesibilidad y protección de datos personales, para todos los integrantes del sujeto obligado.</a:t>
            </a:r>
            <a:endParaRPr sz="2800" dirty="0">
              <a:solidFill>
                <a:schemeClr val="tx1"/>
              </a:solidFill>
              <a:latin typeface="Arial" panose="020B0604020202020204" pitchFamily="34" charset="0"/>
              <a:cs typeface="Arial" panose="020B0604020202020204" pitchFamily="34" charset="0"/>
            </a:endParaRPr>
          </a:p>
          <a:p>
            <a:pPr marL="645160" lvl="0" indent="-457200" algn="just" rtl="0">
              <a:spcBef>
                <a:spcPts val="592"/>
              </a:spcBef>
              <a:spcAft>
                <a:spcPts val="0"/>
              </a:spcAft>
              <a:buClr>
                <a:schemeClr val="bg2">
                  <a:lumMod val="75000"/>
                </a:schemeClr>
              </a:buClr>
              <a:buSzPct val="100000"/>
              <a:buFont typeface="Wingdings" panose="05000000000000000000" pitchFamily="2" charset="2"/>
              <a:buChar char="v"/>
            </a:pPr>
            <a:endParaRPr sz="2800" dirty="0">
              <a:solidFill>
                <a:schemeClr val="tx1"/>
              </a:solidFill>
              <a:latin typeface="Arial" panose="020B0604020202020204" pitchFamily="34" charset="0"/>
              <a:cs typeface="Arial" panose="020B0604020202020204" pitchFamily="34" charset="0"/>
            </a:endParaRPr>
          </a:p>
          <a:p>
            <a:pPr lvl="0" indent="-457200" algn="just" rtl="0">
              <a:spcBef>
                <a:spcPts val="592"/>
              </a:spcBef>
              <a:spcAft>
                <a:spcPts val="0"/>
              </a:spcAft>
              <a:buClr>
                <a:schemeClr val="bg2">
                  <a:lumMod val="75000"/>
                </a:schemeClr>
              </a:buClr>
              <a:buSzPct val="100000"/>
              <a:buFont typeface="Wingdings" panose="05000000000000000000" pitchFamily="2" charset="2"/>
              <a:buChar char="v"/>
            </a:pPr>
            <a:r>
              <a:rPr lang="es-MX" sz="2800" b="1" dirty="0">
                <a:solidFill>
                  <a:schemeClr val="tx1"/>
                </a:solidFill>
                <a:latin typeface="Arial" panose="020B0604020202020204" pitchFamily="34" charset="0"/>
                <a:cs typeface="Arial" panose="020B0604020202020204" pitchFamily="34" charset="0"/>
              </a:rPr>
              <a:t>Elabora informe anual</a:t>
            </a:r>
            <a:r>
              <a:rPr lang="es-MX" sz="2800" dirty="0">
                <a:solidFill>
                  <a:schemeClr val="tx1"/>
                </a:solidFill>
                <a:latin typeface="Arial" panose="020B0604020202020204" pitchFamily="34" charset="0"/>
                <a:cs typeface="Arial" panose="020B0604020202020204" pitchFamily="34" charset="0"/>
              </a:rPr>
              <a:t>.</a:t>
            </a:r>
            <a:endParaRPr sz="2800" dirty="0">
              <a:solidFill>
                <a:schemeClr val="tx1"/>
              </a:solidFill>
              <a:latin typeface="Arial" panose="020B0604020202020204" pitchFamily="34" charset="0"/>
              <a:cs typeface="Arial" panose="020B0604020202020204" pitchFamily="34" charset="0"/>
            </a:endParaRPr>
          </a:p>
          <a:p>
            <a:pPr marL="645160" lvl="0" indent="-457200" algn="just" rtl="0">
              <a:spcBef>
                <a:spcPts val="592"/>
              </a:spcBef>
              <a:spcAft>
                <a:spcPts val="0"/>
              </a:spcAft>
              <a:buClr>
                <a:schemeClr val="bg2">
                  <a:lumMod val="75000"/>
                </a:schemeClr>
              </a:buClr>
              <a:buSzPct val="100000"/>
              <a:buFont typeface="Wingdings" panose="05000000000000000000" pitchFamily="2" charset="2"/>
              <a:buChar char="v"/>
            </a:pPr>
            <a:endParaRPr sz="2800" dirty="0">
              <a:solidFill>
                <a:schemeClr val="tx1"/>
              </a:solidFill>
              <a:latin typeface="Arial" panose="020B0604020202020204" pitchFamily="34" charset="0"/>
              <a:cs typeface="Arial" panose="020B0604020202020204" pitchFamily="34" charset="0"/>
            </a:endParaRPr>
          </a:p>
          <a:p>
            <a:pPr lvl="0" indent="-457200" algn="just" rtl="0">
              <a:spcBef>
                <a:spcPts val="592"/>
              </a:spcBef>
              <a:spcAft>
                <a:spcPts val="0"/>
              </a:spcAft>
              <a:buClr>
                <a:schemeClr val="bg2">
                  <a:lumMod val="75000"/>
                </a:schemeClr>
              </a:buClr>
              <a:buSzPct val="100000"/>
              <a:buFont typeface="Wingdings" panose="05000000000000000000" pitchFamily="2" charset="2"/>
              <a:buChar char="v"/>
            </a:pPr>
            <a:r>
              <a:rPr lang="es-MX" sz="2800" dirty="0">
                <a:solidFill>
                  <a:schemeClr val="tx1"/>
                </a:solidFill>
                <a:latin typeface="Arial" panose="020B0604020202020204" pitchFamily="34" charset="0"/>
                <a:cs typeface="Arial" panose="020B0604020202020204" pitchFamily="34" charset="0"/>
              </a:rPr>
              <a:t>Solicitar y autorizar la ampliación del plazo de </a:t>
            </a:r>
            <a:r>
              <a:rPr lang="es-MX" sz="2800" b="1" dirty="0">
                <a:solidFill>
                  <a:schemeClr val="tx1"/>
                </a:solidFill>
                <a:latin typeface="Arial" panose="020B0604020202020204" pitchFamily="34" charset="0"/>
                <a:cs typeface="Arial" panose="020B0604020202020204" pitchFamily="34" charset="0"/>
              </a:rPr>
              <a:t>reserva</a:t>
            </a:r>
            <a:r>
              <a:rPr lang="es-MX" sz="2800" dirty="0">
                <a:solidFill>
                  <a:schemeClr val="tx1"/>
                </a:solidFill>
                <a:latin typeface="Arial" panose="020B0604020202020204" pitchFamily="34" charset="0"/>
                <a:cs typeface="Arial" panose="020B0604020202020204" pitchFamily="34" charset="0"/>
              </a:rPr>
              <a:t>.</a:t>
            </a:r>
            <a:endParaRPr sz="2800" dirty="0">
              <a:solidFill>
                <a:schemeClr val="tx1"/>
              </a:solidFill>
              <a:latin typeface="Arial" panose="020B0604020202020204" pitchFamily="34" charset="0"/>
              <a:cs typeface="Arial" panose="020B0604020202020204" pitchFamily="34" charset="0"/>
            </a:endParaRPr>
          </a:p>
          <a:p>
            <a:pPr marL="342900" lvl="0" indent="-154940" algn="just" rtl="0">
              <a:spcBef>
                <a:spcPts val="592"/>
              </a:spcBef>
              <a:spcAft>
                <a:spcPts val="0"/>
              </a:spcAft>
              <a:buClr>
                <a:srgbClr val="E36C09"/>
              </a:buClr>
              <a:buSzPct val="100000"/>
              <a:buFont typeface="Noto Sans Symbols"/>
              <a:buNone/>
            </a:pPr>
            <a:endParaRPr dirty="0"/>
          </a:p>
          <a:p>
            <a:pPr marL="342900" lvl="0" indent="-342900" algn="l" rtl="0">
              <a:spcBef>
                <a:spcPts val="592"/>
              </a:spcBef>
              <a:spcAft>
                <a:spcPts val="0"/>
              </a:spcAft>
              <a:buClr>
                <a:schemeClr val="dk1"/>
              </a:buClr>
              <a:buSzPct val="100000"/>
              <a:buFont typeface="Arial"/>
              <a:buNone/>
            </a:pPr>
            <a:endParaRPr dirty="0">
              <a:solidFill>
                <a:srgbClr val="006600"/>
              </a:solidFill>
            </a:endParaRPr>
          </a:p>
        </p:txBody>
      </p:sp>
      <p:pic>
        <p:nvPicPr>
          <p:cNvPr id="389" name="Google Shape;389;p31" descr="Resultado de imagen para informe png"/>
          <p:cNvPicPr preferRelativeResize="0"/>
          <p:nvPr/>
        </p:nvPicPr>
        <p:blipFill rotWithShape="1">
          <a:blip r:embed="rId3">
            <a:alphaModFix/>
          </a:blip>
          <a:srcRect/>
          <a:stretch/>
        </p:blipFill>
        <p:spPr>
          <a:xfrm>
            <a:off x="6835679" y="3317489"/>
            <a:ext cx="1377126" cy="1531662"/>
          </a:xfrm>
          <a:prstGeom prst="rect">
            <a:avLst/>
          </a:prstGeom>
          <a:noFill/>
          <a:ln>
            <a:noFill/>
          </a:ln>
        </p:spPr>
      </p:pic>
      <p:sp>
        <p:nvSpPr>
          <p:cNvPr id="390" name="Google Shape;390;p31"/>
          <p:cNvSpPr txBox="1"/>
          <p:nvPr/>
        </p:nvSpPr>
        <p:spPr>
          <a:xfrm>
            <a:off x="1929574" y="457200"/>
            <a:ext cx="5418666"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2800" b="1" dirty="0">
                <a:solidFill>
                  <a:schemeClr val="bg2">
                    <a:lumMod val="75000"/>
                  </a:schemeClr>
                </a:solidFill>
                <a:latin typeface="Arial" panose="020B0604020202020204" pitchFamily="34" charset="0"/>
                <a:ea typeface="Calibri"/>
                <a:cs typeface="Arial" panose="020B0604020202020204" pitchFamily="34" charset="0"/>
                <a:sym typeface="Calibri"/>
              </a:rPr>
              <a:t>Principales Funciones del Comité de Transparencia</a:t>
            </a:r>
            <a:endParaRPr sz="2800" b="1" dirty="0">
              <a:solidFill>
                <a:schemeClr val="bg2">
                  <a:lumMod val="75000"/>
                </a:schemeClr>
              </a:solidFill>
              <a:latin typeface="Arial" panose="020B0604020202020204" pitchFamily="34" charset="0"/>
              <a:ea typeface="Calibri"/>
              <a:cs typeface="Arial" panose="020B0604020202020204" pitchFamily="34" charset="0"/>
              <a:sym typeface="Calibri"/>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BDA9947D-8A19-C9E7-C723-0DF2C91F2894}"/>
              </a:ext>
            </a:extLst>
          </p:cNvPr>
          <p:cNvSpPr>
            <a:spLocks noGrp="1"/>
          </p:cNvSpPr>
          <p:nvPr>
            <p:ph type="title"/>
          </p:nvPr>
        </p:nvSpPr>
        <p:spPr>
          <a:xfrm>
            <a:off x="785947" y="738083"/>
            <a:ext cx="6912350" cy="708697"/>
          </a:xfrm>
        </p:spPr>
        <p:txBody>
          <a:bodyPr vert="horz" lIns="91440" tIns="45720" rIns="91440" bIns="45720" rtlCol="0" anchor="ctr">
            <a:noAutofit/>
          </a:bodyPr>
          <a:lstStyle/>
          <a:p>
            <a:r>
              <a:rPr lang="es-MX" sz="1800" b="1" dirty="0">
                <a:solidFill>
                  <a:schemeClr val="bg2">
                    <a:lumMod val="60000"/>
                    <a:lumOff val="40000"/>
                  </a:schemeClr>
                </a:solidFill>
              </a:rPr>
              <a:t>Trámite para atender una solicitud de acceso a la información </a:t>
            </a:r>
          </a:p>
        </p:txBody>
      </p:sp>
      <p:grpSp>
        <p:nvGrpSpPr>
          <p:cNvPr id="44" name="Grupo 43">
            <a:extLst>
              <a:ext uri="{FF2B5EF4-FFF2-40B4-BE49-F238E27FC236}">
                <a16:creationId xmlns:a16="http://schemas.microsoft.com/office/drawing/2014/main" id="{BA324887-2717-07CB-AEFF-178B054CE4E1}"/>
              </a:ext>
            </a:extLst>
          </p:cNvPr>
          <p:cNvGrpSpPr/>
          <p:nvPr/>
        </p:nvGrpSpPr>
        <p:grpSpPr>
          <a:xfrm>
            <a:off x="61879" y="1292220"/>
            <a:ext cx="9084573" cy="5449148"/>
            <a:chOff x="61879" y="1292220"/>
            <a:chExt cx="9084573" cy="5449148"/>
          </a:xfrm>
        </p:grpSpPr>
        <p:sp>
          <p:nvSpPr>
            <p:cNvPr id="5" name="Subtítulo 2"/>
            <p:cNvSpPr txBox="1">
              <a:spLocks/>
            </p:cNvSpPr>
            <p:nvPr/>
          </p:nvSpPr>
          <p:spPr>
            <a:xfrm>
              <a:off x="283215" y="3189175"/>
              <a:ext cx="1426638" cy="59986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ctr" rtl="0">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914400" marR="0" lvl="1" indent="-406400" algn="ctr" rtl="0">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1371600" marR="0" lvl="2" indent="-381000"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828800" marR="0" lvl="3"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2286000" marR="0" lvl="4"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743200" marR="0" lvl="5"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3200400" marR="0" lvl="6"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657600" marR="0" lvl="7"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4114800" marR="0" lvl="8"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pPr marL="0" indent="25400"/>
              <a:r>
                <a:rPr lang="es-MX" sz="1200" b="1" dirty="0">
                  <a:solidFill>
                    <a:schemeClr val="tx1"/>
                  </a:solidFill>
                  <a:latin typeface="+mn-lt"/>
                </a:rPr>
                <a:t>Persona Solicitante</a:t>
              </a:r>
            </a:p>
          </p:txBody>
        </p:sp>
        <p:sp>
          <p:nvSpPr>
            <p:cNvPr id="6" name="Subtítulo 2"/>
            <p:cNvSpPr txBox="1">
              <a:spLocks/>
            </p:cNvSpPr>
            <p:nvPr/>
          </p:nvSpPr>
          <p:spPr>
            <a:xfrm>
              <a:off x="1564348" y="1497902"/>
              <a:ext cx="1717287" cy="74705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lang="es-MX"/>
              </a:defPPr>
              <a:lvl1pPr marR="0" lvl="0" indent="25400" algn="ctr">
                <a:lnSpc>
                  <a:spcPct val="100000"/>
                </a:lnSpc>
                <a:spcBef>
                  <a:spcPts val="640"/>
                </a:spcBef>
                <a:spcAft>
                  <a:spcPts val="0"/>
                </a:spcAft>
                <a:buClr>
                  <a:srgbClr val="888888"/>
                </a:buClr>
                <a:buSzPts val="3200"/>
                <a:buFont typeface="Arial"/>
                <a:buNone/>
                <a:defRPr sz="1200" b="1" i="0" u="none" strike="noStrike" cap="none">
                  <a:ea typeface="Calibri"/>
                  <a:cs typeface="Calibri"/>
                </a:defRPr>
              </a:lvl1pPr>
              <a:lvl2pPr marL="914400" marR="0" lvl="1" indent="-406400" algn="ctr">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defRPr>
              </a:lvl2pPr>
              <a:lvl3pPr marL="1371600" marR="0" lvl="2" indent="-381000" algn="ctr">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defRPr>
              </a:lvl3pPr>
              <a:lvl4pPr marL="1828800" marR="0" lvl="3"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4pPr>
              <a:lvl5pPr marL="2286000" marR="0" lvl="4"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5pPr>
              <a:lvl6pPr marL="2743200" marR="0" lvl="5"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6pPr>
              <a:lvl7pPr marL="3200400" marR="0" lvl="6"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7pPr>
              <a:lvl8pPr marL="3657600" marR="0" lvl="7"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8pPr>
              <a:lvl9pPr marL="4114800" marR="0" lvl="8"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9pPr>
            </a:lstStyle>
            <a:p>
              <a:r>
                <a:rPr lang="es-MX" dirty="0"/>
                <a:t>Presenta la solicitud de acceso a la información</a:t>
              </a:r>
            </a:p>
          </p:txBody>
        </p:sp>
        <p:sp>
          <p:nvSpPr>
            <p:cNvPr id="7" name="Subtítulo 2"/>
            <p:cNvSpPr txBox="1">
              <a:spLocks/>
            </p:cNvSpPr>
            <p:nvPr/>
          </p:nvSpPr>
          <p:spPr>
            <a:xfrm>
              <a:off x="4161302" y="3224871"/>
              <a:ext cx="1874630" cy="37059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lang="es-MX"/>
              </a:defPPr>
              <a:lvl1pPr marR="0" lvl="0" indent="25400" algn="ctr">
                <a:lnSpc>
                  <a:spcPct val="100000"/>
                </a:lnSpc>
                <a:spcBef>
                  <a:spcPts val="640"/>
                </a:spcBef>
                <a:spcAft>
                  <a:spcPts val="0"/>
                </a:spcAft>
                <a:buClr>
                  <a:srgbClr val="888888"/>
                </a:buClr>
                <a:buSzPts val="3200"/>
                <a:buFont typeface="Arial"/>
                <a:buNone/>
                <a:defRPr sz="1200" b="1" i="0" u="none" strike="noStrike" cap="none">
                  <a:ea typeface="Calibri"/>
                  <a:cs typeface="Calibri"/>
                </a:defRPr>
              </a:lvl1pPr>
              <a:lvl2pPr marL="914400" marR="0" lvl="1" indent="-406400" algn="ctr">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defRPr>
              </a:lvl2pPr>
              <a:lvl3pPr marL="1371600" marR="0" lvl="2" indent="-381000" algn="ctr">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defRPr>
              </a:lvl3pPr>
              <a:lvl4pPr marL="1828800" marR="0" lvl="3"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4pPr>
              <a:lvl5pPr marL="2286000" marR="0" lvl="4"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5pPr>
              <a:lvl6pPr marL="2743200" marR="0" lvl="5"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6pPr>
              <a:lvl7pPr marL="3200400" marR="0" lvl="6"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7pPr>
              <a:lvl8pPr marL="3657600" marR="0" lvl="7"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8pPr>
              <a:lvl9pPr marL="4114800" marR="0" lvl="8"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9pPr>
            </a:lstStyle>
            <a:p>
              <a:r>
                <a:rPr lang="es-MX" dirty="0"/>
                <a:t>Sujeto Obligado</a:t>
              </a:r>
            </a:p>
          </p:txBody>
        </p:sp>
        <p:sp>
          <p:nvSpPr>
            <p:cNvPr id="8" name="Subtítulo 2"/>
            <p:cNvSpPr txBox="1">
              <a:spLocks/>
            </p:cNvSpPr>
            <p:nvPr/>
          </p:nvSpPr>
          <p:spPr>
            <a:xfrm>
              <a:off x="6644122" y="3296311"/>
              <a:ext cx="2265454" cy="37059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lang="es-MX"/>
              </a:defPPr>
              <a:lvl1pPr marR="0" lvl="0" indent="25400" algn="ctr">
                <a:lnSpc>
                  <a:spcPct val="100000"/>
                </a:lnSpc>
                <a:spcBef>
                  <a:spcPts val="640"/>
                </a:spcBef>
                <a:spcAft>
                  <a:spcPts val="0"/>
                </a:spcAft>
                <a:buClr>
                  <a:srgbClr val="888888"/>
                </a:buClr>
                <a:buSzPts val="3200"/>
                <a:buFont typeface="Arial"/>
                <a:buNone/>
                <a:defRPr sz="1200" b="1" i="0" u="none" strike="noStrike" cap="none">
                  <a:ea typeface="Calibri"/>
                  <a:cs typeface="Calibri"/>
                </a:defRPr>
              </a:lvl1pPr>
              <a:lvl2pPr marL="914400" marR="0" lvl="1" indent="-406400" algn="ctr">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defRPr>
              </a:lvl2pPr>
              <a:lvl3pPr marL="1371600" marR="0" lvl="2" indent="-381000" algn="ctr">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defRPr>
              </a:lvl3pPr>
              <a:lvl4pPr marL="1828800" marR="0" lvl="3"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4pPr>
              <a:lvl5pPr marL="2286000" marR="0" lvl="4"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5pPr>
              <a:lvl6pPr marL="2743200" marR="0" lvl="5"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6pPr>
              <a:lvl7pPr marL="3200400" marR="0" lvl="6"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7pPr>
              <a:lvl8pPr marL="3657600" marR="0" lvl="7"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8pPr>
              <a:lvl9pPr marL="4114800" marR="0" lvl="8"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9pPr>
            </a:lstStyle>
            <a:p>
              <a:r>
                <a:rPr lang="es-MX" sz="1100" dirty="0"/>
                <a:t>Unidad de Transparencia</a:t>
              </a:r>
            </a:p>
          </p:txBody>
        </p:sp>
        <p:sp>
          <p:nvSpPr>
            <p:cNvPr id="9" name="Subtítulo 2"/>
            <p:cNvSpPr txBox="1">
              <a:spLocks/>
            </p:cNvSpPr>
            <p:nvPr/>
          </p:nvSpPr>
          <p:spPr>
            <a:xfrm>
              <a:off x="6501629" y="6002534"/>
              <a:ext cx="2642371" cy="46532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lang="es-MX"/>
              </a:defPPr>
              <a:lvl1pPr marR="0" lvl="0" indent="25400" algn="ctr">
                <a:lnSpc>
                  <a:spcPct val="100000"/>
                </a:lnSpc>
                <a:spcBef>
                  <a:spcPts val="640"/>
                </a:spcBef>
                <a:spcAft>
                  <a:spcPts val="0"/>
                </a:spcAft>
                <a:buClr>
                  <a:srgbClr val="888888"/>
                </a:buClr>
                <a:buSzPts val="3200"/>
                <a:buFont typeface="Arial"/>
                <a:buNone/>
                <a:defRPr sz="1200" b="1" i="0" u="none" strike="noStrike" cap="none">
                  <a:ea typeface="Calibri"/>
                  <a:cs typeface="Calibri"/>
                </a:defRPr>
              </a:lvl1pPr>
              <a:lvl2pPr marL="914400" marR="0" lvl="1" indent="-406400" algn="ctr">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defRPr>
              </a:lvl2pPr>
              <a:lvl3pPr marL="1371600" marR="0" lvl="2" indent="-381000" algn="ctr">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defRPr>
              </a:lvl3pPr>
              <a:lvl4pPr marL="1828800" marR="0" lvl="3"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4pPr>
              <a:lvl5pPr marL="2286000" marR="0" lvl="4"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5pPr>
              <a:lvl6pPr marL="2743200" marR="0" lvl="5"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6pPr>
              <a:lvl7pPr marL="3200400" marR="0" lvl="6"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7pPr>
              <a:lvl8pPr marL="3657600" marR="0" lvl="7"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8pPr>
              <a:lvl9pPr marL="4114800" marR="0" lvl="8"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9pPr>
            </a:lstStyle>
            <a:p>
              <a:pPr>
                <a:spcBef>
                  <a:spcPts val="0"/>
                </a:spcBef>
              </a:pPr>
              <a:r>
                <a:rPr lang="es-MX" dirty="0"/>
                <a:t>          Área administrativa </a:t>
              </a:r>
            </a:p>
            <a:p>
              <a:pPr>
                <a:spcBef>
                  <a:spcPts val="0"/>
                </a:spcBef>
              </a:pPr>
              <a:r>
                <a:rPr lang="es-MX" dirty="0"/>
                <a:t>competente del Sujeto Obligado</a:t>
              </a:r>
            </a:p>
          </p:txBody>
        </p:sp>
        <p:pic>
          <p:nvPicPr>
            <p:cNvPr id="16" name="20 Imagen" descr="icon_documents.png">
              <a:extLst>
                <a:ext uri="{FF2B5EF4-FFF2-40B4-BE49-F238E27FC236}">
                  <a16:creationId xmlns:a16="http://schemas.microsoft.com/office/drawing/2014/main" id="{785BAAF4-6EEB-6039-7E64-3D7EE18D3840}"/>
                </a:ext>
              </a:extLst>
            </p:cNvPr>
            <p:cNvPicPr>
              <a:picLocks noChangeAspect="1"/>
            </p:cNvPicPr>
            <p:nvPr/>
          </p:nvPicPr>
          <p:blipFill>
            <a:blip r:embed="rId2" cstate="print"/>
            <a:stretch>
              <a:fillRect/>
            </a:stretch>
          </p:blipFill>
          <p:spPr>
            <a:xfrm>
              <a:off x="5148064" y="4719297"/>
              <a:ext cx="1502119" cy="1048017"/>
            </a:xfrm>
            <a:prstGeom prst="rect">
              <a:avLst/>
            </a:prstGeom>
          </p:spPr>
        </p:pic>
        <p:cxnSp>
          <p:nvCxnSpPr>
            <p:cNvPr id="18" name="23 Conector recto de flecha">
              <a:extLst>
                <a:ext uri="{FF2B5EF4-FFF2-40B4-BE49-F238E27FC236}">
                  <a16:creationId xmlns:a16="http://schemas.microsoft.com/office/drawing/2014/main" id="{DA5388FD-B80D-0004-7C8B-2FFB2B14B435}"/>
                </a:ext>
              </a:extLst>
            </p:cNvPr>
            <p:cNvCxnSpPr/>
            <p:nvPr/>
          </p:nvCxnSpPr>
          <p:spPr>
            <a:xfrm>
              <a:off x="1619672" y="2739547"/>
              <a:ext cx="477947"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9" name="24 Conector recto de flecha">
              <a:extLst>
                <a:ext uri="{FF2B5EF4-FFF2-40B4-BE49-F238E27FC236}">
                  <a16:creationId xmlns:a16="http://schemas.microsoft.com/office/drawing/2014/main" id="{C91598CC-9F43-A217-4ADD-70EC79785D92}"/>
                </a:ext>
              </a:extLst>
            </p:cNvPr>
            <p:cNvCxnSpPr/>
            <p:nvPr/>
          </p:nvCxnSpPr>
          <p:spPr>
            <a:xfrm>
              <a:off x="3729201" y="2739547"/>
              <a:ext cx="477947"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1" name="32 Conector recto de flecha">
              <a:extLst>
                <a:ext uri="{FF2B5EF4-FFF2-40B4-BE49-F238E27FC236}">
                  <a16:creationId xmlns:a16="http://schemas.microsoft.com/office/drawing/2014/main" id="{D54AE4E6-219D-9DBE-8C9A-C28BD9AF347B}"/>
                </a:ext>
              </a:extLst>
            </p:cNvPr>
            <p:cNvCxnSpPr/>
            <p:nvPr/>
          </p:nvCxnSpPr>
          <p:spPr>
            <a:xfrm flipH="1">
              <a:off x="6902451" y="5374073"/>
              <a:ext cx="409669" cy="89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35 Conector recto de flecha">
              <a:extLst>
                <a:ext uri="{FF2B5EF4-FFF2-40B4-BE49-F238E27FC236}">
                  <a16:creationId xmlns:a16="http://schemas.microsoft.com/office/drawing/2014/main" id="{3EFF9D94-183C-FAFC-2521-AB62FF68C147}"/>
                </a:ext>
              </a:extLst>
            </p:cNvPr>
            <p:cNvCxnSpPr>
              <a:cxnSpLocks/>
            </p:cNvCxnSpPr>
            <p:nvPr/>
          </p:nvCxnSpPr>
          <p:spPr>
            <a:xfrm flipH="1" flipV="1">
              <a:off x="4427984" y="5383590"/>
              <a:ext cx="558552" cy="302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36 Conector recto de flecha">
              <a:extLst>
                <a:ext uri="{FF2B5EF4-FFF2-40B4-BE49-F238E27FC236}">
                  <a16:creationId xmlns:a16="http://schemas.microsoft.com/office/drawing/2014/main" id="{92DEC739-627C-ECC5-63CD-4F7B554C945A}"/>
                </a:ext>
              </a:extLst>
            </p:cNvPr>
            <p:cNvCxnSpPr/>
            <p:nvPr/>
          </p:nvCxnSpPr>
          <p:spPr>
            <a:xfrm flipH="1">
              <a:off x="2441607" y="5374597"/>
              <a:ext cx="614503" cy="89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24 Conector recto de flecha">
              <a:extLst>
                <a:ext uri="{FF2B5EF4-FFF2-40B4-BE49-F238E27FC236}">
                  <a16:creationId xmlns:a16="http://schemas.microsoft.com/office/drawing/2014/main" id="{C91598CC-9F43-A217-4ADD-70EC79785D92}"/>
                </a:ext>
              </a:extLst>
            </p:cNvPr>
            <p:cNvCxnSpPr/>
            <p:nvPr/>
          </p:nvCxnSpPr>
          <p:spPr>
            <a:xfrm>
              <a:off x="6126027" y="2758676"/>
              <a:ext cx="477947"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7" name="24 Conector recto de flecha">
              <a:extLst>
                <a:ext uri="{FF2B5EF4-FFF2-40B4-BE49-F238E27FC236}">
                  <a16:creationId xmlns:a16="http://schemas.microsoft.com/office/drawing/2014/main" id="{C91598CC-9F43-A217-4ADD-70EC79785D92}"/>
                </a:ext>
              </a:extLst>
            </p:cNvPr>
            <p:cNvCxnSpPr/>
            <p:nvPr/>
          </p:nvCxnSpPr>
          <p:spPr>
            <a:xfrm>
              <a:off x="8001368" y="3710757"/>
              <a:ext cx="803" cy="46514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pic>
          <p:nvPicPr>
            <p:cNvPr id="2" name="Picture 10" descr="Resultado de imagen para información png">
              <a:extLst>
                <a:ext uri="{FF2B5EF4-FFF2-40B4-BE49-F238E27FC236}">
                  <a16:creationId xmlns:a16="http://schemas.microsoft.com/office/drawing/2014/main" id="{08BA182E-AC73-BDA4-A350-B61CB2E8ABDA}"/>
                </a:ext>
              </a:extLst>
            </p:cNvPr>
            <p:cNvPicPr>
              <a:picLocks noChangeAspect="1" noChangeArrowheads="1"/>
            </p:cNvPicPr>
            <p:nvPr/>
          </p:nvPicPr>
          <p:blipFill>
            <a:blip r:embed="rId3" cstate="print"/>
            <a:srcRect/>
            <a:stretch>
              <a:fillRect/>
            </a:stretch>
          </p:blipFill>
          <p:spPr bwMode="auto">
            <a:xfrm>
              <a:off x="415406" y="5282498"/>
              <a:ext cx="741083" cy="923093"/>
            </a:xfrm>
            <a:prstGeom prst="rect">
              <a:avLst/>
            </a:prstGeom>
            <a:noFill/>
          </p:spPr>
        </p:pic>
        <p:sp>
          <p:nvSpPr>
            <p:cNvPr id="4" name="Subtítulo 2">
              <a:extLst>
                <a:ext uri="{FF2B5EF4-FFF2-40B4-BE49-F238E27FC236}">
                  <a16:creationId xmlns:a16="http://schemas.microsoft.com/office/drawing/2014/main" id="{872F9443-3CFC-144B-59B5-12E842ACE849}"/>
                </a:ext>
              </a:extLst>
            </p:cNvPr>
            <p:cNvSpPr txBox="1">
              <a:spLocks/>
            </p:cNvSpPr>
            <p:nvPr/>
          </p:nvSpPr>
          <p:spPr>
            <a:xfrm>
              <a:off x="3479763" y="1382094"/>
              <a:ext cx="2130087" cy="71794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lang="es-MX"/>
              </a:defPPr>
              <a:lvl1pPr marR="0" lvl="0" indent="25400" algn="ctr">
                <a:lnSpc>
                  <a:spcPct val="100000"/>
                </a:lnSpc>
                <a:spcBef>
                  <a:spcPts val="640"/>
                </a:spcBef>
                <a:spcAft>
                  <a:spcPts val="0"/>
                </a:spcAft>
                <a:buClr>
                  <a:srgbClr val="888888"/>
                </a:buClr>
                <a:buSzPts val="3200"/>
                <a:buFont typeface="Arial"/>
                <a:buNone/>
                <a:defRPr sz="1200" b="1" i="0" u="none" strike="noStrike" cap="none">
                  <a:ea typeface="Calibri"/>
                  <a:cs typeface="Calibri"/>
                </a:defRPr>
              </a:lvl1pPr>
              <a:lvl2pPr marL="914400" marR="0" lvl="1" indent="-406400" algn="ctr">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defRPr>
              </a:lvl2pPr>
              <a:lvl3pPr marL="1371600" marR="0" lvl="2" indent="-381000" algn="ctr">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defRPr>
              </a:lvl3pPr>
              <a:lvl4pPr marL="1828800" marR="0" lvl="3"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4pPr>
              <a:lvl5pPr marL="2286000" marR="0" lvl="4"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5pPr>
              <a:lvl6pPr marL="2743200" marR="0" lvl="5"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6pPr>
              <a:lvl7pPr marL="3200400" marR="0" lvl="6"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7pPr>
              <a:lvl8pPr marL="3657600" marR="0" lvl="7"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8pPr>
              <a:lvl9pPr marL="4114800" marR="0" lvl="8"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9pPr>
            </a:lstStyle>
            <a:p>
              <a:r>
                <a:rPr lang="es-MX" dirty="0"/>
                <a:t>Directamente a la Unidad de Transparencia de la dependencia pública</a:t>
              </a:r>
            </a:p>
          </p:txBody>
        </p:sp>
        <p:sp>
          <p:nvSpPr>
            <p:cNvPr id="20" name="Subtítulo 2">
              <a:extLst>
                <a:ext uri="{FF2B5EF4-FFF2-40B4-BE49-F238E27FC236}">
                  <a16:creationId xmlns:a16="http://schemas.microsoft.com/office/drawing/2014/main" id="{F5C8D3FA-2350-EF8F-C689-6F3EC355B0EF}"/>
                </a:ext>
              </a:extLst>
            </p:cNvPr>
            <p:cNvSpPr txBox="1">
              <a:spLocks/>
            </p:cNvSpPr>
            <p:nvPr/>
          </p:nvSpPr>
          <p:spPr>
            <a:xfrm>
              <a:off x="2594578" y="5877272"/>
              <a:ext cx="2265454" cy="37059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lang="es-MX"/>
              </a:defPPr>
              <a:lvl1pPr marR="0" lvl="0" indent="25400" algn="ctr">
                <a:lnSpc>
                  <a:spcPct val="100000"/>
                </a:lnSpc>
                <a:spcBef>
                  <a:spcPts val="640"/>
                </a:spcBef>
                <a:spcAft>
                  <a:spcPts val="0"/>
                </a:spcAft>
                <a:buClr>
                  <a:srgbClr val="888888"/>
                </a:buClr>
                <a:buSzPts val="3200"/>
                <a:buFont typeface="Arial"/>
                <a:buNone/>
                <a:defRPr sz="1200" b="1" i="0" u="none" strike="noStrike" cap="none">
                  <a:ea typeface="Calibri"/>
                  <a:cs typeface="Calibri"/>
                </a:defRPr>
              </a:lvl1pPr>
              <a:lvl2pPr marL="914400" marR="0" lvl="1" indent="-406400" algn="ctr">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defRPr>
              </a:lvl2pPr>
              <a:lvl3pPr marL="1371600" marR="0" lvl="2" indent="-381000" algn="ctr">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defRPr>
              </a:lvl3pPr>
              <a:lvl4pPr marL="1828800" marR="0" lvl="3"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4pPr>
              <a:lvl5pPr marL="2286000" marR="0" lvl="4"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5pPr>
              <a:lvl6pPr marL="2743200" marR="0" lvl="5"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6pPr>
              <a:lvl7pPr marL="3200400" marR="0" lvl="6"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7pPr>
              <a:lvl8pPr marL="3657600" marR="0" lvl="7"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8pPr>
              <a:lvl9pPr marL="4114800" marR="0" lvl="8"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9pPr>
            </a:lstStyle>
            <a:p>
              <a:r>
                <a:rPr lang="es-MX" sz="1100" dirty="0"/>
                <a:t>Unidad de Transparencia</a:t>
              </a:r>
            </a:p>
          </p:txBody>
        </p:sp>
        <p:sp>
          <p:nvSpPr>
            <p:cNvPr id="29" name="Subtítulo 2">
              <a:extLst>
                <a:ext uri="{FF2B5EF4-FFF2-40B4-BE49-F238E27FC236}">
                  <a16:creationId xmlns:a16="http://schemas.microsoft.com/office/drawing/2014/main" id="{6558F09E-7117-C442-F77F-39B2FED68D76}"/>
                </a:ext>
              </a:extLst>
            </p:cNvPr>
            <p:cNvSpPr txBox="1">
              <a:spLocks/>
            </p:cNvSpPr>
            <p:nvPr/>
          </p:nvSpPr>
          <p:spPr>
            <a:xfrm>
              <a:off x="4670962" y="3970649"/>
              <a:ext cx="2349310" cy="82650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lang="es-MX"/>
              </a:defPPr>
              <a:lvl1pPr marR="0" lvl="0" indent="25400" algn="ctr">
                <a:lnSpc>
                  <a:spcPct val="100000"/>
                </a:lnSpc>
                <a:spcBef>
                  <a:spcPts val="640"/>
                </a:spcBef>
                <a:spcAft>
                  <a:spcPts val="0"/>
                </a:spcAft>
                <a:buClr>
                  <a:srgbClr val="888888"/>
                </a:buClr>
                <a:buSzPts val="3200"/>
                <a:buFont typeface="Arial"/>
                <a:buNone/>
                <a:defRPr sz="1200" b="1" i="0" u="none" strike="noStrike" cap="none">
                  <a:ea typeface="Calibri"/>
                  <a:cs typeface="Calibri"/>
                </a:defRPr>
              </a:lvl1pPr>
              <a:lvl2pPr marL="914400" marR="0" lvl="1" indent="-406400" algn="ctr">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defRPr>
              </a:lvl2pPr>
              <a:lvl3pPr marL="1371600" marR="0" lvl="2" indent="-381000" algn="ctr">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defRPr>
              </a:lvl3pPr>
              <a:lvl4pPr marL="1828800" marR="0" lvl="3"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4pPr>
              <a:lvl5pPr marL="2286000" marR="0" lvl="4"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5pPr>
              <a:lvl6pPr marL="2743200" marR="0" lvl="5"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6pPr>
              <a:lvl7pPr marL="3200400" marR="0" lvl="6"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7pPr>
              <a:lvl8pPr marL="3657600" marR="0" lvl="7"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8pPr>
              <a:lvl9pPr marL="4114800" marR="0" lvl="8"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9pPr>
            </a:lstStyle>
            <a:p>
              <a:r>
                <a:rPr lang="es-MX" dirty="0"/>
                <a:t>Genera la información y envía a la Unidad de Transparencia </a:t>
              </a:r>
            </a:p>
          </p:txBody>
        </p:sp>
        <p:sp>
          <p:nvSpPr>
            <p:cNvPr id="28" name="Subtítulo 2">
              <a:extLst>
                <a:ext uri="{FF2B5EF4-FFF2-40B4-BE49-F238E27FC236}">
                  <a16:creationId xmlns:a16="http://schemas.microsoft.com/office/drawing/2014/main" id="{ECABE7F5-4C9E-2329-7A83-95BABEE98C0E}"/>
                </a:ext>
              </a:extLst>
            </p:cNvPr>
            <p:cNvSpPr txBox="1">
              <a:spLocks/>
            </p:cNvSpPr>
            <p:nvPr/>
          </p:nvSpPr>
          <p:spPr>
            <a:xfrm>
              <a:off x="5750688" y="1292220"/>
              <a:ext cx="3395764" cy="83637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lang="es-MX"/>
              </a:defPPr>
              <a:lvl1pPr marR="0" lvl="0" indent="25400" algn="ctr">
                <a:lnSpc>
                  <a:spcPct val="100000"/>
                </a:lnSpc>
                <a:spcBef>
                  <a:spcPts val="640"/>
                </a:spcBef>
                <a:spcAft>
                  <a:spcPts val="0"/>
                </a:spcAft>
                <a:buClr>
                  <a:srgbClr val="888888"/>
                </a:buClr>
                <a:buSzPts val="3200"/>
                <a:buFont typeface="Arial"/>
                <a:buNone/>
                <a:defRPr sz="1200" b="1" i="0" u="none" strike="noStrike" cap="none">
                  <a:ea typeface="Calibri"/>
                  <a:cs typeface="Calibri"/>
                </a:defRPr>
              </a:lvl1pPr>
              <a:lvl2pPr marL="914400" marR="0" lvl="1" indent="-406400" algn="ctr">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defRPr>
              </a:lvl2pPr>
              <a:lvl3pPr marL="1371600" marR="0" lvl="2" indent="-381000" algn="ctr">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defRPr>
              </a:lvl3pPr>
              <a:lvl4pPr marL="1828800" marR="0" lvl="3"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4pPr>
              <a:lvl5pPr marL="2286000" marR="0" lvl="4"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5pPr>
              <a:lvl6pPr marL="2743200" marR="0" lvl="5"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6pPr>
              <a:lvl7pPr marL="3200400" marR="0" lvl="6"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7pPr>
              <a:lvl8pPr marL="3657600" marR="0" lvl="7"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8pPr>
              <a:lvl9pPr marL="4114800" marR="0" lvl="8"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9pPr>
            </a:lstStyle>
            <a:p>
              <a:r>
                <a:rPr lang="es-MX" sz="1100" dirty="0"/>
                <a:t>Recibe y realiza el trámite interno a la solicitud. Turna a todas la áreas competentes que cuenten con la información o deban tenerla de acuerdo a sus facultades o funciones.</a:t>
              </a:r>
            </a:p>
          </p:txBody>
        </p:sp>
        <p:sp>
          <p:nvSpPr>
            <p:cNvPr id="31" name="Subtítulo 2">
              <a:extLst>
                <a:ext uri="{FF2B5EF4-FFF2-40B4-BE49-F238E27FC236}">
                  <a16:creationId xmlns:a16="http://schemas.microsoft.com/office/drawing/2014/main" id="{D6E15045-C822-AE99-435D-A27C4AE060F4}"/>
                </a:ext>
              </a:extLst>
            </p:cNvPr>
            <p:cNvSpPr txBox="1">
              <a:spLocks/>
            </p:cNvSpPr>
            <p:nvPr/>
          </p:nvSpPr>
          <p:spPr>
            <a:xfrm>
              <a:off x="2100918" y="3745335"/>
              <a:ext cx="2060384" cy="104801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lang="es-MX"/>
              </a:defPPr>
              <a:lvl1pPr marR="0" lvl="0" indent="25400" algn="ctr">
                <a:lnSpc>
                  <a:spcPct val="100000"/>
                </a:lnSpc>
                <a:spcBef>
                  <a:spcPts val="640"/>
                </a:spcBef>
                <a:spcAft>
                  <a:spcPts val="0"/>
                </a:spcAft>
                <a:buClr>
                  <a:srgbClr val="888888"/>
                </a:buClr>
                <a:buSzPts val="3200"/>
                <a:buFont typeface="Arial"/>
                <a:buNone/>
                <a:defRPr sz="1200" b="1" i="0" u="none" strike="noStrike" cap="none">
                  <a:ea typeface="Calibri"/>
                  <a:cs typeface="Calibri"/>
                </a:defRPr>
              </a:lvl1pPr>
              <a:lvl2pPr marL="914400" marR="0" lvl="1" indent="-406400" algn="ctr">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defRPr>
              </a:lvl2pPr>
              <a:lvl3pPr marL="1371600" marR="0" lvl="2" indent="-381000" algn="ctr">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defRPr>
              </a:lvl3pPr>
              <a:lvl4pPr marL="1828800" marR="0" lvl="3"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4pPr>
              <a:lvl5pPr marL="2286000" marR="0" lvl="4"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5pPr>
              <a:lvl6pPr marL="2743200" marR="0" lvl="5"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6pPr>
              <a:lvl7pPr marL="3200400" marR="0" lvl="6"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7pPr>
              <a:lvl8pPr marL="3657600" marR="0" lvl="7"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8pPr>
              <a:lvl9pPr marL="4114800" marR="0" lvl="8"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9pPr>
            </a:lstStyle>
            <a:p>
              <a:r>
                <a:rPr lang="es-MX" sz="1050" dirty="0"/>
                <a:t>Notifica la respuesta de la solicitud a la persona solicitante en el menor tiempo posible, que </a:t>
              </a:r>
              <a:r>
                <a:rPr lang="es-MX" sz="1050" dirty="0">
                  <a:solidFill>
                    <a:schemeClr val="bg2">
                      <a:lumMod val="75000"/>
                    </a:schemeClr>
                  </a:solidFill>
                </a:rPr>
                <a:t>no podrá exceder de diez días</a:t>
              </a:r>
            </a:p>
          </p:txBody>
        </p:sp>
        <p:pic>
          <p:nvPicPr>
            <p:cNvPr id="33" name="Imagen 32">
              <a:extLst>
                <a:ext uri="{FF2B5EF4-FFF2-40B4-BE49-F238E27FC236}">
                  <a16:creationId xmlns:a16="http://schemas.microsoft.com/office/drawing/2014/main" id="{5F977B15-4153-FAC3-7707-AE527DD3E3BA}"/>
                </a:ext>
              </a:extLst>
            </p:cNvPr>
            <p:cNvPicPr>
              <a:picLocks noChangeAspect="1"/>
            </p:cNvPicPr>
            <p:nvPr/>
          </p:nvPicPr>
          <p:blipFill rotWithShape="1">
            <a:blip r:embed="rId4"/>
            <a:srcRect l="20494" t="15021" r="22375" b="12437"/>
            <a:stretch/>
          </p:blipFill>
          <p:spPr>
            <a:xfrm>
              <a:off x="7424708" y="4467583"/>
              <a:ext cx="1251748" cy="1589392"/>
            </a:xfrm>
            <a:prstGeom prst="rect">
              <a:avLst/>
            </a:prstGeom>
          </p:spPr>
        </p:pic>
        <p:pic>
          <p:nvPicPr>
            <p:cNvPr id="34" name="Imagen 33">
              <a:extLst>
                <a:ext uri="{FF2B5EF4-FFF2-40B4-BE49-F238E27FC236}">
                  <a16:creationId xmlns:a16="http://schemas.microsoft.com/office/drawing/2014/main" id="{0E18878C-2886-122E-3D75-DA039F2D4BD3}"/>
                </a:ext>
              </a:extLst>
            </p:cNvPr>
            <p:cNvPicPr>
              <a:picLocks noChangeAspect="1"/>
            </p:cNvPicPr>
            <p:nvPr/>
          </p:nvPicPr>
          <p:blipFill>
            <a:blip r:embed="rId5">
              <a:duotone>
                <a:schemeClr val="accent1">
                  <a:shade val="45000"/>
                  <a:satMod val="135000"/>
                </a:schemeClr>
                <a:prstClr val="white"/>
              </a:duotone>
            </a:blip>
            <a:stretch>
              <a:fillRect/>
            </a:stretch>
          </p:blipFill>
          <p:spPr>
            <a:xfrm>
              <a:off x="4610651" y="2138587"/>
              <a:ext cx="1086285" cy="1086285"/>
            </a:xfrm>
            <a:prstGeom prst="rect">
              <a:avLst/>
            </a:prstGeom>
          </p:spPr>
        </p:pic>
        <p:pic>
          <p:nvPicPr>
            <p:cNvPr id="35" name="Imagen 34">
              <a:extLst>
                <a:ext uri="{FF2B5EF4-FFF2-40B4-BE49-F238E27FC236}">
                  <a16:creationId xmlns:a16="http://schemas.microsoft.com/office/drawing/2014/main" id="{20D5E3D3-2AC7-0837-CDF3-09F8FE62EE02}"/>
                </a:ext>
              </a:extLst>
            </p:cNvPr>
            <p:cNvPicPr>
              <a:picLocks noChangeAspect="1"/>
            </p:cNvPicPr>
            <p:nvPr/>
          </p:nvPicPr>
          <p:blipFill rotWithShape="1">
            <a:blip r:embed="rId6"/>
            <a:srcRect l="32547" t="7409" r="33153" b="14385"/>
            <a:stretch/>
          </p:blipFill>
          <p:spPr>
            <a:xfrm>
              <a:off x="681056" y="1783832"/>
              <a:ext cx="630957" cy="1538070"/>
            </a:xfrm>
            <a:prstGeom prst="rect">
              <a:avLst/>
            </a:prstGeom>
          </p:spPr>
        </p:pic>
        <p:pic>
          <p:nvPicPr>
            <p:cNvPr id="36" name="Imagen 35">
              <a:extLst>
                <a:ext uri="{FF2B5EF4-FFF2-40B4-BE49-F238E27FC236}">
                  <a16:creationId xmlns:a16="http://schemas.microsoft.com/office/drawing/2014/main" id="{4138CF01-B7B8-66A7-CD50-42B6AC1D8DAE}"/>
                </a:ext>
              </a:extLst>
            </p:cNvPr>
            <p:cNvPicPr>
              <a:picLocks noChangeAspect="1"/>
            </p:cNvPicPr>
            <p:nvPr/>
          </p:nvPicPr>
          <p:blipFill rotWithShape="1">
            <a:blip r:embed="rId6"/>
            <a:srcRect l="32547" t="7409" r="33153" b="14385"/>
            <a:stretch/>
          </p:blipFill>
          <p:spPr>
            <a:xfrm>
              <a:off x="1445636" y="4310606"/>
              <a:ext cx="597580" cy="1456708"/>
            </a:xfrm>
            <a:prstGeom prst="rect">
              <a:avLst/>
            </a:prstGeom>
          </p:spPr>
        </p:pic>
        <p:pic>
          <p:nvPicPr>
            <p:cNvPr id="1038" name="Picture 14" descr="Icono Archivo, documento, texto, papel en Files &amp; Server">
              <a:extLst>
                <a:ext uri="{FF2B5EF4-FFF2-40B4-BE49-F238E27FC236}">
                  <a16:creationId xmlns:a16="http://schemas.microsoft.com/office/drawing/2014/main" id="{94B4C08D-EEBB-A046-07B6-18857D825C7A}"/>
                </a:ext>
              </a:extLst>
            </p:cNvPr>
            <p:cNvPicPr>
              <a:picLocks noChangeAspect="1" noChangeArrowheads="1"/>
            </p:cNvPicPr>
            <p:nvPr/>
          </p:nvPicPr>
          <p:blipFill rotWithShape="1">
            <a:blip r:embed="rId7">
              <a:duotone>
                <a:schemeClr val="accent3">
                  <a:shade val="45000"/>
                  <a:satMod val="135000"/>
                </a:schemeClr>
                <a:prstClr val="white"/>
              </a:duotone>
              <a:extLst>
                <a:ext uri="{28A0092B-C50C-407E-A947-70E740481C1C}">
                  <a14:useLocalDpi xmlns:a14="http://schemas.microsoft.com/office/drawing/2010/main" val="0"/>
                </a:ext>
              </a:extLst>
            </a:blip>
            <a:srcRect l="25006" t="16800" r="24307" b="17343"/>
            <a:stretch/>
          </p:blipFill>
          <p:spPr bwMode="auto">
            <a:xfrm>
              <a:off x="2502244" y="2254330"/>
              <a:ext cx="816189" cy="1060467"/>
            </a:xfrm>
            <a:prstGeom prst="rect">
              <a:avLst/>
            </a:prstGeom>
            <a:noFill/>
            <a:extLst>
              <a:ext uri="{909E8E84-426E-40DD-AFC4-6F175D3DCCD1}">
                <a14:hiddenFill xmlns:a14="http://schemas.microsoft.com/office/drawing/2010/main">
                  <a:solidFill>
                    <a:srgbClr val="FFFFFF"/>
                  </a:solidFill>
                </a14:hiddenFill>
              </a:ext>
            </a:extLst>
          </p:spPr>
        </p:pic>
        <p:pic>
          <p:nvPicPr>
            <p:cNvPr id="38" name="Imagen 37">
              <a:extLst>
                <a:ext uri="{FF2B5EF4-FFF2-40B4-BE49-F238E27FC236}">
                  <a16:creationId xmlns:a16="http://schemas.microsoft.com/office/drawing/2014/main" id="{BAAE2ED7-14C5-8BA6-D5F7-761EF682E413}"/>
                </a:ext>
              </a:extLst>
            </p:cNvPr>
            <p:cNvPicPr>
              <a:picLocks noChangeAspect="1"/>
            </p:cNvPicPr>
            <p:nvPr/>
          </p:nvPicPr>
          <p:blipFill rotWithShape="1">
            <a:blip r:embed="rId8"/>
            <a:srcRect b="8274"/>
            <a:stretch/>
          </p:blipFill>
          <p:spPr>
            <a:xfrm>
              <a:off x="7052421" y="2053657"/>
              <a:ext cx="1448856" cy="1328970"/>
            </a:xfrm>
            <a:prstGeom prst="rect">
              <a:avLst/>
            </a:prstGeom>
          </p:spPr>
        </p:pic>
        <p:pic>
          <p:nvPicPr>
            <p:cNvPr id="41" name="Imagen 40">
              <a:extLst>
                <a:ext uri="{FF2B5EF4-FFF2-40B4-BE49-F238E27FC236}">
                  <a16:creationId xmlns:a16="http://schemas.microsoft.com/office/drawing/2014/main" id="{E12F8CE0-BDED-D4F8-6DC6-FB7CCD5340B0}"/>
                </a:ext>
              </a:extLst>
            </p:cNvPr>
            <p:cNvPicPr>
              <a:picLocks noChangeAspect="1"/>
            </p:cNvPicPr>
            <p:nvPr/>
          </p:nvPicPr>
          <p:blipFill>
            <a:blip r:embed="rId9"/>
            <a:stretch>
              <a:fillRect/>
            </a:stretch>
          </p:blipFill>
          <p:spPr>
            <a:xfrm>
              <a:off x="3059832" y="4650784"/>
              <a:ext cx="1450974" cy="1329043"/>
            </a:xfrm>
            <a:prstGeom prst="rect">
              <a:avLst/>
            </a:prstGeom>
          </p:spPr>
        </p:pic>
        <p:sp>
          <p:nvSpPr>
            <p:cNvPr id="42" name="Subtítulo 2">
              <a:extLst>
                <a:ext uri="{FF2B5EF4-FFF2-40B4-BE49-F238E27FC236}">
                  <a16:creationId xmlns:a16="http://schemas.microsoft.com/office/drawing/2014/main" id="{E7975239-9388-DE81-A77B-140DB8E5AF4C}"/>
                </a:ext>
              </a:extLst>
            </p:cNvPr>
            <p:cNvSpPr txBox="1">
              <a:spLocks/>
            </p:cNvSpPr>
            <p:nvPr/>
          </p:nvSpPr>
          <p:spPr>
            <a:xfrm>
              <a:off x="61879" y="6056976"/>
              <a:ext cx="1502469" cy="68439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lang="es-MX"/>
              </a:defPPr>
              <a:lvl1pPr marR="0" lvl="0" indent="25400" algn="ctr">
                <a:lnSpc>
                  <a:spcPct val="100000"/>
                </a:lnSpc>
                <a:spcBef>
                  <a:spcPts val="640"/>
                </a:spcBef>
                <a:spcAft>
                  <a:spcPts val="0"/>
                </a:spcAft>
                <a:buClr>
                  <a:srgbClr val="888888"/>
                </a:buClr>
                <a:buSzPts val="3200"/>
                <a:buFont typeface="Arial"/>
                <a:buNone/>
                <a:defRPr sz="1200" b="1" i="0" u="none" strike="noStrike" cap="none">
                  <a:ea typeface="Calibri"/>
                  <a:cs typeface="Calibri"/>
                </a:defRPr>
              </a:lvl1pPr>
              <a:lvl2pPr marL="914400" marR="0" lvl="1" indent="-406400" algn="ctr">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defRPr>
              </a:lvl2pPr>
              <a:lvl3pPr marL="1371600" marR="0" lvl="2" indent="-381000" algn="ctr">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defRPr>
              </a:lvl3pPr>
              <a:lvl4pPr marL="1828800" marR="0" lvl="3"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4pPr>
              <a:lvl5pPr marL="2286000" marR="0" lvl="4"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5pPr>
              <a:lvl6pPr marL="2743200" marR="0" lvl="5"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6pPr>
              <a:lvl7pPr marL="3200400" marR="0" lvl="6"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7pPr>
              <a:lvl8pPr marL="3657600" marR="0" lvl="7"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8pPr>
              <a:lvl9pPr marL="4114800" marR="0" lvl="8" indent="-355600"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defRPr>
              </a:lvl9pPr>
            </a:lstStyle>
            <a:p>
              <a:r>
                <a:rPr lang="es-MX" sz="1050" dirty="0"/>
                <a:t>Recibe la respuesta a su solicitud en el medio solicitado</a:t>
              </a:r>
              <a:endParaRPr lang="es-MX" sz="1050" dirty="0">
                <a:solidFill>
                  <a:schemeClr val="tx2">
                    <a:lumMod val="60000"/>
                    <a:lumOff val="40000"/>
                  </a:schemeClr>
                </a:solidFill>
              </a:endParaRPr>
            </a:p>
          </p:txBody>
        </p:sp>
        <p:sp>
          <p:nvSpPr>
            <p:cNvPr id="43" name="Subtítulo 2">
              <a:extLst>
                <a:ext uri="{FF2B5EF4-FFF2-40B4-BE49-F238E27FC236}">
                  <a16:creationId xmlns:a16="http://schemas.microsoft.com/office/drawing/2014/main" id="{30CA6913-A7E1-CB96-54CC-939DEADA1DDB}"/>
                </a:ext>
              </a:extLst>
            </p:cNvPr>
            <p:cNvSpPr txBox="1">
              <a:spLocks/>
            </p:cNvSpPr>
            <p:nvPr/>
          </p:nvSpPr>
          <p:spPr>
            <a:xfrm>
              <a:off x="1014969" y="5612213"/>
              <a:ext cx="1426638" cy="59986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ctr" rtl="0">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914400" marR="0" lvl="1" indent="-406400" algn="ctr" rtl="0">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1371600" marR="0" lvl="2" indent="-381000"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828800" marR="0" lvl="3"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2286000" marR="0" lvl="4"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743200" marR="0" lvl="5"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3200400" marR="0" lvl="6"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657600" marR="0" lvl="7"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4114800" marR="0" lvl="8"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pPr marL="0" indent="25400"/>
              <a:r>
                <a:rPr lang="es-MX" sz="1200" b="1" dirty="0">
                  <a:solidFill>
                    <a:schemeClr val="tx1"/>
                  </a:solidFill>
                  <a:latin typeface="+mn-lt"/>
                </a:rPr>
                <a:t>Persona Solicitante</a:t>
              </a:r>
            </a:p>
          </p:txBody>
        </p:sp>
      </p:grpSp>
    </p:spTree>
    <p:extLst>
      <p:ext uri="{BB962C8B-B14F-4D97-AF65-F5344CB8AC3E}">
        <p14:creationId xmlns:p14="http://schemas.microsoft.com/office/powerpoint/2010/main" val="14014593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8" name="Google Shape;428;p34"/>
          <p:cNvSpPr txBox="1">
            <a:spLocks noGrp="1"/>
          </p:cNvSpPr>
          <p:nvPr>
            <p:ph type="ctrTitle"/>
          </p:nvPr>
        </p:nvSpPr>
        <p:spPr>
          <a:xfrm>
            <a:off x="427946" y="1468653"/>
            <a:ext cx="8571089" cy="3998081"/>
          </a:xfrm>
          <a:prstGeom prst="rect">
            <a:avLst/>
          </a:prstGeom>
          <a:noFill/>
          <a:ln>
            <a:noFill/>
          </a:ln>
        </p:spPr>
        <p:txBody>
          <a:bodyPr spcFirstLastPara="1" wrap="square" lIns="91425" tIns="45700" rIns="91425" bIns="45700" anchor="ctr" anchorCtr="0">
            <a:normAutofit/>
          </a:bodyPr>
          <a:lstStyle/>
          <a:p>
            <a:pPr lvl="0">
              <a:buClr>
                <a:srgbClr val="E36C09"/>
              </a:buClr>
              <a:buSzPct val="100000"/>
            </a:pPr>
            <a:r>
              <a:rPr lang="es-MX" sz="3600" b="1" dirty="0">
                <a:solidFill>
                  <a:schemeClr val="bg2">
                    <a:lumMod val="75000"/>
                  </a:schemeClr>
                </a:solidFill>
                <a:latin typeface="+mj-lt"/>
              </a:rPr>
              <a:t>OBLIGACIONES DE TRANSPARENCIA DE LOS SUJETOS OBLIGADOS</a:t>
            </a:r>
            <a:br>
              <a:rPr lang="es-MX" sz="3600" b="1" dirty="0">
                <a:solidFill>
                  <a:schemeClr val="bg2">
                    <a:lumMod val="75000"/>
                  </a:schemeClr>
                </a:solidFill>
                <a:latin typeface="+mj-lt"/>
              </a:rPr>
            </a:br>
            <a:r>
              <a:rPr lang="es-MX" sz="3600" b="1" dirty="0">
                <a:solidFill>
                  <a:schemeClr val="bg2">
                    <a:lumMod val="75000"/>
                  </a:schemeClr>
                </a:solidFill>
                <a:latin typeface="+mj-lt"/>
              </a:rPr>
              <a:t>(</a:t>
            </a:r>
            <a:r>
              <a:rPr lang="es-MX" sz="2800" b="1" dirty="0">
                <a:solidFill>
                  <a:schemeClr val="bg2">
                    <a:lumMod val="75000"/>
                  </a:schemeClr>
                </a:solidFill>
                <a:latin typeface="Arial" panose="020B0604020202020204" pitchFamily="34" charset="0"/>
                <a:cs typeface="Arial" panose="020B0604020202020204" pitchFamily="34" charset="0"/>
              </a:rPr>
              <a:t>Artículos 95 </a:t>
            </a:r>
            <a:r>
              <a:rPr lang="es-MX" sz="2800" b="1">
                <a:solidFill>
                  <a:schemeClr val="bg2">
                    <a:lumMod val="75000"/>
                  </a:schemeClr>
                </a:solidFill>
                <a:latin typeface="Arial" panose="020B0604020202020204" pitchFamily="34" charset="0"/>
                <a:cs typeface="Arial" panose="020B0604020202020204" pitchFamily="34" charset="0"/>
              </a:rPr>
              <a:t>al </a:t>
            </a:r>
            <a:r>
              <a:rPr lang="es-MX" sz="2800" b="1" smtClean="0">
                <a:solidFill>
                  <a:schemeClr val="bg2">
                    <a:lumMod val="75000"/>
                  </a:schemeClr>
                </a:solidFill>
                <a:latin typeface="Arial" panose="020B0604020202020204" pitchFamily="34" charset="0"/>
                <a:cs typeface="Arial" panose="020B0604020202020204" pitchFamily="34" charset="0"/>
              </a:rPr>
              <a:t>105 </a:t>
            </a:r>
            <a:r>
              <a:rPr lang="es-MX" sz="2800" b="1" dirty="0">
                <a:solidFill>
                  <a:schemeClr val="bg2">
                    <a:lumMod val="75000"/>
                  </a:schemeClr>
                </a:solidFill>
                <a:latin typeface="Arial" panose="020B0604020202020204" pitchFamily="34" charset="0"/>
                <a:cs typeface="Arial" panose="020B0604020202020204" pitchFamily="34" charset="0"/>
              </a:rPr>
              <a:t>de la Ley de Transparencia y acceso a la información pública del Estado de Nuevo León)</a:t>
            </a:r>
            <a:r>
              <a:rPr lang="es-MX" b="1" dirty="0">
                <a:solidFill>
                  <a:schemeClr val="bg2">
                    <a:lumMod val="75000"/>
                  </a:schemeClr>
                </a:solidFill>
                <a:latin typeface="+mj-lt"/>
              </a:rPr>
              <a:t/>
            </a:r>
            <a:br>
              <a:rPr lang="es-MX" b="1" dirty="0">
                <a:solidFill>
                  <a:schemeClr val="bg2">
                    <a:lumMod val="75000"/>
                  </a:schemeClr>
                </a:solidFill>
                <a:latin typeface="+mj-lt"/>
              </a:rPr>
            </a:br>
            <a:endParaRPr b="1" dirty="0">
              <a:solidFill>
                <a:schemeClr val="bg2">
                  <a:lumMod val="75000"/>
                </a:schemeClr>
              </a:solidFill>
              <a:latin typeface="+mj-lt"/>
            </a:endParaRPr>
          </a:p>
        </p:txBody>
      </p:sp>
    </p:spTree>
  </p:cSld>
  <p:clrMapOvr>
    <a:masterClrMapping/>
  </p:clrMapOvr>
  <p:transition>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89;p1"/>
          <p:cNvSpPr txBox="1">
            <a:spLocks noGrp="1"/>
          </p:cNvSpPr>
          <p:nvPr>
            <p:ph type="subTitle" idx="1"/>
          </p:nvPr>
        </p:nvSpPr>
        <p:spPr>
          <a:xfrm>
            <a:off x="334963" y="624933"/>
            <a:ext cx="8653462" cy="60769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ct val="100000"/>
              <a:buNone/>
            </a:pPr>
            <a:r>
              <a:rPr lang="es-MX" sz="3600" b="1" baseline="30000" dirty="0">
                <a:solidFill>
                  <a:srgbClr val="15223C"/>
                </a:solidFill>
                <a:latin typeface="+mn-lt"/>
              </a:rPr>
              <a:t>Aviso de privacidad simplificado</a:t>
            </a:r>
            <a:endParaRPr sz="3600" baseline="30000" dirty="0">
              <a:solidFill>
                <a:srgbClr val="15223C"/>
              </a:solidFill>
              <a:latin typeface="+mn-lt"/>
            </a:endParaRPr>
          </a:p>
          <a:p>
            <a:pPr marL="0" lvl="0" indent="0" algn="just" rtl="0">
              <a:spcBef>
                <a:spcPts val="400"/>
              </a:spcBef>
              <a:spcAft>
                <a:spcPts val="0"/>
              </a:spcAft>
              <a:buClr>
                <a:schemeClr val="dk1"/>
              </a:buClr>
              <a:buSzPct val="100000"/>
              <a:buNone/>
            </a:pPr>
            <a:r>
              <a:rPr lang="es-MX" sz="1600" b="1" dirty="0">
                <a:solidFill>
                  <a:srgbClr val="15223C"/>
                </a:solidFill>
                <a:latin typeface="+mn-lt"/>
              </a:rPr>
              <a:t>El Instituto Estatal de Transparencia, Acceso a la Información y Protección de Datos Personales, es el responsable</a:t>
            </a:r>
            <a:r>
              <a:rPr lang="es-MX" sz="1600" dirty="0">
                <a:solidFill>
                  <a:srgbClr val="15223C"/>
                </a:solidFill>
                <a:latin typeface="+mn-lt"/>
              </a:rPr>
              <a:t> del tratamiento de los datos personales que nos proporcione.</a:t>
            </a:r>
            <a:endParaRPr sz="1600" dirty="0">
              <a:solidFill>
                <a:srgbClr val="15223C"/>
              </a:solidFill>
              <a:latin typeface="+mn-lt"/>
            </a:endParaRPr>
          </a:p>
          <a:p>
            <a:pPr marL="0" lvl="0" indent="0" algn="just" rtl="0">
              <a:spcBef>
                <a:spcPts val="400"/>
              </a:spcBef>
              <a:spcAft>
                <a:spcPts val="0"/>
              </a:spcAft>
              <a:buClr>
                <a:schemeClr val="dk1"/>
              </a:buClr>
              <a:buSzPct val="100000"/>
              <a:buNone/>
            </a:pPr>
            <a:endParaRPr sz="1600" b="1" dirty="0">
              <a:solidFill>
                <a:srgbClr val="15223C"/>
              </a:solidFill>
              <a:latin typeface="+mn-lt"/>
            </a:endParaRPr>
          </a:p>
          <a:p>
            <a:pPr marL="0" lvl="0" indent="0" algn="just" rtl="0">
              <a:spcBef>
                <a:spcPts val="400"/>
              </a:spcBef>
              <a:spcAft>
                <a:spcPts val="0"/>
              </a:spcAft>
              <a:buClr>
                <a:schemeClr val="dk1"/>
              </a:buClr>
              <a:buSzPct val="100000"/>
              <a:buNone/>
            </a:pPr>
            <a:r>
              <a:rPr lang="es-MX" sz="1600" b="1" dirty="0">
                <a:solidFill>
                  <a:srgbClr val="15223C"/>
                </a:solidFill>
                <a:latin typeface="+mn-lt"/>
              </a:rPr>
              <a:t>Los datos personales que recabemos los utilizaremos para las siguientes finalidades: </a:t>
            </a:r>
            <a:r>
              <a:rPr lang="es-MX" sz="1600" dirty="0">
                <a:solidFill>
                  <a:srgbClr val="15223C"/>
                </a:solidFill>
                <a:latin typeface="+mn-lt"/>
              </a:rPr>
              <a:t>Registro de participantes, datos de control, generar constancias respectivas, comunicación para seguimiento para conclusión de los cursos, aclaración de dudas, por algún error o imprecisión, notificación de cancelación o cambio de horario, fecha y/o sede. </a:t>
            </a:r>
            <a:endParaRPr sz="1600" dirty="0">
              <a:solidFill>
                <a:srgbClr val="15223C"/>
              </a:solidFill>
              <a:latin typeface="+mn-lt"/>
            </a:endParaRPr>
          </a:p>
          <a:p>
            <a:pPr marL="0" lvl="0" indent="0" algn="just" rtl="0">
              <a:spcBef>
                <a:spcPts val="400"/>
              </a:spcBef>
              <a:spcAft>
                <a:spcPts val="0"/>
              </a:spcAft>
              <a:buClr>
                <a:schemeClr val="dk1"/>
              </a:buClr>
              <a:buSzPct val="100000"/>
              <a:buNone/>
            </a:pPr>
            <a:endParaRPr sz="1600" dirty="0">
              <a:solidFill>
                <a:srgbClr val="15223C"/>
              </a:solidFill>
              <a:latin typeface="+mn-lt"/>
            </a:endParaRPr>
          </a:p>
          <a:p>
            <a:pPr marL="0" lvl="0" indent="0" algn="just" rtl="0">
              <a:spcBef>
                <a:spcPts val="400"/>
              </a:spcBef>
              <a:spcAft>
                <a:spcPts val="0"/>
              </a:spcAft>
              <a:buClr>
                <a:schemeClr val="dk1"/>
              </a:buClr>
              <a:buSzPct val="100000"/>
              <a:buNone/>
            </a:pPr>
            <a:r>
              <a:rPr lang="es-MX" sz="1600" dirty="0">
                <a:solidFill>
                  <a:srgbClr val="15223C"/>
                </a:solidFill>
                <a:latin typeface="+mn-lt"/>
              </a:rPr>
              <a:t>Asimismo, podrá manifestar su negativa al tratamiento de sus datos personales, en las instalaciones del “INFO NL” ubicada en Av. Constitución # 1465-1 Pte., zona centro del municipio de Monterrey con Código Postal 64000, o por medio electrónico en el correo </a:t>
            </a:r>
            <a:r>
              <a:rPr lang="es-MX" sz="1600" u="sng" dirty="0">
                <a:solidFill>
                  <a:srgbClr val="15223C"/>
                </a:solidFill>
                <a:latin typeface="+mn-lt"/>
                <a:hlinkClick r:id="rId2"/>
              </a:rPr>
              <a:t>ut@infonl.mx</a:t>
            </a:r>
            <a:r>
              <a:rPr lang="es-MX" sz="1600" dirty="0">
                <a:solidFill>
                  <a:srgbClr val="15223C"/>
                </a:solidFill>
                <a:latin typeface="+mn-lt"/>
              </a:rPr>
              <a:t>.</a:t>
            </a:r>
            <a:endParaRPr sz="1600" dirty="0">
              <a:solidFill>
                <a:srgbClr val="15223C"/>
              </a:solidFill>
              <a:latin typeface="+mn-lt"/>
            </a:endParaRPr>
          </a:p>
          <a:p>
            <a:pPr marL="0" lvl="0" indent="0" algn="just" rtl="0">
              <a:spcBef>
                <a:spcPts val="400"/>
              </a:spcBef>
              <a:spcAft>
                <a:spcPts val="0"/>
              </a:spcAft>
              <a:buClr>
                <a:schemeClr val="dk1"/>
              </a:buClr>
              <a:buSzPct val="100000"/>
              <a:buNone/>
            </a:pPr>
            <a:endParaRPr sz="1600" dirty="0">
              <a:solidFill>
                <a:srgbClr val="15223C"/>
              </a:solidFill>
              <a:latin typeface="+mn-lt"/>
            </a:endParaRPr>
          </a:p>
          <a:p>
            <a:pPr marL="0" lvl="0" indent="0" algn="just">
              <a:spcBef>
                <a:spcPts val="400"/>
              </a:spcBef>
              <a:buClr>
                <a:schemeClr val="dk1"/>
              </a:buClr>
              <a:buSzPct val="100000"/>
            </a:pPr>
            <a:r>
              <a:rPr lang="es-ES" sz="1600" dirty="0">
                <a:solidFill>
                  <a:srgbClr val="15223C"/>
                </a:solidFill>
                <a:latin typeface="+mn-lt"/>
              </a:rPr>
              <a:t>En caso de que exista un cambio en el aviso de privacidad, lo haremos de su conocimiento a través de la página </a:t>
            </a:r>
            <a:r>
              <a:rPr lang="es-ES" sz="1600" dirty="0">
                <a:solidFill>
                  <a:srgbClr val="15223C"/>
                </a:solidFill>
                <a:latin typeface="+mn-lt"/>
                <a:hlinkClick r:id="rId3"/>
              </a:rPr>
              <a:t>https</a:t>
            </a:r>
            <a:r>
              <a:rPr lang="es-ES" sz="1600">
                <a:solidFill>
                  <a:srgbClr val="15223C"/>
                </a:solidFill>
                <a:latin typeface="+mn-lt"/>
                <a:hlinkClick r:id="rId3"/>
              </a:rPr>
              <a:t>://infonl.mx/proteccion-de-datos-personales/avisos-de-privacidad</a:t>
            </a:r>
            <a:r>
              <a:rPr lang="es-ES" sz="1600" dirty="0">
                <a:solidFill>
                  <a:srgbClr val="15223C"/>
                </a:solidFill>
                <a:latin typeface="+mn-lt"/>
              </a:rPr>
              <a:t> </a:t>
            </a:r>
            <a:r>
              <a:rPr lang="es-ES" sz="1600">
                <a:solidFill>
                  <a:srgbClr val="15223C"/>
                </a:solidFill>
                <a:latin typeface="+mn-lt"/>
              </a:rPr>
              <a:t>o bien, </a:t>
            </a:r>
            <a:r>
              <a:rPr lang="es-ES" sz="1600" dirty="0">
                <a:solidFill>
                  <a:srgbClr val="15223C"/>
                </a:solidFill>
                <a:latin typeface="+mn-lt"/>
              </a:rPr>
              <a:t>de manera presencial en nuestras instalaciones.</a:t>
            </a:r>
          </a:p>
        </p:txBody>
      </p:sp>
    </p:spTree>
    <p:extLst>
      <p:ext uri="{BB962C8B-B14F-4D97-AF65-F5344CB8AC3E}">
        <p14:creationId xmlns:p14="http://schemas.microsoft.com/office/powerpoint/2010/main" val="10592749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4" name="Google Shape;434;p35"/>
          <p:cNvSpPr txBox="1">
            <a:spLocks noGrp="1"/>
          </p:cNvSpPr>
          <p:nvPr>
            <p:ph type="ctrTitle"/>
          </p:nvPr>
        </p:nvSpPr>
        <p:spPr>
          <a:xfrm>
            <a:off x="940568" y="2558413"/>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s-MX"/>
              <a:t/>
            </a:r>
            <a:br>
              <a:rPr lang="es-MX"/>
            </a:br>
            <a:endParaRPr/>
          </a:p>
        </p:txBody>
      </p:sp>
      <p:sp>
        <p:nvSpPr>
          <p:cNvPr id="435" name="Google Shape;435;p35"/>
          <p:cNvSpPr txBox="1">
            <a:spLocks noGrp="1"/>
          </p:cNvSpPr>
          <p:nvPr>
            <p:ph type="subTitle" idx="1"/>
          </p:nvPr>
        </p:nvSpPr>
        <p:spPr>
          <a:xfrm>
            <a:off x="451556" y="1092746"/>
            <a:ext cx="8261412" cy="2664296"/>
          </a:xfrm>
          <a:prstGeom prst="rect">
            <a:avLst/>
          </a:prstGeom>
          <a:noFill/>
          <a:ln>
            <a:noFill/>
          </a:ln>
        </p:spPr>
        <p:txBody>
          <a:bodyPr spcFirstLastPara="1" wrap="square" lIns="91425" tIns="45700" rIns="91425" bIns="45700" anchor="t" anchorCtr="0">
            <a:normAutofit/>
          </a:bodyPr>
          <a:lstStyle/>
          <a:p>
            <a:pPr marL="0" lvl="0" indent="0" algn="just" rtl="0">
              <a:spcBef>
                <a:spcPts val="0"/>
              </a:spcBef>
              <a:spcAft>
                <a:spcPts val="0"/>
              </a:spcAft>
              <a:buClr>
                <a:schemeClr val="dk1"/>
              </a:buClr>
              <a:buSzPts val="2800"/>
              <a:buNone/>
            </a:pPr>
            <a:r>
              <a:rPr lang="es-MX" sz="2800" dirty="0">
                <a:solidFill>
                  <a:schemeClr val="tx1">
                    <a:lumMod val="85000"/>
                    <a:lumOff val="15000"/>
                  </a:schemeClr>
                </a:solidFill>
                <a:latin typeface="+mj-lt"/>
                <a:cs typeface="Arial" panose="020B0604020202020204" pitchFamily="34" charset="0"/>
              </a:rPr>
              <a:t>Las </a:t>
            </a:r>
            <a:r>
              <a:rPr lang="es-MX" sz="2800" b="1" dirty="0">
                <a:solidFill>
                  <a:schemeClr val="tx1">
                    <a:lumMod val="85000"/>
                    <a:lumOff val="15000"/>
                  </a:schemeClr>
                </a:solidFill>
                <a:latin typeface="+mj-lt"/>
                <a:cs typeface="Arial" panose="020B0604020202020204" pitchFamily="34" charset="0"/>
              </a:rPr>
              <a:t>obligaciones de transparencia</a:t>
            </a:r>
            <a:r>
              <a:rPr lang="es-MX" sz="2800" dirty="0">
                <a:solidFill>
                  <a:schemeClr val="tx1">
                    <a:lumMod val="85000"/>
                    <a:lumOff val="15000"/>
                  </a:schemeClr>
                </a:solidFill>
                <a:latin typeface="+mj-lt"/>
                <a:cs typeface="Arial" panose="020B0604020202020204" pitchFamily="34" charset="0"/>
              </a:rPr>
              <a:t> del estado las encontramos contenidas en los </a:t>
            </a:r>
            <a:r>
              <a:rPr lang="es-MX" sz="2800" b="1" dirty="0">
                <a:solidFill>
                  <a:schemeClr val="tx1">
                    <a:lumMod val="85000"/>
                    <a:lumOff val="15000"/>
                  </a:schemeClr>
                </a:solidFill>
                <a:latin typeface="+mj-lt"/>
                <a:cs typeface="Arial" panose="020B0604020202020204" pitchFamily="34" charset="0"/>
              </a:rPr>
              <a:t>artículos 95 a 105 </a:t>
            </a:r>
            <a:r>
              <a:rPr lang="es-MX" sz="2800" dirty="0">
                <a:solidFill>
                  <a:schemeClr val="tx1">
                    <a:lumMod val="85000"/>
                    <a:lumOff val="15000"/>
                  </a:schemeClr>
                </a:solidFill>
                <a:latin typeface="+mj-lt"/>
                <a:cs typeface="Arial" panose="020B0604020202020204" pitchFamily="34" charset="0"/>
              </a:rPr>
              <a:t>de nuestra ley local de transparencia y acceso a la información publica, estos serán </a:t>
            </a:r>
            <a:r>
              <a:rPr lang="es-MX" sz="2800" b="1" dirty="0">
                <a:solidFill>
                  <a:schemeClr val="tx1">
                    <a:lumMod val="85000"/>
                    <a:lumOff val="15000"/>
                  </a:schemeClr>
                </a:solidFill>
                <a:latin typeface="+mj-lt"/>
                <a:cs typeface="Arial" panose="020B0604020202020204" pitchFamily="34" charset="0"/>
              </a:rPr>
              <a:t>aplicables dependiendo</a:t>
            </a:r>
            <a:r>
              <a:rPr lang="es-MX" sz="2800" dirty="0">
                <a:solidFill>
                  <a:schemeClr val="tx1">
                    <a:lumMod val="85000"/>
                    <a:lumOff val="15000"/>
                  </a:schemeClr>
                </a:solidFill>
                <a:latin typeface="+mj-lt"/>
                <a:cs typeface="Arial" panose="020B0604020202020204" pitchFamily="34" charset="0"/>
              </a:rPr>
              <a:t> las funciones y </a:t>
            </a:r>
            <a:r>
              <a:rPr lang="es-MX" sz="2800" b="1" dirty="0">
                <a:solidFill>
                  <a:schemeClr val="tx1">
                    <a:lumMod val="85000"/>
                    <a:lumOff val="15000"/>
                  </a:schemeClr>
                </a:solidFill>
                <a:latin typeface="+mj-lt"/>
                <a:cs typeface="Arial" panose="020B0604020202020204" pitchFamily="34" charset="0"/>
              </a:rPr>
              <a:t>naturaleza jurídica </a:t>
            </a:r>
            <a:r>
              <a:rPr lang="es-MX" sz="2800" dirty="0">
                <a:solidFill>
                  <a:schemeClr val="tx1">
                    <a:lumMod val="85000"/>
                    <a:lumOff val="15000"/>
                  </a:schemeClr>
                </a:solidFill>
                <a:latin typeface="+mj-lt"/>
                <a:cs typeface="Arial" panose="020B0604020202020204" pitchFamily="34" charset="0"/>
              </a:rPr>
              <a:t>del sujeto obligado. </a:t>
            </a:r>
            <a:endParaRPr dirty="0">
              <a:solidFill>
                <a:schemeClr val="tx1">
                  <a:lumMod val="85000"/>
                  <a:lumOff val="15000"/>
                </a:schemeClr>
              </a:solidFill>
              <a:latin typeface="+mj-lt"/>
              <a:cs typeface="Arial" panose="020B0604020202020204" pitchFamily="34" charset="0"/>
            </a:endParaRPr>
          </a:p>
        </p:txBody>
      </p:sp>
      <p:pic>
        <p:nvPicPr>
          <p:cNvPr id="436" name="Google Shape;436;p35" descr="Resultado de imagen para aplicabilidad"/>
          <p:cNvPicPr preferRelativeResize="0"/>
          <p:nvPr/>
        </p:nvPicPr>
        <p:blipFill rotWithShape="1">
          <a:blip r:embed="rId3">
            <a:alphaModFix/>
          </a:blip>
          <a:srcRect/>
          <a:stretch/>
        </p:blipFill>
        <p:spPr>
          <a:xfrm>
            <a:off x="2865689" y="4028438"/>
            <a:ext cx="3433145" cy="2450976"/>
          </a:xfrm>
          <a:prstGeom prst="rect">
            <a:avLst/>
          </a:prstGeom>
          <a:noFill/>
          <a:ln>
            <a:noFill/>
          </a:ln>
        </p:spPr>
      </p:pic>
    </p:spTree>
  </p:cSld>
  <p:clrMapOvr>
    <a:masterClrMapping/>
  </p:clrMapOvr>
  <p:transition>
    <p:spli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2" name="Google Shape;442;p36"/>
          <p:cNvSpPr txBox="1">
            <a:spLocks noGrp="1"/>
          </p:cNvSpPr>
          <p:nvPr>
            <p:ph type="ctrTitle"/>
          </p:nvPr>
        </p:nvSpPr>
        <p:spPr>
          <a:xfrm>
            <a:off x="755576" y="2564905"/>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s-MX"/>
              <a:t/>
            </a:r>
            <a:br>
              <a:rPr lang="es-MX"/>
            </a:br>
            <a:endParaRPr/>
          </a:p>
        </p:txBody>
      </p:sp>
      <p:graphicFrame>
        <p:nvGraphicFramePr>
          <p:cNvPr id="443" name="Google Shape;443;p36"/>
          <p:cNvGraphicFramePr/>
          <p:nvPr>
            <p:extLst>
              <p:ext uri="{D42A27DB-BD31-4B8C-83A1-F6EECF244321}">
                <p14:modId xmlns:p14="http://schemas.microsoft.com/office/powerpoint/2010/main" val="76483160"/>
              </p:ext>
            </p:extLst>
          </p:nvPr>
        </p:nvGraphicFramePr>
        <p:xfrm>
          <a:off x="637395" y="1342096"/>
          <a:ext cx="8209483" cy="5385668"/>
        </p:xfrm>
        <a:graphic>
          <a:graphicData uri="http://schemas.openxmlformats.org/drawingml/2006/table">
            <a:tbl>
              <a:tblPr firstRow="1" bandRow="1">
                <a:noFill/>
                <a:tableStyleId>{77F1B82E-1AA3-4869-928B-60A44156BA7E}</a:tableStyleId>
              </a:tblPr>
              <a:tblGrid>
                <a:gridCol w="2200854">
                  <a:extLst>
                    <a:ext uri="{9D8B030D-6E8A-4147-A177-3AD203B41FA5}">
                      <a16:colId xmlns:a16="http://schemas.microsoft.com/office/drawing/2014/main" val="20000"/>
                    </a:ext>
                  </a:extLst>
                </a:gridCol>
                <a:gridCol w="6008629">
                  <a:extLst>
                    <a:ext uri="{9D8B030D-6E8A-4147-A177-3AD203B41FA5}">
                      <a16:colId xmlns:a16="http://schemas.microsoft.com/office/drawing/2014/main" val="20001"/>
                    </a:ext>
                  </a:extLst>
                </a:gridCol>
              </a:tblGrid>
              <a:tr h="385730">
                <a:tc>
                  <a:txBody>
                    <a:bodyPr/>
                    <a:lstStyle/>
                    <a:p>
                      <a:pPr marL="0" marR="0" lvl="0" indent="0" algn="ctr" rtl="0">
                        <a:spcBef>
                          <a:spcPts val="0"/>
                        </a:spcBef>
                        <a:spcAft>
                          <a:spcPts val="0"/>
                        </a:spcAft>
                        <a:buNone/>
                      </a:pPr>
                      <a:r>
                        <a:rPr lang="es-MX" sz="1800" u="none" strike="noStrike" cap="none" dirty="0">
                          <a:latin typeface="Arial" panose="020B0604020202020204" pitchFamily="34" charset="0"/>
                          <a:cs typeface="Arial" panose="020B0604020202020204" pitchFamily="34" charset="0"/>
                        </a:rPr>
                        <a:t>Artículo </a:t>
                      </a:r>
                      <a:endParaRPr dirty="0">
                        <a:latin typeface="Arial" panose="020B0604020202020204" pitchFamily="34" charset="0"/>
                        <a:cs typeface="Arial" panose="020B0604020202020204" pitchFamily="34" charset="0"/>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es-MX" sz="1800" dirty="0">
                          <a:latin typeface="Arial" panose="020B0604020202020204" pitchFamily="34" charset="0"/>
                          <a:cs typeface="Arial" panose="020B0604020202020204" pitchFamily="34" charset="0"/>
                        </a:rPr>
                        <a:t>Aplicabilidad </a:t>
                      </a:r>
                      <a:endParaRPr dirty="0">
                        <a:latin typeface="Arial" panose="020B0604020202020204" pitchFamily="34" charset="0"/>
                        <a:cs typeface="Arial" panose="020B0604020202020204" pitchFamily="34" charset="0"/>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85730">
                <a:tc>
                  <a:txBody>
                    <a:bodyPr/>
                    <a:lstStyle/>
                    <a:p>
                      <a:pPr marL="0" marR="0" lvl="0" indent="0" algn="ctr" rtl="0">
                        <a:spcBef>
                          <a:spcPts val="0"/>
                        </a:spcBef>
                        <a:spcAft>
                          <a:spcPts val="0"/>
                        </a:spcAft>
                        <a:buNone/>
                      </a:pPr>
                      <a:r>
                        <a:rPr lang="es-MX" sz="1800" b="1" dirty="0">
                          <a:solidFill>
                            <a:schemeClr val="bg2">
                              <a:lumMod val="75000"/>
                            </a:schemeClr>
                          </a:solidFill>
                          <a:latin typeface="Arial" panose="020B0604020202020204" pitchFamily="34" charset="0"/>
                          <a:cs typeface="Arial" panose="020B0604020202020204" pitchFamily="34" charset="0"/>
                        </a:rPr>
                        <a:t>95</a:t>
                      </a:r>
                      <a:endParaRPr dirty="0">
                        <a:solidFill>
                          <a:schemeClr val="bg2">
                            <a:lumMod val="75000"/>
                          </a:schemeClr>
                        </a:solidFill>
                        <a:latin typeface="Arial" panose="020B0604020202020204" pitchFamily="34" charset="0"/>
                        <a:cs typeface="Arial" panose="020B0604020202020204" pitchFamily="34" charset="0"/>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r>
                        <a:rPr lang="es-MX" sz="1800" b="1" dirty="0">
                          <a:solidFill>
                            <a:srgbClr val="76923C"/>
                          </a:solidFill>
                          <a:latin typeface="Arial" panose="020B0604020202020204" pitchFamily="34" charset="0"/>
                          <a:cs typeface="Arial" panose="020B0604020202020204" pitchFamily="34" charset="0"/>
                        </a:rPr>
                        <a:t> Todos los Sujetos Obligados del Estado</a:t>
                      </a:r>
                      <a:endParaRPr dirty="0">
                        <a:latin typeface="Arial" panose="020B0604020202020204" pitchFamily="34" charset="0"/>
                        <a:cs typeface="Arial" panose="020B0604020202020204" pitchFamily="34" charset="0"/>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85730">
                <a:tc>
                  <a:txBody>
                    <a:bodyPr/>
                    <a:lstStyle/>
                    <a:p>
                      <a:pPr marL="0" marR="0" lvl="0" indent="0" algn="ctr" rtl="0">
                        <a:spcBef>
                          <a:spcPts val="0"/>
                        </a:spcBef>
                        <a:spcAft>
                          <a:spcPts val="0"/>
                        </a:spcAft>
                        <a:buNone/>
                      </a:pPr>
                      <a:r>
                        <a:rPr lang="es-MX" sz="1800" b="1" dirty="0">
                          <a:solidFill>
                            <a:schemeClr val="bg2">
                              <a:lumMod val="75000"/>
                            </a:schemeClr>
                          </a:solidFill>
                          <a:latin typeface="Arial" panose="020B0604020202020204" pitchFamily="34" charset="0"/>
                          <a:cs typeface="Arial" panose="020B0604020202020204" pitchFamily="34" charset="0"/>
                        </a:rPr>
                        <a:t>96</a:t>
                      </a:r>
                      <a:endParaRPr dirty="0">
                        <a:solidFill>
                          <a:schemeClr val="bg2">
                            <a:lumMod val="75000"/>
                          </a:schemeClr>
                        </a:solidFill>
                        <a:latin typeface="Arial" panose="020B0604020202020204" pitchFamily="34" charset="0"/>
                        <a:cs typeface="Arial" panose="020B0604020202020204" pitchFamily="34" charset="0"/>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r>
                        <a:rPr lang="es-MX" sz="1800" b="1" dirty="0">
                          <a:solidFill>
                            <a:srgbClr val="76923C"/>
                          </a:solidFill>
                          <a:latin typeface="Arial" panose="020B0604020202020204" pitchFamily="34" charset="0"/>
                          <a:cs typeface="Arial" panose="020B0604020202020204" pitchFamily="34" charset="0"/>
                        </a:rPr>
                        <a:t>Poder Ejecutivo y Ayuntamientos</a:t>
                      </a:r>
                      <a:endParaRPr dirty="0">
                        <a:latin typeface="Arial" panose="020B0604020202020204" pitchFamily="34" charset="0"/>
                        <a:cs typeface="Arial" panose="020B0604020202020204" pitchFamily="34" charset="0"/>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85730">
                <a:tc>
                  <a:txBody>
                    <a:bodyPr/>
                    <a:lstStyle/>
                    <a:p>
                      <a:pPr marL="0" marR="0" lvl="0" indent="0" algn="ctr" rtl="0">
                        <a:spcBef>
                          <a:spcPts val="0"/>
                        </a:spcBef>
                        <a:spcAft>
                          <a:spcPts val="0"/>
                        </a:spcAft>
                        <a:buNone/>
                      </a:pPr>
                      <a:r>
                        <a:rPr lang="es-MX" sz="1800" b="1">
                          <a:solidFill>
                            <a:schemeClr val="bg2">
                              <a:lumMod val="75000"/>
                            </a:schemeClr>
                          </a:solidFill>
                          <a:latin typeface="Arial" panose="020B0604020202020204" pitchFamily="34" charset="0"/>
                          <a:cs typeface="Arial" panose="020B0604020202020204" pitchFamily="34" charset="0"/>
                        </a:rPr>
                        <a:t>97</a:t>
                      </a:r>
                      <a:endParaRPr>
                        <a:solidFill>
                          <a:schemeClr val="bg2">
                            <a:lumMod val="75000"/>
                          </a:schemeClr>
                        </a:solidFill>
                        <a:latin typeface="Arial" panose="020B0604020202020204" pitchFamily="34" charset="0"/>
                        <a:cs typeface="Arial" panose="020B0604020202020204" pitchFamily="34" charset="0"/>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r>
                        <a:rPr lang="es-MX" sz="1800" b="1" dirty="0">
                          <a:solidFill>
                            <a:srgbClr val="76923C"/>
                          </a:solidFill>
                          <a:latin typeface="Arial" panose="020B0604020202020204" pitchFamily="34" charset="0"/>
                          <a:cs typeface="Arial" panose="020B0604020202020204" pitchFamily="34" charset="0"/>
                        </a:rPr>
                        <a:t>Ayuntamientos </a:t>
                      </a:r>
                      <a:endParaRPr dirty="0">
                        <a:latin typeface="Arial" panose="020B0604020202020204" pitchFamily="34" charset="0"/>
                        <a:cs typeface="Arial" panose="020B0604020202020204" pitchFamily="34" charset="0"/>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85730">
                <a:tc>
                  <a:txBody>
                    <a:bodyPr/>
                    <a:lstStyle/>
                    <a:p>
                      <a:pPr marL="0" marR="0" lvl="0" indent="0" algn="ctr" rtl="0">
                        <a:spcBef>
                          <a:spcPts val="0"/>
                        </a:spcBef>
                        <a:spcAft>
                          <a:spcPts val="0"/>
                        </a:spcAft>
                        <a:buNone/>
                      </a:pPr>
                      <a:r>
                        <a:rPr lang="es-MX" sz="1800" b="1" dirty="0">
                          <a:solidFill>
                            <a:schemeClr val="bg2">
                              <a:lumMod val="75000"/>
                            </a:schemeClr>
                          </a:solidFill>
                          <a:latin typeface="Arial" panose="020B0604020202020204" pitchFamily="34" charset="0"/>
                          <a:cs typeface="Arial" panose="020B0604020202020204" pitchFamily="34" charset="0"/>
                        </a:rPr>
                        <a:t>98</a:t>
                      </a:r>
                      <a:endParaRPr dirty="0">
                        <a:solidFill>
                          <a:schemeClr val="bg2">
                            <a:lumMod val="75000"/>
                          </a:schemeClr>
                        </a:solidFill>
                        <a:latin typeface="Arial" panose="020B0604020202020204" pitchFamily="34" charset="0"/>
                        <a:cs typeface="Arial" panose="020B0604020202020204" pitchFamily="34" charset="0"/>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r>
                        <a:rPr lang="es-MX" sz="1800" b="1" dirty="0">
                          <a:solidFill>
                            <a:srgbClr val="76923C"/>
                          </a:solidFill>
                          <a:latin typeface="Arial" panose="020B0604020202020204" pitchFamily="34" charset="0"/>
                          <a:cs typeface="Arial" panose="020B0604020202020204" pitchFamily="34" charset="0"/>
                        </a:rPr>
                        <a:t>Poder Legislativo</a:t>
                      </a:r>
                      <a:endParaRPr dirty="0">
                        <a:latin typeface="Arial" panose="020B0604020202020204" pitchFamily="34" charset="0"/>
                        <a:cs typeface="Arial" panose="020B0604020202020204" pitchFamily="34" charset="0"/>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85730">
                <a:tc>
                  <a:txBody>
                    <a:bodyPr/>
                    <a:lstStyle/>
                    <a:p>
                      <a:pPr marL="0" marR="0" lvl="0" indent="0" algn="ctr" rtl="0">
                        <a:spcBef>
                          <a:spcPts val="0"/>
                        </a:spcBef>
                        <a:spcAft>
                          <a:spcPts val="0"/>
                        </a:spcAft>
                        <a:buNone/>
                      </a:pPr>
                      <a:r>
                        <a:rPr lang="es-MX" sz="1800" b="1" dirty="0">
                          <a:solidFill>
                            <a:schemeClr val="bg2">
                              <a:lumMod val="75000"/>
                            </a:schemeClr>
                          </a:solidFill>
                          <a:latin typeface="Arial" panose="020B0604020202020204" pitchFamily="34" charset="0"/>
                          <a:cs typeface="Arial" panose="020B0604020202020204" pitchFamily="34" charset="0"/>
                        </a:rPr>
                        <a:t>99</a:t>
                      </a:r>
                      <a:endParaRPr dirty="0">
                        <a:solidFill>
                          <a:schemeClr val="bg2">
                            <a:lumMod val="75000"/>
                          </a:schemeClr>
                        </a:solidFill>
                        <a:latin typeface="Arial" panose="020B0604020202020204" pitchFamily="34" charset="0"/>
                        <a:cs typeface="Arial" panose="020B0604020202020204" pitchFamily="34" charset="0"/>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r>
                        <a:rPr lang="es-MX" sz="1800" b="1" dirty="0">
                          <a:solidFill>
                            <a:srgbClr val="76923C"/>
                          </a:solidFill>
                          <a:latin typeface="Arial" panose="020B0604020202020204" pitchFamily="34" charset="0"/>
                          <a:cs typeface="Arial" panose="020B0604020202020204" pitchFamily="34" charset="0"/>
                        </a:rPr>
                        <a:t>Poder Judicial</a:t>
                      </a:r>
                      <a:endParaRPr dirty="0">
                        <a:latin typeface="Arial" panose="020B0604020202020204" pitchFamily="34" charset="0"/>
                        <a:cs typeface="Arial" panose="020B0604020202020204" pitchFamily="34" charset="0"/>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85730">
                <a:tc>
                  <a:txBody>
                    <a:bodyPr/>
                    <a:lstStyle/>
                    <a:p>
                      <a:pPr marL="0" marR="0" lvl="0" indent="0" algn="ctr" rtl="0">
                        <a:spcBef>
                          <a:spcPts val="0"/>
                        </a:spcBef>
                        <a:spcAft>
                          <a:spcPts val="0"/>
                        </a:spcAft>
                        <a:buNone/>
                      </a:pPr>
                      <a:r>
                        <a:rPr lang="es-MX" sz="1800" b="1" dirty="0">
                          <a:solidFill>
                            <a:schemeClr val="bg2">
                              <a:lumMod val="75000"/>
                            </a:schemeClr>
                          </a:solidFill>
                          <a:latin typeface="Arial" panose="020B0604020202020204" pitchFamily="34" charset="0"/>
                          <a:cs typeface="Arial" panose="020B0604020202020204" pitchFamily="34" charset="0"/>
                        </a:rPr>
                        <a:t>100</a:t>
                      </a:r>
                      <a:endParaRPr dirty="0">
                        <a:solidFill>
                          <a:schemeClr val="bg2">
                            <a:lumMod val="75000"/>
                          </a:schemeClr>
                        </a:solidFill>
                        <a:latin typeface="Arial" panose="020B0604020202020204" pitchFamily="34" charset="0"/>
                        <a:cs typeface="Arial" panose="020B0604020202020204" pitchFamily="34" charset="0"/>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r>
                        <a:rPr lang="es-MX" sz="1800" b="1" dirty="0">
                          <a:solidFill>
                            <a:srgbClr val="76923C"/>
                          </a:solidFill>
                          <a:latin typeface="Arial" panose="020B0604020202020204" pitchFamily="34" charset="0"/>
                          <a:cs typeface="Arial" panose="020B0604020202020204" pitchFamily="34" charset="0"/>
                        </a:rPr>
                        <a:t>Organismos Autónomos </a:t>
                      </a:r>
                      <a:endParaRPr dirty="0">
                        <a:latin typeface="Arial" panose="020B0604020202020204" pitchFamily="34" charset="0"/>
                        <a:cs typeface="Arial" panose="020B0604020202020204" pitchFamily="34" charset="0"/>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651025">
                <a:tc>
                  <a:txBody>
                    <a:bodyPr/>
                    <a:lstStyle/>
                    <a:p>
                      <a:pPr marL="0" marR="0" lvl="0" indent="0" algn="ctr" rtl="0">
                        <a:spcBef>
                          <a:spcPts val="0"/>
                        </a:spcBef>
                        <a:spcAft>
                          <a:spcPts val="0"/>
                        </a:spcAft>
                        <a:buNone/>
                      </a:pPr>
                      <a:r>
                        <a:rPr lang="es-MX" sz="1800" b="1" dirty="0">
                          <a:solidFill>
                            <a:schemeClr val="bg2">
                              <a:lumMod val="75000"/>
                            </a:schemeClr>
                          </a:solidFill>
                          <a:latin typeface="Arial" panose="020B0604020202020204" pitchFamily="34" charset="0"/>
                          <a:cs typeface="Arial" panose="020B0604020202020204" pitchFamily="34" charset="0"/>
                        </a:rPr>
                        <a:t>101</a:t>
                      </a:r>
                      <a:endParaRPr dirty="0">
                        <a:solidFill>
                          <a:schemeClr val="bg2">
                            <a:lumMod val="75000"/>
                          </a:schemeClr>
                        </a:solidFill>
                        <a:latin typeface="Arial" panose="020B0604020202020204" pitchFamily="34" charset="0"/>
                        <a:cs typeface="Arial" panose="020B0604020202020204" pitchFamily="34" charset="0"/>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r>
                        <a:rPr lang="es-MX" sz="1800" b="1" dirty="0">
                          <a:solidFill>
                            <a:srgbClr val="76923C"/>
                          </a:solidFill>
                          <a:latin typeface="Arial" panose="020B0604020202020204" pitchFamily="34" charset="0"/>
                          <a:cs typeface="Arial" panose="020B0604020202020204" pitchFamily="34" charset="0"/>
                        </a:rPr>
                        <a:t>Instituciones Públicas Autónomas de Educación Superior</a:t>
                      </a:r>
                      <a:endParaRPr dirty="0">
                        <a:latin typeface="Arial" panose="020B0604020202020204" pitchFamily="34" charset="0"/>
                        <a:cs typeface="Arial" panose="020B0604020202020204" pitchFamily="34" charset="0"/>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588054">
                <a:tc>
                  <a:txBody>
                    <a:bodyPr/>
                    <a:lstStyle/>
                    <a:p>
                      <a:pPr marL="0" marR="0" lvl="0" indent="0" algn="ctr" rtl="0">
                        <a:spcBef>
                          <a:spcPts val="0"/>
                        </a:spcBef>
                        <a:spcAft>
                          <a:spcPts val="0"/>
                        </a:spcAft>
                        <a:buNone/>
                      </a:pPr>
                      <a:r>
                        <a:rPr lang="es-MX" sz="1800" b="1">
                          <a:solidFill>
                            <a:schemeClr val="bg2">
                              <a:lumMod val="75000"/>
                            </a:schemeClr>
                          </a:solidFill>
                          <a:latin typeface="Arial" panose="020B0604020202020204" pitchFamily="34" charset="0"/>
                          <a:cs typeface="Arial" panose="020B0604020202020204" pitchFamily="34" charset="0"/>
                        </a:rPr>
                        <a:t>102</a:t>
                      </a:r>
                      <a:endParaRPr>
                        <a:solidFill>
                          <a:schemeClr val="bg2">
                            <a:lumMod val="75000"/>
                          </a:schemeClr>
                        </a:solidFill>
                        <a:latin typeface="Arial" panose="020B0604020202020204" pitchFamily="34" charset="0"/>
                        <a:cs typeface="Arial" panose="020B0604020202020204" pitchFamily="34" charset="0"/>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r>
                        <a:rPr lang="es-MX" sz="1800" b="1" dirty="0">
                          <a:solidFill>
                            <a:srgbClr val="76923C"/>
                          </a:solidFill>
                          <a:latin typeface="Arial" panose="020B0604020202020204" pitchFamily="34" charset="0"/>
                          <a:cs typeface="Arial" panose="020B0604020202020204" pitchFamily="34" charset="0"/>
                        </a:rPr>
                        <a:t>Partidos Políticos o Candidatos Independientes </a:t>
                      </a:r>
                      <a:endParaRPr dirty="0">
                        <a:latin typeface="Arial" panose="020B0604020202020204" pitchFamily="34" charset="0"/>
                        <a:cs typeface="Arial" panose="020B0604020202020204" pitchFamily="34" charset="0"/>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85730">
                <a:tc>
                  <a:txBody>
                    <a:bodyPr/>
                    <a:lstStyle/>
                    <a:p>
                      <a:pPr marL="0" marR="0" lvl="0" indent="0" algn="ctr" rtl="0">
                        <a:spcBef>
                          <a:spcPts val="0"/>
                        </a:spcBef>
                        <a:spcAft>
                          <a:spcPts val="0"/>
                        </a:spcAft>
                        <a:buNone/>
                      </a:pPr>
                      <a:r>
                        <a:rPr lang="es-MX" sz="1800" b="1">
                          <a:solidFill>
                            <a:schemeClr val="bg2">
                              <a:lumMod val="75000"/>
                            </a:schemeClr>
                          </a:solidFill>
                          <a:latin typeface="Arial" panose="020B0604020202020204" pitchFamily="34" charset="0"/>
                          <a:cs typeface="Arial" panose="020B0604020202020204" pitchFamily="34" charset="0"/>
                        </a:rPr>
                        <a:t>103</a:t>
                      </a:r>
                      <a:endParaRPr>
                        <a:solidFill>
                          <a:schemeClr val="bg2">
                            <a:lumMod val="75000"/>
                          </a:schemeClr>
                        </a:solidFill>
                        <a:latin typeface="Arial" panose="020B0604020202020204" pitchFamily="34" charset="0"/>
                        <a:cs typeface="Arial" panose="020B0604020202020204" pitchFamily="34" charset="0"/>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r>
                        <a:rPr lang="es-MX" sz="1800" b="1" dirty="0">
                          <a:solidFill>
                            <a:srgbClr val="76923C"/>
                          </a:solidFill>
                          <a:latin typeface="Arial" panose="020B0604020202020204" pitchFamily="34" charset="0"/>
                          <a:cs typeface="Arial" panose="020B0604020202020204" pitchFamily="34" charset="0"/>
                        </a:rPr>
                        <a:t>Fideicomisos y Fondos Públicos </a:t>
                      </a:r>
                      <a:endParaRPr dirty="0">
                        <a:latin typeface="Arial" panose="020B0604020202020204" pitchFamily="34" charset="0"/>
                        <a:cs typeface="Arial" panose="020B0604020202020204" pitchFamily="34" charset="0"/>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675019">
                <a:tc>
                  <a:txBody>
                    <a:bodyPr/>
                    <a:lstStyle/>
                    <a:p>
                      <a:pPr marL="0" marR="0" lvl="0" indent="0" algn="ctr" rtl="0">
                        <a:spcBef>
                          <a:spcPts val="0"/>
                        </a:spcBef>
                        <a:spcAft>
                          <a:spcPts val="0"/>
                        </a:spcAft>
                        <a:buNone/>
                      </a:pPr>
                      <a:r>
                        <a:rPr lang="es-MX" sz="1800" b="1">
                          <a:solidFill>
                            <a:schemeClr val="bg2">
                              <a:lumMod val="75000"/>
                            </a:schemeClr>
                          </a:solidFill>
                          <a:latin typeface="Arial" panose="020B0604020202020204" pitchFamily="34" charset="0"/>
                          <a:cs typeface="Arial" panose="020B0604020202020204" pitchFamily="34" charset="0"/>
                        </a:rPr>
                        <a:t>104</a:t>
                      </a:r>
                      <a:endParaRPr>
                        <a:solidFill>
                          <a:schemeClr val="bg2">
                            <a:lumMod val="75000"/>
                          </a:schemeClr>
                        </a:solidFill>
                        <a:latin typeface="Arial" panose="020B0604020202020204" pitchFamily="34" charset="0"/>
                        <a:cs typeface="Arial" panose="020B0604020202020204" pitchFamily="34" charset="0"/>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r>
                        <a:rPr lang="es-MX" sz="1800" b="1" dirty="0">
                          <a:solidFill>
                            <a:srgbClr val="76923C"/>
                          </a:solidFill>
                          <a:latin typeface="Arial" panose="020B0604020202020204" pitchFamily="34" charset="0"/>
                          <a:cs typeface="Arial" panose="020B0604020202020204" pitchFamily="34" charset="0"/>
                        </a:rPr>
                        <a:t>Autoridades Administrativas y Jurisdiccionales en Materia Laboral</a:t>
                      </a:r>
                      <a:endParaRPr dirty="0">
                        <a:latin typeface="Arial" panose="020B0604020202020204" pitchFamily="34" charset="0"/>
                        <a:cs typeface="Arial" panose="020B0604020202020204" pitchFamily="34" charset="0"/>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385730">
                <a:tc>
                  <a:txBody>
                    <a:bodyPr/>
                    <a:lstStyle/>
                    <a:p>
                      <a:pPr marL="0" marR="0" lvl="0" indent="0" algn="ctr" rtl="0">
                        <a:spcBef>
                          <a:spcPts val="0"/>
                        </a:spcBef>
                        <a:spcAft>
                          <a:spcPts val="0"/>
                        </a:spcAft>
                        <a:buNone/>
                      </a:pPr>
                      <a:r>
                        <a:rPr lang="es-MX" sz="1800" b="1" dirty="0">
                          <a:solidFill>
                            <a:schemeClr val="bg2">
                              <a:lumMod val="75000"/>
                            </a:schemeClr>
                          </a:solidFill>
                          <a:latin typeface="Arial" panose="020B0604020202020204" pitchFamily="34" charset="0"/>
                          <a:cs typeface="Arial" panose="020B0604020202020204" pitchFamily="34" charset="0"/>
                        </a:rPr>
                        <a:t>105</a:t>
                      </a:r>
                      <a:endParaRPr dirty="0">
                        <a:solidFill>
                          <a:schemeClr val="bg2">
                            <a:lumMod val="75000"/>
                          </a:schemeClr>
                        </a:solidFill>
                        <a:latin typeface="Arial" panose="020B0604020202020204" pitchFamily="34" charset="0"/>
                        <a:cs typeface="Arial" panose="020B0604020202020204" pitchFamily="34" charset="0"/>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r>
                        <a:rPr lang="es-MX" sz="1800" b="1" dirty="0">
                          <a:solidFill>
                            <a:srgbClr val="76923C"/>
                          </a:solidFill>
                          <a:latin typeface="Arial" panose="020B0604020202020204" pitchFamily="34" charset="0"/>
                          <a:cs typeface="Arial" panose="020B0604020202020204" pitchFamily="34" charset="0"/>
                        </a:rPr>
                        <a:t>Sindicatos </a:t>
                      </a:r>
                      <a:endParaRPr dirty="0">
                        <a:latin typeface="Arial" panose="020B0604020202020204" pitchFamily="34" charset="0"/>
                        <a:cs typeface="Arial" panose="020B0604020202020204" pitchFamily="34" charset="0"/>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444" name="Google Shape;444;p36"/>
          <p:cNvSpPr txBox="1">
            <a:spLocks noGrp="1"/>
          </p:cNvSpPr>
          <p:nvPr>
            <p:ph type="subTitle" idx="1"/>
          </p:nvPr>
        </p:nvSpPr>
        <p:spPr>
          <a:xfrm>
            <a:off x="907975" y="698122"/>
            <a:ext cx="7467600" cy="72008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E36C09"/>
              </a:buClr>
              <a:buSzPct val="100000"/>
              <a:buNone/>
            </a:pPr>
            <a:r>
              <a:rPr lang="es-MX" sz="2200" b="1" dirty="0">
                <a:solidFill>
                  <a:schemeClr val="bg2">
                    <a:lumMod val="75000"/>
                  </a:schemeClr>
                </a:solidFill>
                <a:latin typeface="Arial" panose="020B0604020202020204" pitchFamily="34" charset="0"/>
                <a:cs typeface="Arial" panose="020B0604020202020204" pitchFamily="34" charset="0"/>
              </a:rPr>
              <a:t>Aplicabilidad en Obligaciones de Transparencia</a:t>
            </a:r>
            <a:endParaRPr sz="2200" dirty="0">
              <a:solidFill>
                <a:schemeClr val="bg2">
                  <a:lumMod val="75000"/>
                </a:schemeClr>
              </a:solidFill>
              <a:latin typeface="Arial" panose="020B0604020202020204" pitchFamily="34" charset="0"/>
              <a:cs typeface="Arial" panose="020B0604020202020204" pitchFamily="34" charset="0"/>
            </a:endParaRPr>
          </a:p>
        </p:txBody>
      </p:sp>
    </p:spTree>
  </p:cSld>
  <p:clrMapOvr>
    <a:masterClrMapping/>
  </p:clrMapOvr>
  <p:transition>
    <p:spli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50" name="Google Shape;450;p37" descr="Resultado de imagen para marco normativo"/>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1" name="Google Shape;451;p37" descr="Resultado de imagen para marco normativo"/>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2" name="Google Shape;452;p37" descr="Resultado de imagen para marco normativo"/>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3" name="Google Shape;453;p37" descr="Resultado de imagen para marco normativo"/>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4" name="Google Shape;454;p37" descr="Resultado de imagen para metas y objetivos"/>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5" name="Google Shape;455;p37" descr="Resultado de imagen para metas y objetivos"/>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6" name="Google Shape;456;p37" descr="Resultado de imagen para metas y objetivos"/>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7" name="Google Shape;457;p37" descr="Resultado de imagen para indicadores"/>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8" name="Google Shape;458;p37" descr="Resultado de imagen para indicadores"/>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9" name="Google Shape;459;p37"/>
          <p:cNvSpPr txBox="1"/>
          <p:nvPr/>
        </p:nvSpPr>
        <p:spPr>
          <a:xfrm>
            <a:off x="1026990" y="411624"/>
            <a:ext cx="7232848" cy="1080120"/>
          </a:xfrm>
          <a:prstGeom prst="rect">
            <a:avLst/>
          </a:prstGeom>
          <a:noFill/>
          <a:ln>
            <a:noFill/>
          </a:ln>
        </p:spPr>
        <p:txBody>
          <a:bodyPr spcFirstLastPara="1" wrap="square" lIns="91425" tIns="45700" rIns="91425" bIns="45700" anchor="t" anchorCtr="0">
            <a:normAutofit fontScale="85000" lnSpcReduction="10000"/>
          </a:bodyPr>
          <a:lstStyle/>
          <a:p>
            <a:pPr marL="342900" marR="0" lvl="0" indent="-342900" algn="ctr" rtl="0">
              <a:lnSpc>
                <a:spcPct val="100000"/>
              </a:lnSpc>
              <a:spcBef>
                <a:spcPts val="0"/>
              </a:spcBef>
              <a:spcAft>
                <a:spcPts val="0"/>
              </a:spcAft>
              <a:buNone/>
            </a:pPr>
            <a:r>
              <a:rPr lang="es-MX" sz="3200" b="1" i="0" u="none" strike="noStrike" cap="none" dirty="0">
                <a:solidFill>
                  <a:schemeClr val="bg2">
                    <a:lumMod val="75000"/>
                  </a:schemeClr>
                </a:solidFill>
                <a:latin typeface="Arial" panose="020B0604020202020204" pitchFamily="34" charset="0"/>
                <a:ea typeface="Calibri"/>
                <a:cs typeface="Arial" panose="020B0604020202020204" pitchFamily="34" charset="0"/>
                <a:sym typeface="Calibri"/>
              </a:rPr>
              <a:t>Algunas de las Obligaciones de Transparencia de los Sujetos Obligados </a:t>
            </a:r>
            <a:endParaRPr sz="3200" b="1" i="0" u="none" strike="noStrike" cap="none" dirty="0">
              <a:solidFill>
                <a:schemeClr val="bg2">
                  <a:lumMod val="75000"/>
                </a:schemeClr>
              </a:solidFill>
              <a:latin typeface="Arial" panose="020B0604020202020204" pitchFamily="34" charset="0"/>
              <a:ea typeface="Calibri"/>
              <a:cs typeface="Arial" panose="020B0604020202020204" pitchFamily="34" charset="0"/>
              <a:sym typeface="Calibri"/>
            </a:endParaRPr>
          </a:p>
        </p:txBody>
      </p:sp>
      <p:sp>
        <p:nvSpPr>
          <p:cNvPr id="460" name="Google Shape;460;p37"/>
          <p:cNvSpPr txBox="1"/>
          <p:nvPr/>
        </p:nvSpPr>
        <p:spPr>
          <a:xfrm>
            <a:off x="612725" y="1491744"/>
            <a:ext cx="7761841" cy="6401712"/>
          </a:xfrm>
          <a:prstGeom prst="rect">
            <a:avLst/>
          </a:prstGeom>
          <a:noFill/>
          <a:ln>
            <a:noFill/>
          </a:ln>
        </p:spPr>
        <p:txBody>
          <a:bodyPr spcFirstLastPara="1" wrap="square" lIns="91425" tIns="45700" rIns="91425" bIns="45700" anchor="t" anchorCtr="0">
            <a:spAutoFit/>
          </a:bodyPr>
          <a:lstStyle/>
          <a:p>
            <a:pPr marL="0" marR="0" lvl="0" indent="-177800" algn="just" rtl="0">
              <a:spcBef>
                <a:spcPts val="0"/>
              </a:spcBef>
              <a:spcAft>
                <a:spcPts val="0"/>
              </a:spcAft>
              <a:buClr>
                <a:schemeClr val="bg2">
                  <a:lumMod val="75000"/>
                </a:schemeClr>
              </a:buClr>
              <a:buSzPts val="2800"/>
              <a:buFont typeface="Noto Sans Symbols"/>
              <a:buChar char="❖"/>
            </a:pPr>
            <a:r>
              <a:rPr lang="es-MX" sz="2000" dirty="0">
                <a:solidFill>
                  <a:schemeClr val="tx1"/>
                </a:solidFill>
                <a:latin typeface="+mj-lt"/>
                <a:ea typeface="Calibri"/>
                <a:cs typeface="Calibri"/>
                <a:sym typeface="Calibri"/>
              </a:rPr>
              <a:t>El </a:t>
            </a:r>
            <a:r>
              <a:rPr lang="es-MX" sz="2000" b="1" dirty="0">
                <a:solidFill>
                  <a:schemeClr val="tx1"/>
                </a:solidFill>
                <a:latin typeface="+mj-lt"/>
                <a:ea typeface="Calibri"/>
                <a:cs typeface="Calibri"/>
                <a:sym typeface="Calibri"/>
              </a:rPr>
              <a:t>marco normativo </a:t>
            </a:r>
            <a:r>
              <a:rPr lang="es-MX" sz="2000" dirty="0">
                <a:solidFill>
                  <a:schemeClr val="tx1"/>
                </a:solidFill>
                <a:latin typeface="+mj-lt"/>
                <a:ea typeface="Calibri"/>
                <a:cs typeface="Calibri"/>
                <a:sym typeface="Calibri"/>
              </a:rPr>
              <a:t>aplicable</a:t>
            </a:r>
          </a:p>
          <a:p>
            <a:pPr marR="0" lvl="0" algn="just" rtl="0">
              <a:spcBef>
                <a:spcPts val="0"/>
              </a:spcBef>
              <a:spcAft>
                <a:spcPts val="0"/>
              </a:spcAft>
              <a:buClr>
                <a:schemeClr val="bg2">
                  <a:lumMod val="75000"/>
                </a:schemeClr>
              </a:buClr>
              <a:buSzPts val="2800"/>
            </a:pPr>
            <a:endParaRPr sz="2000" dirty="0">
              <a:solidFill>
                <a:schemeClr val="tx1"/>
              </a:solidFill>
              <a:latin typeface="+mj-lt"/>
            </a:endParaRPr>
          </a:p>
          <a:p>
            <a:pPr marL="0" marR="0" lvl="0" indent="-177800" algn="just" rtl="0">
              <a:spcBef>
                <a:spcPts val="0"/>
              </a:spcBef>
              <a:spcAft>
                <a:spcPts val="0"/>
              </a:spcAft>
              <a:buClr>
                <a:schemeClr val="bg2">
                  <a:lumMod val="75000"/>
                </a:schemeClr>
              </a:buClr>
              <a:buSzPts val="2800"/>
              <a:buFont typeface="Noto Sans Symbols"/>
              <a:buChar char="❖"/>
            </a:pPr>
            <a:r>
              <a:rPr lang="es-MX" sz="2000" dirty="0">
                <a:solidFill>
                  <a:schemeClr val="tx1"/>
                </a:solidFill>
                <a:latin typeface="+mj-lt"/>
                <a:ea typeface="Calibri"/>
                <a:cs typeface="Calibri"/>
                <a:sym typeface="Calibri"/>
              </a:rPr>
              <a:t>Su </a:t>
            </a:r>
            <a:r>
              <a:rPr lang="es-MX" sz="2000" b="1" dirty="0">
                <a:solidFill>
                  <a:schemeClr val="tx1"/>
                </a:solidFill>
                <a:latin typeface="+mj-lt"/>
                <a:ea typeface="Calibri"/>
                <a:cs typeface="Calibri"/>
                <a:sym typeface="Calibri"/>
              </a:rPr>
              <a:t>estructura orgánica </a:t>
            </a:r>
            <a:r>
              <a:rPr lang="es-MX" sz="2000" dirty="0">
                <a:solidFill>
                  <a:schemeClr val="tx1"/>
                </a:solidFill>
                <a:latin typeface="+mj-lt"/>
                <a:ea typeface="Calibri"/>
                <a:cs typeface="Calibri"/>
                <a:sym typeface="Calibri"/>
              </a:rPr>
              <a:t>completa</a:t>
            </a:r>
          </a:p>
          <a:p>
            <a:pPr marR="0" lvl="0" algn="just" rtl="0">
              <a:spcBef>
                <a:spcPts val="0"/>
              </a:spcBef>
              <a:spcAft>
                <a:spcPts val="0"/>
              </a:spcAft>
              <a:buClr>
                <a:schemeClr val="bg2">
                  <a:lumMod val="75000"/>
                </a:schemeClr>
              </a:buClr>
              <a:buSzPts val="2800"/>
            </a:pPr>
            <a:endParaRPr sz="2000" dirty="0">
              <a:solidFill>
                <a:schemeClr val="tx1"/>
              </a:solidFill>
              <a:latin typeface="+mj-lt"/>
            </a:endParaRPr>
          </a:p>
          <a:p>
            <a:pPr marL="0" marR="0" lvl="0" indent="-177800" algn="just" rtl="0">
              <a:spcBef>
                <a:spcPts val="0"/>
              </a:spcBef>
              <a:spcAft>
                <a:spcPts val="0"/>
              </a:spcAft>
              <a:buClr>
                <a:schemeClr val="bg2">
                  <a:lumMod val="75000"/>
                </a:schemeClr>
              </a:buClr>
              <a:buSzPts val="2800"/>
              <a:buFont typeface="Noto Sans Symbols"/>
              <a:buChar char="❖"/>
            </a:pPr>
            <a:r>
              <a:rPr lang="es-MX" sz="2000" dirty="0">
                <a:solidFill>
                  <a:schemeClr val="tx1"/>
                </a:solidFill>
                <a:latin typeface="+mj-lt"/>
                <a:ea typeface="Calibri"/>
                <a:cs typeface="Calibri"/>
                <a:sym typeface="Calibri"/>
              </a:rPr>
              <a:t>Las </a:t>
            </a:r>
            <a:r>
              <a:rPr lang="es-MX" sz="2000" b="1" dirty="0">
                <a:solidFill>
                  <a:schemeClr val="tx1"/>
                </a:solidFill>
                <a:latin typeface="+mj-lt"/>
                <a:ea typeface="Calibri"/>
                <a:cs typeface="Calibri"/>
                <a:sym typeface="Calibri"/>
              </a:rPr>
              <a:t>facultades de cada Área</a:t>
            </a:r>
          </a:p>
          <a:p>
            <a:pPr marR="0" lvl="0" algn="just" rtl="0">
              <a:spcBef>
                <a:spcPts val="0"/>
              </a:spcBef>
              <a:spcAft>
                <a:spcPts val="0"/>
              </a:spcAft>
              <a:buClr>
                <a:schemeClr val="bg2">
                  <a:lumMod val="75000"/>
                </a:schemeClr>
              </a:buClr>
              <a:buSzPts val="2800"/>
            </a:pPr>
            <a:endParaRPr sz="2000" dirty="0">
              <a:solidFill>
                <a:schemeClr val="tx1"/>
              </a:solidFill>
              <a:latin typeface="+mj-lt"/>
            </a:endParaRPr>
          </a:p>
          <a:p>
            <a:pPr marL="0" marR="0" lvl="0" indent="-177800" algn="just" rtl="0">
              <a:spcBef>
                <a:spcPts val="0"/>
              </a:spcBef>
              <a:spcAft>
                <a:spcPts val="0"/>
              </a:spcAft>
              <a:buClr>
                <a:schemeClr val="bg2">
                  <a:lumMod val="75000"/>
                </a:schemeClr>
              </a:buClr>
              <a:buSzPts val="2800"/>
              <a:buFont typeface="Noto Sans Symbols"/>
              <a:buChar char="❖"/>
            </a:pPr>
            <a:r>
              <a:rPr lang="es-MX" sz="2000" dirty="0">
                <a:solidFill>
                  <a:schemeClr val="tx1"/>
                </a:solidFill>
                <a:latin typeface="+mj-lt"/>
                <a:ea typeface="Calibri"/>
                <a:cs typeface="Calibri"/>
                <a:sym typeface="Calibri"/>
              </a:rPr>
              <a:t>El </a:t>
            </a:r>
            <a:r>
              <a:rPr lang="es-MX" sz="2000" b="1" dirty="0">
                <a:solidFill>
                  <a:schemeClr val="tx1"/>
                </a:solidFill>
                <a:latin typeface="+mj-lt"/>
                <a:ea typeface="Calibri"/>
                <a:cs typeface="Calibri"/>
                <a:sym typeface="Calibri"/>
              </a:rPr>
              <a:t>directorio</a:t>
            </a:r>
            <a:r>
              <a:rPr lang="es-MX" sz="2000" dirty="0">
                <a:solidFill>
                  <a:schemeClr val="tx1"/>
                </a:solidFill>
                <a:latin typeface="+mj-lt"/>
                <a:ea typeface="Calibri"/>
                <a:cs typeface="Calibri"/>
                <a:sym typeface="Calibri"/>
              </a:rPr>
              <a:t> de todos los Servidores Públicos</a:t>
            </a:r>
          </a:p>
          <a:p>
            <a:pPr marR="0" lvl="0" algn="just" rtl="0">
              <a:spcBef>
                <a:spcPts val="0"/>
              </a:spcBef>
              <a:spcAft>
                <a:spcPts val="0"/>
              </a:spcAft>
              <a:buClr>
                <a:schemeClr val="bg2">
                  <a:lumMod val="75000"/>
                </a:schemeClr>
              </a:buClr>
              <a:buSzPts val="2800"/>
            </a:pPr>
            <a:endParaRPr sz="2000" dirty="0">
              <a:solidFill>
                <a:schemeClr val="tx1"/>
              </a:solidFill>
              <a:latin typeface="+mj-lt"/>
            </a:endParaRPr>
          </a:p>
          <a:p>
            <a:pPr marL="0" marR="0" lvl="0" indent="-177800" algn="just" rtl="0">
              <a:spcBef>
                <a:spcPts val="0"/>
              </a:spcBef>
              <a:spcAft>
                <a:spcPts val="0"/>
              </a:spcAft>
              <a:buClr>
                <a:schemeClr val="bg2">
                  <a:lumMod val="75000"/>
                </a:schemeClr>
              </a:buClr>
              <a:buSzPts val="2800"/>
              <a:buFont typeface="Noto Sans Symbols"/>
              <a:buChar char="❖"/>
            </a:pPr>
            <a:r>
              <a:rPr lang="es-MX" sz="2000" dirty="0">
                <a:solidFill>
                  <a:schemeClr val="tx1"/>
                </a:solidFill>
                <a:latin typeface="+mj-lt"/>
                <a:ea typeface="Calibri"/>
                <a:cs typeface="Calibri"/>
                <a:sym typeface="Calibri"/>
              </a:rPr>
              <a:t>La </a:t>
            </a:r>
            <a:r>
              <a:rPr lang="es-MX" sz="2000" b="1" dirty="0">
                <a:solidFill>
                  <a:schemeClr val="tx1"/>
                </a:solidFill>
                <a:latin typeface="+mj-lt"/>
                <a:ea typeface="Calibri"/>
                <a:cs typeface="Calibri"/>
                <a:sym typeface="Calibri"/>
              </a:rPr>
              <a:t>remuneración</a:t>
            </a:r>
            <a:r>
              <a:rPr lang="es-MX" sz="2000" dirty="0">
                <a:solidFill>
                  <a:schemeClr val="tx1"/>
                </a:solidFill>
                <a:latin typeface="+mj-lt"/>
                <a:ea typeface="Calibri"/>
                <a:cs typeface="Calibri"/>
                <a:sym typeface="Calibri"/>
              </a:rPr>
              <a:t> bruta y neta</a:t>
            </a:r>
          </a:p>
          <a:p>
            <a:pPr marR="0" lvl="0" algn="just" rtl="0">
              <a:spcBef>
                <a:spcPts val="0"/>
              </a:spcBef>
              <a:spcAft>
                <a:spcPts val="0"/>
              </a:spcAft>
              <a:buClr>
                <a:schemeClr val="bg2">
                  <a:lumMod val="75000"/>
                </a:schemeClr>
              </a:buClr>
              <a:buSzPts val="2800"/>
            </a:pPr>
            <a:endParaRPr sz="2000" dirty="0">
              <a:solidFill>
                <a:schemeClr val="tx1"/>
              </a:solidFill>
              <a:latin typeface="+mj-lt"/>
            </a:endParaRPr>
          </a:p>
          <a:p>
            <a:pPr marL="0" marR="0" lvl="0" indent="-177800" algn="just" rtl="0">
              <a:spcBef>
                <a:spcPts val="0"/>
              </a:spcBef>
              <a:spcAft>
                <a:spcPts val="0"/>
              </a:spcAft>
              <a:buClr>
                <a:schemeClr val="bg2">
                  <a:lumMod val="75000"/>
                </a:schemeClr>
              </a:buClr>
              <a:buSzPts val="2800"/>
              <a:buFont typeface="Noto Sans Symbols"/>
              <a:buChar char="❖"/>
            </a:pPr>
            <a:r>
              <a:rPr lang="es-MX" sz="2000" dirty="0">
                <a:solidFill>
                  <a:schemeClr val="tx1"/>
                </a:solidFill>
                <a:latin typeface="+mj-lt"/>
                <a:ea typeface="Calibri"/>
                <a:cs typeface="Calibri"/>
                <a:sym typeface="Calibri"/>
              </a:rPr>
              <a:t>Los gastos de representación y </a:t>
            </a:r>
            <a:r>
              <a:rPr lang="es-MX" sz="2000" b="1" dirty="0">
                <a:solidFill>
                  <a:schemeClr val="tx1"/>
                </a:solidFill>
                <a:latin typeface="+mj-lt"/>
                <a:ea typeface="Calibri"/>
                <a:cs typeface="Calibri"/>
                <a:sym typeface="Calibri"/>
              </a:rPr>
              <a:t>viáticos</a:t>
            </a:r>
          </a:p>
          <a:p>
            <a:pPr marR="0" lvl="0" algn="just" rtl="0">
              <a:spcBef>
                <a:spcPts val="0"/>
              </a:spcBef>
              <a:spcAft>
                <a:spcPts val="0"/>
              </a:spcAft>
              <a:buClr>
                <a:schemeClr val="bg2">
                  <a:lumMod val="75000"/>
                </a:schemeClr>
              </a:buClr>
              <a:buSzPts val="2800"/>
            </a:pPr>
            <a:endParaRPr sz="2000" dirty="0">
              <a:solidFill>
                <a:schemeClr val="tx1"/>
              </a:solidFill>
              <a:latin typeface="+mj-lt"/>
            </a:endParaRPr>
          </a:p>
          <a:p>
            <a:pPr marL="0" marR="0" lvl="0" indent="-177800" algn="just" rtl="0">
              <a:spcBef>
                <a:spcPts val="0"/>
              </a:spcBef>
              <a:spcAft>
                <a:spcPts val="0"/>
              </a:spcAft>
              <a:buClr>
                <a:schemeClr val="bg2">
                  <a:lumMod val="75000"/>
                </a:schemeClr>
              </a:buClr>
              <a:buSzPts val="2800"/>
              <a:buFont typeface="Noto Sans Symbols"/>
              <a:buChar char="❖"/>
            </a:pPr>
            <a:r>
              <a:rPr lang="es-MX" sz="2000" dirty="0">
                <a:solidFill>
                  <a:schemeClr val="tx1"/>
                </a:solidFill>
                <a:latin typeface="+mj-lt"/>
                <a:ea typeface="Calibri"/>
                <a:cs typeface="Calibri"/>
                <a:sym typeface="Calibri"/>
              </a:rPr>
              <a:t>Los </a:t>
            </a:r>
            <a:r>
              <a:rPr lang="es-MX" sz="2000" b="1" dirty="0">
                <a:solidFill>
                  <a:schemeClr val="tx1"/>
                </a:solidFill>
                <a:latin typeface="+mj-lt"/>
                <a:ea typeface="Calibri"/>
                <a:cs typeface="Calibri"/>
                <a:sym typeface="Calibri"/>
              </a:rPr>
              <a:t>indicadores</a:t>
            </a:r>
            <a:r>
              <a:rPr lang="es-MX" sz="2000" dirty="0">
                <a:solidFill>
                  <a:schemeClr val="tx1"/>
                </a:solidFill>
                <a:latin typeface="+mj-lt"/>
                <a:ea typeface="Calibri"/>
                <a:cs typeface="Calibri"/>
                <a:sym typeface="Calibri"/>
              </a:rPr>
              <a:t> relacionados con </a:t>
            </a:r>
            <a:r>
              <a:rPr lang="es-MX" sz="2000" b="1" dirty="0">
                <a:solidFill>
                  <a:schemeClr val="tx1"/>
                </a:solidFill>
                <a:latin typeface="+mj-lt"/>
                <a:ea typeface="Calibri"/>
                <a:cs typeface="Calibri"/>
                <a:sym typeface="Calibri"/>
              </a:rPr>
              <a:t>temas de interés público</a:t>
            </a:r>
            <a:r>
              <a:rPr lang="es-MX" sz="2000" dirty="0">
                <a:solidFill>
                  <a:schemeClr val="tx1"/>
                </a:solidFill>
                <a:latin typeface="+mj-lt"/>
                <a:ea typeface="Calibri"/>
                <a:cs typeface="Calibri"/>
                <a:sym typeface="Calibri"/>
              </a:rPr>
              <a:t> o trascendencia social que conforme a sus funciones</a:t>
            </a:r>
            <a:r>
              <a:rPr lang="es-MX" sz="2400" dirty="0">
                <a:solidFill>
                  <a:schemeClr val="tx1"/>
                </a:solidFill>
                <a:latin typeface="+mj-lt"/>
                <a:ea typeface="Calibri"/>
                <a:cs typeface="Calibri"/>
                <a:sym typeface="Calibri"/>
              </a:rPr>
              <a:t>.</a:t>
            </a:r>
            <a:endParaRPr sz="2400" dirty="0">
              <a:solidFill>
                <a:schemeClr val="tx1"/>
              </a:solidFill>
              <a:latin typeface="+mj-lt"/>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5122" name="Picture 2" descr="Gráficos vectoriales gratis de Organigra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2517" y="1491743"/>
            <a:ext cx="1795346" cy="81771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Gráficos vectoriales gratis de Gananci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5888" y="2245553"/>
            <a:ext cx="967899" cy="134320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Resultado de imagen para directorio png"/>
          <p:cNvPicPr>
            <a:picLocks noChangeAspect="1" noChangeArrowheads="1"/>
          </p:cNvPicPr>
          <p:nvPr/>
        </p:nvPicPr>
        <p:blipFill>
          <a:blip r:embed="rId5" cstate="print"/>
          <a:srcRect/>
          <a:stretch>
            <a:fillRect/>
          </a:stretch>
        </p:blipFill>
        <p:spPr bwMode="auto">
          <a:xfrm>
            <a:off x="6421717" y="3540472"/>
            <a:ext cx="1095333" cy="1152128"/>
          </a:xfrm>
          <a:prstGeom prst="rect">
            <a:avLst/>
          </a:prstGeom>
          <a:noFill/>
        </p:spPr>
      </p:pic>
      <p:pic>
        <p:nvPicPr>
          <p:cNvPr id="24" name="Picture 10" descr="Resultado de imagen para viáticos png"/>
          <p:cNvPicPr>
            <a:picLocks noChangeAspect="1" noChangeArrowheads="1"/>
          </p:cNvPicPr>
          <p:nvPr/>
        </p:nvPicPr>
        <p:blipFill>
          <a:blip r:embed="rId6" cstate="print"/>
          <a:srcRect/>
          <a:stretch>
            <a:fillRect/>
          </a:stretch>
        </p:blipFill>
        <p:spPr bwMode="auto">
          <a:xfrm>
            <a:off x="7718153" y="5433237"/>
            <a:ext cx="1312825" cy="1350335"/>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3" name="Google Shape;473;p38"/>
          <p:cNvSpPr txBox="1">
            <a:spLocks noGrp="1"/>
          </p:cNvSpPr>
          <p:nvPr>
            <p:ph type="title"/>
          </p:nvPr>
        </p:nvSpPr>
        <p:spPr>
          <a:xfrm>
            <a:off x="1172528" y="715868"/>
            <a:ext cx="684272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6"/>
              </a:buClr>
              <a:buSzPts val="3200"/>
              <a:buFont typeface="Calibri"/>
              <a:buNone/>
            </a:pPr>
            <a:r>
              <a:rPr lang="es-ES" sz="2800" b="1" dirty="0">
                <a:solidFill>
                  <a:schemeClr val="bg2">
                    <a:lumMod val="75000"/>
                  </a:schemeClr>
                </a:solidFill>
                <a:latin typeface="Arial" panose="020B0604020202020204" pitchFamily="34" charset="0"/>
                <a:cs typeface="Arial" panose="020B0604020202020204" pitchFamily="34" charset="0"/>
              </a:rPr>
              <a:t>¿De </a:t>
            </a:r>
            <a:r>
              <a:rPr lang="es-ES" sz="2800" b="1">
                <a:solidFill>
                  <a:schemeClr val="bg2">
                    <a:lumMod val="75000"/>
                  </a:schemeClr>
                </a:solidFill>
                <a:latin typeface="Arial" panose="020B0604020202020204" pitchFamily="34" charset="0"/>
                <a:cs typeface="Arial" panose="020B0604020202020204" pitchFamily="34" charset="0"/>
              </a:rPr>
              <a:t>quién es </a:t>
            </a:r>
            <a:r>
              <a:rPr lang="es-ES" sz="2800" b="1" dirty="0">
                <a:solidFill>
                  <a:schemeClr val="bg2">
                    <a:lumMod val="75000"/>
                  </a:schemeClr>
                </a:solidFill>
                <a:latin typeface="Arial" panose="020B0604020202020204" pitchFamily="34" charset="0"/>
                <a:cs typeface="Arial" panose="020B0604020202020204" pitchFamily="34" charset="0"/>
              </a:rPr>
              <a:t>la obligación de carga de la información?</a:t>
            </a:r>
          </a:p>
        </p:txBody>
      </p:sp>
      <p:sp>
        <p:nvSpPr>
          <p:cNvPr id="475" name="Google Shape;475;p38"/>
          <p:cNvSpPr/>
          <p:nvPr/>
        </p:nvSpPr>
        <p:spPr>
          <a:xfrm>
            <a:off x="504618" y="2204117"/>
            <a:ext cx="8178541" cy="3600945"/>
          </a:xfrm>
          <a:prstGeom prst="rect">
            <a:avLst/>
          </a:prstGeom>
          <a:noFill/>
          <a:ln>
            <a:noFill/>
          </a:ln>
        </p:spPr>
        <p:txBody>
          <a:bodyPr spcFirstLastPara="1" wrap="square" lIns="91425" tIns="45700" rIns="91425" bIns="45700" anchor="ctr" anchorCtr="0">
            <a:spAutoFit/>
          </a:bodyPr>
          <a:lstStyle/>
          <a:p>
            <a:pPr lvl="0" algn="just">
              <a:buClr>
                <a:schemeClr val="dk1"/>
              </a:buClr>
              <a:buSzPts val="2400"/>
            </a:pPr>
            <a:r>
              <a:rPr lang="es-MX" sz="2000" dirty="0">
                <a:solidFill>
                  <a:schemeClr val="tx1"/>
                </a:solidFill>
                <a:latin typeface="+mj-lt"/>
                <a:cs typeface="Arial" panose="020B0604020202020204" pitchFamily="34" charset="0"/>
              </a:rPr>
              <a:t>El numeral Décimo fracción IV de los Lineamientos Técnicos Generales,  nos establecen que:</a:t>
            </a:r>
          </a:p>
          <a:p>
            <a:pPr lvl="0" algn="just">
              <a:buClr>
                <a:schemeClr val="dk1"/>
              </a:buClr>
              <a:buSzPts val="2400"/>
            </a:pPr>
            <a:endParaRPr lang="es-MX" sz="2000" b="1" u="none" strike="noStrike" cap="none" dirty="0">
              <a:solidFill>
                <a:schemeClr val="tx1">
                  <a:lumMod val="85000"/>
                  <a:lumOff val="15000"/>
                </a:schemeClr>
              </a:solidFill>
              <a:latin typeface="+mj-lt"/>
              <a:ea typeface="Tahoma"/>
              <a:cs typeface="Arial" panose="020B0604020202020204" pitchFamily="34" charset="0"/>
              <a:sym typeface="Tahoma"/>
            </a:endParaRPr>
          </a:p>
          <a:p>
            <a:pPr marL="0" marR="0" lvl="0" indent="-152400" algn="just" rtl="0">
              <a:lnSpc>
                <a:spcPct val="100000"/>
              </a:lnSpc>
              <a:spcBef>
                <a:spcPts val="0"/>
              </a:spcBef>
              <a:spcAft>
                <a:spcPts val="0"/>
              </a:spcAft>
              <a:buClr>
                <a:schemeClr val="dk1"/>
              </a:buClr>
              <a:buSzPts val="2400"/>
              <a:buFont typeface="Tahoma"/>
              <a:buChar char="•"/>
            </a:pPr>
            <a:r>
              <a:rPr lang="es-MX" sz="2000" b="1" u="none" strike="noStrike" cap="none" dirty="0">
                <a:solidFill>
                  <a:schemeClr val="bg2">
                    <a:lumMod val="75000"/>
                  </a:schemeClr>
                </a:solidFill>
                <a:latin typeface="+mj-lt"/>
                <a:ea typeface="Tahoma"/>
                <a:cs typeface="Arial" panose="020B0604020202020204" pitchFamily="34" charset="0"/>
                <a:sym typeface="Tahoma"/>
              </a:rPr>
              <a:t>Será responsabilidad del titular de cada área del sujeto obligado </a:t>
            </a:r>
            <a:r>
              <a:rPr lang="es-MX" sz="2000" b="0" u="none" strike="noStrike" cap="none" dirty="0">
                <a:solidFill>
                  <a:schemeClr val="tx1"/>
                </a:solidFill>
                <a:latin typeface="+mj-lt"/>
                <a:ea typeface="Tahoma"/>
                <a:cs typeface="Arial" panose="020B0604020202020204" pitchFamily="34" charset="0"/>
                <a:sym typeface="Tahoma"/>
              </a:rPr>
              <a:t>establecer los procedimientos necesarios para identificar, organizar, </a:t>
            </a:r>
            <a:r>
              <a:rPr lang="es-MX" sz="2000" b="1" u="none" strike="noStrike" cap="none" dirty="0">
                <a:solidFill>
                  <a:schemeClr val="bg2">
                    <a:lumMod val="75000"/>
                  </a:schemeClr>
                </a:solidFill>
                <a:latin typeface="+mj-lt"/>
                <a:ea typeface="Tahoma"/>
                <a:cs typeface="Arial" panose="020B0604020202020204" pitchFamily="34" charset="0"/>
                <a:sym typeface="Tahoma"/>
              </a:rPr>
              <a:t>publicar, actualizar y validar la información que generan</a:t>
            </a:r>
            <a:r>
              <a:rPr lang="es-MX" sz="2000" b="0" u="none" strike="noStrike" cap="none" dirty="0">
                <a:solidFill>
                  <a:schemeClr val="tx1"/>
                </a:solidFill>
                <a:latin typeface="+mj-lt"/>
                <a:ea typeface="Tahoma"/>
                <a:cs typeface="Arial" panose="020B0604020202020204" pitchFamily="34" charset="0"/>
                <a:sym typeface="Tahoma"/>
              </a:rPr>
              <a:t> y/o poseen en ejercicio de sus facultades, competencias y funciones, y que es requerida por las obligaciones de transparencia descritas en el Título Quinto de la Ley de Transparencia y Acceso a la Información Pública del Estado de Nuevo León, de conformidad con las políticas establecidas por el Comité de Transparencia.</a:t>
            </a:r>
            <a:endParaRPr sz="2000" b="0" u="none" strike="noStrike" cap="none" dirty="0">
              <a:solidFill>
                <a:schemeClr val="tx1"/>
              </a:solidFill>
              <a:latin typeface="+mj-lt"/>
              <a:cs typeface="Arial" panose="020B0604020202020204" pitchFamily="34" charset="0"/>
              <a:sym typeface="Aria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1" name="Google Shape;481;p39"/>
          <p:cNvSpPr txBox="1">
            <a:spLocks noGrp="1"/>
          </p:cNvSpPr>
          <p:nvPr>
            <p:ph type="title"/>
          </p:nvPr>
        </p:nvSpPr>
        <p:spPr>
          <a:xfrm>
            <a:off x="256478" y="2654279"/>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E36C09"/>
              </a:buClr>
              <a:buSzPts val="9600"/>
              <a:buFont typeface="Calibri"/>
              <a:buNone/>
            </a:pPr>
            <a:r>
              <a:rPr lang="es-MX" sz="7200" b="1" dirty="0">
                <a:solidFill>
                  <a:schemeClr val="bg2">
                    <a:lumMod val="75000"/>
                  </a:schemeClr>
                </a:solidFill>
                <a:latin typeface="Arial" panose="020B0604020202020204" pitchFamily="34" charset="0"/>
                <a:cs typeface="Arial" panose="020B0604020202020204" pitchFamily="34" charset="0"/>
              </a:rPr>
              <a:t>¡GRACIAS!</a:t>
            </a:r>
            <a:endParaRPr sz="7200" b="1" dirty="0">
              <a:solidFill>
                <a:schemeClr val="bg2">
                  <a:lumMod val="75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3"/>
          <p:cNvSpPr txBox="1"/>
          <p:nvPr/>
        </p:nvSpPr>
        <p:spPr>
          <a:xfrm>
            <a:off x="571974" y="1918820"/>
            <a:ext cx="7725249" cy="3539390"/>
          </a:xfrm>
          <a:prstGeom prst="rect">
            <a:avLst/>
          </a:prstGeom>
          <a:noFill/>
          <a:ln>
            <a:noFill/>
          </a:ln>
        </p:spPr>
        <p:txBody>
          <a:bodyPr spcFirstLastPara="1" wrap="square" lIns="91425" tIns="45700" rIns="91425" bIns="45700" anchor="t" anchorCtr="0">
            <a:spAutoFit/>
          </a:bodyPr>
          <a:lstStyle/>
          <a:p>
            <a:pPr marL="269875" marR="0" lvl="0" indent="0" algn="just" rtl="0">
              <a:spcBef>
                <a:spcPts val="0"/>
              </a:spcBef>
              <a:spcAft>
                <a:spcPts val="0"/>
              </a:spcAft>
              <a:buNone/>
            </a:pPr>
            <a:r>
              <a:rPr lang="es-ES" sz="2800" b="0" i="0" dirty="0">
                <a:solidFill>
                  <a:schemeClr val="tx1"/>
                </a:solidFill>
                <a:effectLst/>
                <a:latin typeface="MyriadPro-Light"/>
              </a:rPr>
              <a:t>Al finalizar la capacitación, las personas servidoras públicas de los sujetos obligados podrán identificar los principales aspectos de la Ley de Transparencia en vigor en el Estado, así como las obligaciones que contempla esta normativa, a fin de poner a disposición de los ciudadanos, la información pública.</a:t>
            </a:r>
            <a:endParaRPr sz="1100" dirty="0">
              <a:solidFill>
                <a:schemeClr val="tx1"/>
              </a:solidFill>
              <a:latin typeface="Arial" panose="020B0604020202020204" pitchFamily="34" charset="0"/>
              <a:cs typeface="Arial" panose="020B0604020202020204" pitchFamily="34" charset="0"/>
            </a:endParaRPr>
          </a:p>
        </p:txBody>
      </p:sp>
      <p:sp>
        <p:nvSpPr>
          <p:cNvPr id="103" name="Google Shape;103;p3"/>
          <p:cNvSpPr txBox="1"/>
          <p:nvPr/>
        </p:nvSpPr>
        <p:spPr>
          <a:xfrm>
            <a:off x="429099" y="843460"/>
            <a:ext cx="8229600" cy="1143000"/>
          </a:xfrm>
          <a:prstGeom prst="rect">
            <a:avLst/>
          </a:prstGeom>
          <a:noFill/>
          <a:ln>
            <a:noFill/>
          </a:ln>
        </p:spPr>
        <p:txBody>
          <a:bodyPr spcFirstLastPara="1" wrap="square" lIns="91425" tIns="45700" rIns="91425" bIns="45700" anchor="ctr" anchorCtr="0">
            <a:normAutofit/>
          </a:bodyPr>
          <a:lstStyle/>
          <a:p>
            <a:pPr marL="571500" marR="0" lvl="0" indent="-571500" algn="ctr" rtl="0">
              <a:spcBef>
                <a:spcPts val="0"/>
              </a:spcBef>
              <a:spcAft>
                <a:spcPts val="0"/>
              </a:spcAft>
              <a:buClr>
                <a:srgbClr val="E36C09"/>
              </a:buClr>
              <a:buSzPts val="4400"/>
              <a:buFont typeface="Calibri"/>
              <a:buNone/>
            </a:pPr>
            <a:r>
              <a:rPr lang="es-MX" sz="3600" b="1" i="0" u="none" strike="noStrike" cap="none" dirty="0">
                <a:solidFill>
                  <a:schemeClr val="bg2">
                    <a:lumMod val="75000"/>
                  </a:schemeClr>
                </a:solidFill>
                <a:latin typeface="+mj-lt"/>
                <a:ea typeface="Calibri"/>
                <a:cs typeface="Calibri"/>
                <a:sym typeface="Calibri"/>
              </a:rPr>
              <a:t>OBJETIVO GENERAL</a:t>
            </a:r>
            <a:endParaRPr sz="1100" b="1" dirty="0">
              <a:solidFill>
                <a:schemeClr val="bg2">
                  <a:lumMod val="75000"/>
                </a:schemeClr>
              </a:solidFill>
              <a:latin typeface="+mj-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9" name="Google Shape;109;p4"/>
          <p:cNvSpPr txBox="1">
            <a:spLocks noGrp="1"/>
          </p:cNvSpPr>
          <p:nvPr>
            <p:ph type="title"/>
          </p:nvPr>
        </p:nvSpPr>
        <p:spPr>
          <a:xfrm>
            <a:off x="1016238" y="554700"/>
            <a:ext cx="6851100" cy="1143000"/>
          </a:xfrm>
          <a:prstGeom prst="rect">
            <a:avLst/>
          </a:prstGeom>
          <a:noFill/>
          <a:ln>
            <a:noFill/>
          </a:ln>
        </p:spPr>
        <p:txBody>
          <a:bodyPr spcFirstLastPara="1" wrap="square" lIns="91425" tIns="45700" rIns="91425" bIns="45700" anchor="ctr" anchorCtr="0">
            <a:normAutofit/>
          </a:bodyPr>
          <a:lstStyle/>
          <a:p>
            <a:pPr marL="571500" lvl="0" indent="-571500" rtl="0">
              <a:spcBef>
                <a:spcPts val="0"/>
              </a:spcBef>
              <a:spcAft>
                <a:spcPts val="0"/>
              </a:spcAft>
              <a:buClr>
                <a:srgbClr val="E36C09"/>
              </a:buClr>
              <a:buSzPts val="4400"/>
              <a:buFont typeface="Calibri"/>
              <a:buNone/>
            </a:pPr>
            <a:r>
              <a:rPr lang="es-MX" sz="3600" b="1" dirty="0">
                <a:solidFill>
                  <a:schemeClr val="bg2">
                    <a:lumMod val="75000"/>
                  </a:schemeClr>
                </a:solidFill>
                <a:latin typeface="+mn-lt"/>
              </a:rPr>
              <a:t>INTRODUCCIÓN</a:t>
            </a:r>
            <a:endParaRPr sz="3600" b="1" dirty="0">
              <a:solidFill>
                <a:schemeClr val="bg2">
                  <a:lumMod val="75000"/>
                </a:schemeClr>
              </a:solidFill>
              <a:latin typeface="+mn-lt"/>
            </a:endParaRPr>
          </a:p>
        </p:txBody>
      </p:sp>
      <p:sp>
        <p:nvSpPr>
          <p:cNvPr id="110" name="Google Shape;110;p4"/>
          <p:cNvSpPr txBox="1">
            <a:spLocks noGrp="1"/>
          </p:cNvSpPr>
          <p:nvPr>
            <p:ph type="body" idx="1"/>
          </p:nvPr>
        </p:nvSpPr>
        <p:spPr>
          <a:xfrm>
            <a:off x="241263" y="1697700"/>
            <a:ext cx="8153400" cy="3601157"/>
          </a:xfrm>
          <a:prstGeom prst="rect">
            <a:avLst/>
          </a:prstGeom>
          <a:noFill/>
          <a:ln>
            <a:noFill/>
          </a:ln>
        </p:spPr>
        <p:txBody>
          <a:bodyPr spcFirstLastPara="1" wrap="square" lIns="91425" tIns="45700" rIns="91425" bIns="45700" anchor="t" anchorCtr="0">
            <a:noAutofit/>
          </a:bodyPr>
          <a:lstStyle/>
          <a:p>
            <a:pPr marL="571500" lvl="0" indent="-301625" algn="just" rtl="0">
              <a:spcBef>
                <a:spcPts val="0"/>
              </a:spcBef>
              <a:spcAft>
                <a:spcPts val="0"/>
              </a:spcAft>
              <a:buClr>
                <a:schemeClr val="dk1"/>
              </a:buClr>
              <a:buSzPts val="2200"/>
              <a:buNone/>
            </a:pPr>
            <a:r>
              <a:rPr lang="es-MX" sz="2000" dirty="0">
                <a:solidFill>
                  <a:schemeClr val="tx1"/>
                </a:solidFill>
                <a:latin typeface="Arial" panose="020B0604020202020204" pitchFamily="34" charset="0"/>
                <a:cs typeface="Arial" panose="020B0604020202020204" pitchFamily="34" charset="0"/>
              </a:rPr>
              <a:t>   </a:t>
            </a:r>
            <a:r>
              <a:rPr lang="es-MX" sz="2000" dirty="0" smtClean="0">
                <a:solidFill>
                  <a:schemeClr val="tx1"/>
                </a:solidFill>
                <a:latin typeface="Arial" panose="020B0604020202020204" pitchFamily="34" charset="0"/>
                <a:cs typeface="Arial" panose="020B0604020202020204" pitchFamily="34" charset="0"/>
              </a:rPr>
              <a:t> Una </a:t>
            </a:r>
            <a:r>
              <a:rPr lang="es-MX" sz="2000" dirty="0">
                <a:solidFill>
                  <a:schemeClr val="tx1"/>
                </a:solidFill>
                <a:latin typeface="Arial" panose="020B0604020202020204" pitchFamily="34" charset="0"/>
                <a:cs typeface="Arial" panose="020B0604020202020204" pitchFamily="34" charset="0"/>
              </a:rPr>
              <a:t>de las principales obligaciones de los servidores públicos, es entender y desempeñar con eficiencia y eficacia el mandato que el pueblo nos otorga, para cumplir con las funciones, atribuciones y obligaciones que la ley y los reglamentos nos imponen y que están encaminadas a lograr una administración pública que conlleve a resolver todas las necesidades que el ciudadano presente en materia de transparencia y acceso a la información, a fin de coadyuvar a la obtención de una administración digna, ordenada y justa; por lo que tenemos que informar de todo lo que realizamos, para que el pueblo pueda evaluar con verdadero conocimiento nuestro desempeño. </a:t>
            </a:r>
            <a:endParaRPr sz="2000"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2" name="Google Shape;122;p6"/>
          <p:cNvSpPr txBox="1">
            <a:spLocks noGrp="1"/>
          </p:cNvSpPr>
          <p:nvPr>
            <p:ph type="title"/>
          </p:nvPr>
        </p:nvSpPr>
        <p:spPr>
          <a:xfrm>
            <a:off x="737662" y="64732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E36C09"/>
              </a:buClr>
              <a:buSzPts val="4400"/>
              <a:buFont typeface="Calibri"/>
              <a:buNone/>
            </a:pPr>
            <a:r>
              <a:rPr lang="es-MX" sz="3200" b="1" dirty="0">
                <a:solidFill>
                  <a:schemeClr val="bg2"/>
                </a:solidFill>
                <a:latin typeface="+mj-lt"/>
              </a:rPr>
              <a:t>CONSTITUCIÓN MEXICANA</a:t>
            </a:r>
            <a:endParaRPr sz="3200" b="1" dirty="0">
              <a:solidFill>
                <a:schemeClr val="bg2"/>
              </a:solidFill>
              <a:latin typeface="+mj-lt"/>
            </a:endParaRPr>
          </a:p>
        </p:txBody>
      </p:sp>
      <p:sp>
        <p:nvSpPr>
          <p:cNvPr id="123" name="Google Shape;123;p6"/>
          <p:cNvSpPr txBox="1"/>
          <p:nvPr/>
        </p:nvSpPr>
        <p:spPr>
          <a:xfrm>
            <a:off x="1619672" y="2420888"/>
            <a:ext cx="50405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4" name="Google Shape;124;p6"/>
          <p:cNvSpPr txBox="1"/>
          <p:nvPr/>
        </p:nvSpPr>
        <p:spPr>
          <a:xfrm>
            <a:off x="1331640" y="2204864"/>
            <a:ext cx="619268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5" name="Google Shape;125;p6"/>
          <p:cNvSpPr txBox="1"/>
          <p:nvPr/>
        </p:nvSpPr>
        <p:spPr>
          <a:xfrm>
            <a:off x="587358" y="1852217"/>
            <a:ext cx="7905741" cy="304698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MX" sz="2400" dirty="0">
                <a:solidFill>
                  <a:schemeClr val="tx1"/>
                </a:solidFill>
                <a:latin typeface="+mn-lt"/>
                <a:ea typeface="Calibri"/>
                <a:cs typeface="Calibri"/>
                <a:sym typeface="Calibri"/>
              </a:rPr>
              <a:t>En la Constitución Política de los Estados Unidos Mexicanos, en su Artículo 6°, establece que: “</a:t>
            </a:r>
            <a:r>
              <a:rPr lang="es-MX" sz="2400" i="1" dirty="0">
                <a:solidFill>
                  <a:schemeClr val="tx1"/>
                </a:solidFill>
                <a:latin typeface="+mn-lt"/>
                <a:ea typeface="Calibri"/>
                <a:cs typeface="Calibri"/>
                <a:sym typeface="Calibri"/>
              </a:rPr>
              <a:t>El derecho a la información será garantizado por el Estado.”</a:t>
            </a:r>
            <a:r>
              <a:rPr lang="es-MX" sz="2400" dirty="0">
                <a:solidFill>
                  <a:schemeClr val="tx1"/>
                </a:solidFill>
                <a:latin typeface="+mn-lt"/>
                <a:ea typeface="Calibri"/>
                <a:cs typeface="Calibri"/>
                <a:sym typeface="Calibri"/>
              </a:rPr>
              <a:t> </a:t>
            </a:r>
            <a:endParaRPr dirty="0">
              <a:solidFill>
                <a:schemeClr val="tx1"/>
              </a:solidFill>
              <a:latin typeface="+mn-lt"/>
            </a:endParaRPr>
          </a:p>
          <a:p>
            <a:pPr marL="0" marR="0" lvl="0" indent="0" algn="just" rtl="0">
              <a:spcBef>
                <a:spcPts val="0"/>
              </a:spcBef>
              <a:spcAft>
                <a:spcPts val="0"/>
              </a:spcAft>
              <a:buNone/>
            </a:pPr>
            <a:endParaRPr sz="2400" dirty="0">
              <a:solidFill>
                <a:schemeClr val="tx1"/>
              </a:solidFill>
              <a:latin typeface="+mn-lt"/>
              <a:ea typeface="Calibri"/>
              <a:cs typeface="Calibri"/>
              <a:sym typeface="Calibri"/>
            </a:endParaRPr>
          </a:p>
          <a:p>
            <a:pPr marL="0" marR="0" lvl="0" indent="0" algn="just" rtl="0">
              <a:spcBef>
                <a:spcPts val="0"/>
              </a:spcBef>
              <a:spcAft>
                <a:spcPts val="0"/>
              </a:spcAft>
              <a:buNone/>
            </a:pPr>
            <a:r>
              <a:rPr lang="es-MX" sz="2400" dirty="0">
                <a:solidFill>
                  <a:schemeClr val="tx1"/>
                </a:solidFill>
                <a:latin typeface="+mn-lt"/>
                <a:ea typeface="Calibri"/>
                <a:cs typeface="Calibri"/>
                <a:sym typeface="Calibri"/>
              </a:rPr>
              <a:t>“</a:t>
            </a:r>
            <a:r>
              <a:rPr lang="es-MX" sz="2400" i="1" dirty="0">
                <a:solidFill>
                  <a:schemeClr val="tx1"/>
                </a:solidFill>
                <a:latin typeface="+mn-lt"/>
                <a:ea typeface="Calibri"/>
                <a:cs typeface="Calibri"/>
                <a:sym typeface="Calibri"/>
              </a:rPr>
              <a:t>Toda persona tiene derecho al libre acceso a información plural y oportuna, así como a buscar, recibir y difundir información e ideas de toda índole por cualquier medio de expresión</a:t>
            </a:r>
            <a:r>
              <a:rPr lang="es-MX" sz="2400" dirty="0">
                <a:solidFill>
                  <a:schemeClr val="tx1"/>
                </a:solidFill>
                <a:latin typeface="+mn-lt"/>
                <a:ea typeface="Calibri"/>
                <a:cs typeface="Calibri"/>
                <a:sym typeface="Calibri"/>
              </a:rPr>
              <a:t>.”</a:t>
            </a:r>
            <a:endParaRPr dirty="0">
              <a:solidFill>
                <a:schemeClr val="tx1"/>
              </a:solidFill>
              <a:latin typeface="+mn-lt"/>
            </a:endParaRPr>
          </a:p>
        </p:txBody>
      </p:sp>
      <p:pic>
        <p:nvPicPr>
          <p:cNvPr id="126" name="Google Shape;126;p6" descr="Resultado de imagen para constitucion mexicana png"/>
          <p:cNvPicPr preferRelativeResize="0"/>
          <p:nvPr/>
        </p:nvPicPr>
        <p:blipFill rotWithShape="1">
          <a:blip r:embed="rId3">
            <a:alphaModFix/>
          </a:blip>
          <a:srcRect/>
          <a:stretch/>
        </p:blipFill>
        <p:spPr>
          <a:xfrm>
            <a:off x="6583731" y="4401879"/>
            <a:ext cx="2103069" cy="2264735"/>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2" name="Google Shape;132;p7"/>
          <p:cNvSpPr txBox="1">
            <a:spLocks noGrp="1"/>
          </p:cNvSpPr>
          <p:nvPr>
            <p:ph type="title"/>
          </p:nvPr>
        </p:nvSpPr>
        <p:spPr>
          <a:xfrm>
            <a:off x="630382" y="44350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E36C09"/>
              </a:buClr>
              <a:buSzPts val="4400"/>
              <a:buFont typeface="Calibri"/>
              <a:buNone/>
            </a:pPr>
            <a:r>
              <a:rPr lang="es-MX" sz="3200" b="1" dirty="0">
                <a:solidFill>
                  <a:schemeClr val="bg2">
                    <a:lumMod val="75000"/>
                  </a:schemeClr>
                </a:solidFill>
                <a:latin typeface="Arial" panose="020B0604020202020204" pitchFamily="34" charset="0"/>
                <a:cs typeface="Arial" panose="020B0604020202020204" pitchFamily="34" charset="0"/>
              </a:rPr>
              <a:t>CONSTITUCIÓN MEXICANA</a:t>
            </a:r>
            <a:endParaRPr sz="3200" b="1" dirty="0">
              <a:solidFill>
                <a:schemeClr val="bg2">
                  <a:lumMod val="75000"/>
                </a:schemeClr>
              </a:solidFill>
              <a:latin typeface="Arial" panose="020B0604020202020204" pitchFamily="34" charset="0"/>
              <a:cs typeface="Arial" panose="020B0604020202020204" pitchFamily="34" charset="0"/>
            </a:endParaRPr>
          </a:p>
        </p:txBody>
      </p:sp>
      <p:sp>
        <p:nvSpPr>
          <p:cNvPr id="133" name="Google Shape;133;p7"/>
          <p:cNvSpPr txBox="1"/>
          <p:nvPr/>
        </p:nvSpPr>
        <p:spPr>
          <a:xfrm>
            <a:off x="1619672" y="2420888"/>
            <a:ext cx="50405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4" name="Google Shape;134;p7"/>
          <p:cNvSpPr txBox="1"/>
          <p:nvPr/>
        </p:nvSpPr>
        <p:spPr>
          <a:xfrm>
            <a:off x="1331640" y="2204864"/>
            <a:ext cx="619268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5" name="Google Shape;135;p7"/>
          <p:cNvSpPr txBox="1"/>
          <p:nvPr/>
        </p:nvSpPr>
        <p:spPr>
          <a:xfrm>
            <a:off x="423746" y="1586508"/>
            <a:ext cx="8436236" cy="3816389"/>
          </a:xfrm>
          <a:prstGeom prst="rect">
            <a:avLst/>
          </a:prstGeom>
          <a:noFill/>
          <a:ln>
            <a:noFill/>
          </a:ln>
        </p:spPr>
        <p:txBody>
          <a:bodyPr spcFirstLastPara="1" wrap="square" lIns="91425" tIns="45700" rIns="91425" bIns="45700" anchor="t" anchorCtr="0">
            <a:spAutoFit/>
          </a:bodyPr>
          <a:lstStyle/>
          <a:p>
            <a:pPr marR="0" lvl="0" algn="just" rtl="0">
              <a:spcBef>
                <a:spcPts val="0"/>
              </a:spcBef>
              <a:spcAft>
                <a:spcPts val="0"/>
              </a:spcAft>
              <a:buClr>
                <a:srgbClr val="E36C09"/>
              </a:buClr>
              <a:buSzPts val="2400"/>
            </a:pPr>
            <a:r>
              <a:rPr lang="es-MX" sz="2200" dirty="0">
                <a:solidFill>
                  <a:srgbClr val="0C0C0C"/>
                </a:solidFill>
                <a:latin typeface="+mj-lt"/>
                <a:ea typeface="Calibri"/>
                <a:cs typeface="Calibri"/>
                <a:sym typeface="Calibri"/>
              </a:rPr>
              <a:t>Principios y bases: </a:t>
            </a:r>
          </a:p>
          <a:p>
            <a:pPr marR="0" lvl="0" algn="just" rtl="0">
              <a:spcBef>
                <a:spcPts val="0"/>
              </a:spcBef>
              <a:spcAft>
                <a:spcPts val="0"/>
              </a:spcAft>
              <a:buClr>
                <a:srgbClr val="E36C09"/>
              </a:buClr>
              <a:buSzPts val="2400"/>
            </a:pPr>
            <a:endParaRPr lang="es-MX" sz="2200" dirty="0">
              <a:solidFill>
                <a:srgbClr val="0C0C0C"/>
              </a:solidFill>
              <a:latin typeface="+mj-lt"/>
              <a:ea typeface="Calibri"/>
              <a:cs typeface="Calibri"/>
              <a:sym typeface="Calibri"/>
            </a:endParaRPr>
          </a:p>
          <a:p>
            <a:pPr marL="342900" marR="0" lvl="0" indent="-342900" algn="just" rtl="0">
              <a:spcBef>
                <a:spcPts val="0"/>
              </a:spcBef>
              <a:spcAft>
                <a:spcPts val="0"/>
              </a:spcAft>
              <a:buClr>
                <a:schemeClr val="bg2">
                  <a:lumMod val="75000"/>
                </a:schemeClr>
              </a:buClr>
              <a:buSzPts val="2400"/>
              <a:buFont typeface="Wingdings" panose="05000000000000000000" pitchFamily="2" charset="2"/>
              <a:buChar char="v"/>
            </a:pPr>
            <a:r>
              <a:rPr lang="es-MX" sz="2200" dirty="0">
                <a:solidFill>
                  <a:srgbClr val="0C0C0C"/>
                </a:solidFill>
                <a:latin typeface="+mj-lt"/>
                <a:ea typeface="Calibri"/>
                <a:cs typeface="Calibri"/>
                <a:sym typeface="Calibri"/>
              </a:rPr>
              <a:t>Toda información en posesión de cualquier autoridad,  entidad, órgano y organismo federal, estatal y municipal, </a:t>
            </a:r>
            <a:r>
              <a:rPr lang="es-MX" sz="2200" b="1" dirty="0">
                <a:solidFill>
                  <a:srgbClr val="0C0C0C"/>
                </a:solidFill>
                <a:latin typeface="+mj-lt"/>
                <a:ea typeface="Calibri"/>
                <a:cs typeface="Calibri"/>
                <a:sym typeface="Calibri"/>
              </a:rPr>
              <a:t>es pública</a:t>
            </a:r>
            <a:r>
              <a:rPr lang="es-MX" sz="2200" b="1" dirty="0" smtClean="0">
                <a:solidFill>
                  <a:srgbClr val="0C0C0C"/>
                </a:solidFill>
                <a:latin typeface="+mj-lt"/>
                <a:ea typeface="Calibri"/>
                <a:cs typeface="Calibri"/>
                <a:sym typeface="Calibri"/>
              </a:rPr>
              <a:t>.</a:t>
            </a:r>
          </a:p>
          <a:p>
            <a:pPr marL="342900" marR="0" lvl="0" indent="-342900" algn="just" rtl="0">
              <a:spcBef>
                <a:spcPts val="0"/>
              </a:spcBef>
              <a:spcAft>
                <a:spcPts val="0"/>
              </a:spcAft>
              <a:buClr>
                <a:schemeClr val="bg2">
                  <a:lumMod val="75000"/>
                </a:schemeClr>
              </a:buClr>
              <a:buSzPts val="2400"/>
              <a:buFont typeface="Wingdings" panose="05000000000000000000" pitchFamily="2" charset="2"/>
              <a:buChar char="v"/>
            </a:pPr>
            <a:endParaRPr lang="es-MX" sz="2200" b="1" dirty="0">
              <a:solidFill>
                <a:srgbClr val="0C0C0C"/>
              </a:solidFill>
              <a:latin typeface="+mj-lt"/>
              <a:ea typeface="Calibri"/>
              <a:cs typeface="Calibri"/>
              <a:sym typeface="Calibri"/>
            </a:endParaRPr>
          </a:p>
          <a:p>
            <a:pPr marL="342900" lvl="0" indent="-342900" algn="just">
              <a:buClr>
                <a:schemeClr val="bg2">
                  <a:lumMod val="75000"/>
                </a:schemeClr>
              </a:buClr>
              <a:buSzPts val="2400"/>
              <a:buFont typeface="Wingdings" panose="05000000000000000000" pitchFamily="2" charset="2"/>
              <a:buChar char="v"/>
            </a:pPr>
            <a:r>
              <a:rPr lang="es-ES" sz="2200" dirty="0">
                <a:latin typeface="+mj-lt"/>
              </a:rPr>
              <a:t>Los sujetos obligados deberán documentar todo acto que derive del </a:t>
            </a:r>
            <a:r>
              <a:rPr lang="es-ES" sz="2200" dirty="0" smtClean="0">
                <a:latin typeface="+mj-lt"/>
              </a:rPr>
              <a:t>ejercicio </a:t>
            </a:r>
            <a:r>
              <a:rPr lang="es-ES" sz="2200" dirty="0">
                <a:latin typeface="+mj-lt"/>
              </a:rPr>
              <a:t>de sus facultades, competencias o </a:t>
            </a:r>
            <a:r>
              <a:rPr lang="es-ES" sz="2200" dirty="0" smtClean="0">
                <a:latin typeface="+mj-lt"/>
              </a:rPr>
              <a:t>funciones.</a:t>
            </a:r>
          </a:p>
          <a:p>
            <a:pPr marL="342900" lvl="0" indent="-342900" algn="just">
              <a:buClr>
                <a:schemeClr val="bg2">
                  <a:lumMod val="75000"/>
                </a:schemeClr>
              </a:buClr>
              <a:buSzPts val="2400"/>
              <a:buFont typeface="Wingdings" panose="05000000000000000000" pitchFamily="2" charset="2"/>
              <a:buChar char="v"/>
            </a:pPr>
            <a:endParaRPr lang="es-MX" sz="2200" dirty="0">
              <a:latin typeface="+mj-lt"/>
              <a:ea typeface="Calibri"/>
            </a:endParaRPr>
          </a:p>
          <a:p>
            <a:pPr marL="342900" marR="0" lvl="0" indent="-342900" algn="just" rtl="0">
              <a:spcBef>
                <a:spcPts val="0"/>
              </a:spcBef>
              <a:spcAft>
                <a:spcPts val="0"/>
              </a:spcAft>
              <a:buClr>
                <a:schemeClr val="bg2">
                  <a:lumMod val="75000"/>
                </a:schemeClr>
              </a:buClr>
              <a:buSzPts val="2400"/>
              <a:buFont typeface="Wingdings" panose="05000000000000000000" pitchFamily="2" charset="2"/>
              <a:buChar char="v"/>
            </a:pPr>
            <a:r>
              <a:rPr lang="es-MX" sz="2200" dirty="0">
                <a:solidFill>
                  <a:srgbClr val="0C0C0C"/>
                </a:solidFill>
                <a:latin typeface="+mj-lt"/>
                <a:ea typeface="Calibri"/>
                <a:cs typeface="Calibri"/>
                <a:sym typeface="Calibri"/>
              </a:rPr>
              <a:t>Toda persona, sin necesidad de acreditar interés o justificar su utilización tendrá </a:t>
            </a:r>
            <a:r>
              <a:rPr lang="es-MX" sz="2200" b="1" dirty="0">
                <a:solidFill>
                  <a:srgbClr val="0C0C0C"/>
                </a:solidFill>
                <a:latin typeface="+mj-lt"/>
                <a:ea typeface="Calibri"/>
                <a:cs typeface="Calibri"/>
                <a:sym typeface="Calibri"/>
              </a:rPr>
              <a:t>acceso gratuito</a:t>
            </a:r>
            <a:r>
              <a:rPr lang="es-MX" sz="2200" dirty="0">
                <a:solidFill>
                  <a:srgbClr val="0C0C0C"/>
                </a:solidFill>
                <a:latin typeface="+mj-lt"/>
                <a:ea typeface="Calibri"/>
                <a:cs typeface="Calibri"/>
                <a:sym typeface="Calibri"/>
              </a:rPr>
              <a:t> a la información</a:t>
            </a:r>
            <a:r>
              <a:rPr lang="es-MX" sz="2200" dirty="0" smtClean="0">
                <a:solidFill>
                  <a:srgbClr val="0C0C0C"/>
                </a:solidFill>
                <a:latin typeface="+mj-lt"/>
                <a:ea typeface="Calibri"/>
                <a:cs typeface="Calibri"/>
                <a:sym typeface="Calibri"/>
              </a:rPr>
              <a:t>.</a:t>
            </a:r>
            <a:endParaRPr lang="es-MX" sz="2200" dirty="0">
              <a:latin typeface="+mj-lt"/>
              <a:ea typeface="Calibri"/>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2" name="Google Shape;142;p8"/>
          <p:cNvSpPr txBox="1"/>
          <p:nvPr/>
        </p:nvSpPr>
        <p:spPr>
          <a:xfrm>
            <a:off x="680223" y="2357628"/>
            <a:ext cx="7895064" cy="317005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MX" sz="2000" b="1" u="sng" dirty="0">
                <a:solidFill>
                  <a:schemeClr val="tx1">
                    <a:lumMod val="95000"/>
                    <a:lumOff val="5000"/>
                  </a:schemeClr>
                </a:solidFill>
                <a:latin typeface="Arial" panose="020B0604020202020204" pitchFamily="34" charset="0"/>
                <a:ea typeface="Calibri"/>
                <a:cs typeface="Arial" panose="020B0604020202020204" pitchFamily="34" charset="0"/>
                <a:sym typeface="Calibri"/>
              </a:rPr>
              <a:t>Su objetivo general es establecer los principios, bases generales y procedimientos para garantizar el derecho de acceso a la información en posesión de cualquier autoridad</a:t>
            </a:r>
            <a:r>
              <a:rPr lang="es-MX" sz="2000" dirty="0">
                <a:solidFill>
                  <a:schemeClr val="tx1">
                    <a:lumMod val="95000"/>
                    <a:lumOff val="5000"/>
                  </a:schemeClr>
                </a:solidFill>
                <a:latin typeface="Arial" panose="020B0604020202020204" pitchFamily="34" charset="0"/>
                <a:ea typeface="Calibri"/>
                <a:cs typeface="Arial" panose="020B0604020202020204" pitchFamily="34" charset="0"/>
                <a:sym typeface="Calibri"/>
              </a:rPr>
              <a:t>, entidad, órgano y organismo de los poderes Legislativo, Ejecutivo y Judicial, órganos autónomos, partidos políticos, fideicomisos, dependencias que integren la administración descentralizada, paraestatal, paramunicipal y fondos públicos, así como de cualquier persona física, moral o sindicato </a:t>
            </a:r>
            <a:r>
              <a:rPr lang="es-MX" sz="2000" b="1" u="sng" dirty="0">
                <a:solidFill>
                  <a:schemeClr val="tx1">
                    <a:lumMod val="95000"/>
                    <a:lumOff val="5000"/>
                  </a:schemeClr>
                </a:solidFill>
                <a:latin typeface="Arial" panose="020B0604020202020204" pitchFamily="34" charset="0"/>
                <a:ea typeface="Calibri"/>
                <a:cs typeface="Arial" panose="020B0604020202020204" pitchFamily="34" charset="0"/>
                <a:sym typeface="Calibri"/>
              </a:rPr>
              <a:t>que reciba y ejerza recursos públicos o realice actos de autoridad </a:t>
            </a:r>
            <a:r>
              <a:rPr lang="es-MX" sz="2000" dirty="0">
                <a:solidFill>
                  <a:schemeClr val="tx1">
                    <a:lumMod val="95000"/>
                    <a:lumOff val="5000"/>
                  </a:schemeClr>
                </a:solidFill>
                <a:latin typeface="Arial" panose="020B0604020202020204" pitchFamily="34" charset="0"/>
                <a:ea typeface="Calibri"/>
                <a:cs typeface="Arial" panose="020B0604020202020204" pitchFamily="34" charset="0"/>
                <a:sym typeface="Calibri"/>
              </a:rPr>
              <a:t>del Estado y sus municipios.</a:t>
            </a:r>
            <a:endParaRPr sz="2000" dirty="0">
              <a:solidFill>
                <a:schemeClr val="tx1">
                  <a:lumMod val="95000"/>
                  <a:lumOff val="5000"/>
                </a:schemeClr>
              </a:solidFill>
              <a:latin typeface="Arial" panose="020B0604020202020204" pitchFamily="34" charset="0"/>
              <a:ea typeface="Calibri"/>
              <a:cs typeface="Arial" panose="020B0604020202020204" pitchFamily="34" charset="0"/>
              <a:sym typeface="Calibri"/>
            </a:endParaRPr>
          </a:p>
        </p:txBody>
      </p:sp>
      <p:sp>
        <p:nvSpPr>
          <p:cNvPr id="143" name="Google Shape;143;p8"/>
          <p:cNvSpPr txBox="1"/>
          <p:nvPr/>
        </p:nvSpPr>
        <p:spPr>
          <a:xfrm>
            <a:off x="1339467" y="1481308"/>
            <a:ext cx="6576577" cy="876320"/>
          </a:xfrm>
          <a:prstGeom prst="rect">
            <a:avLst/>
          </a:prstGeom>
          <a:noFill/>
          <a:ln>
            <a:noFill/>
          </a:ln>
        </p:spPr>
        <p:txBody>
          <a:bodyPr spcFirstLastPara="1" wrap="square" lIns="91425" tIns="45700" rIns="91425" bIns="45700" anchor="ctr" anchorCtr="0">
            <a:noAutofit/>
          </a:bodyPr>
          <a:lstStyle/>
          <a:p>
            <a:pPr marL="571500" marR="0" lvl="0" indent="-571500" algn="ctr" rtl="0">
              <a:spcBef>
                <a:spcPts val="0"/>
              </a:spcBef>
              <a:spcAft>
                <a:spcPts val="0"/>
              </a:spcAft>
              <a:buClr>
                <a:srgbClr val="E36C09"/>
              </a:buClr>
              <a:buSzPts val="4400"/>
              <a:buFont typeface="Calibri"/>
              <a:buNone/>
            </a:pPr>
            <a:r>
              <a:rPr lang="es-ES" sz="2400" b="1" dirty="0">
                <a:solidFill>
                  <a:schemeClr val="bg2"/>
                </a:solidFill>
                <a:latin typeface="Arial" panose="020B0604020202020204" pitchFamily="34" charset="0"/>
                <a:ea typeface="Calibri"/>
                <a:cs typeface="Arial" panose="020B0604020202020204" pitchFamily="34" charset="0"/>
                <a:sym typeface="Calibri"/>
              </a:rPr>
              <a:t>DISPOSICIONES GENERALES </a:t>
            </a:r>
            <a:endParaRPr lang="es-ES" sz="2400" b="1" dirty="0">
              <a:solidFill>
                <a:schemeClr val="bg2"/>
              </a:solidFill>
              <a:latin typeface="Arial" panose="020B0604020202020204" pitchFamily="34" charset="0"/>
              <a:cs typeface="Arial" panose="020B0604020202020204" pitchFamily="34" charset="0"/>
            </a:endParaRPr>
          </a:p>
        </p:txBody>
      </p:sp>
      <p:sp>
        <p:nvSpPr>
          <p:cNvPr id="2" name="CuadroTexto 1"/>
          <p:cNvSpPr txBox="1"/>
          <p:nvPr/>
        </p:nvSpPr>
        <p:spPr>
          <a:xfrm>
            <a:off x="1147914" y="632591"/>
            <a:ext cx="7248954" cy="1077218"/>
          </a:xfrm>
          <a:prstGeom prst="rect">
            <a:avLst/>
          </a:prstGeom>
          <a:noFill/>
        </p:spPr>
        <p:txBody>
          <a:bodyPr wrap="square" rtlCol="0">
            <a:spAutoFit/>
          </a:bodyPr>
          <a:lstStyle/>
          <a:p>
            <a:pPr lvl="0" algn="ctr"/>
            <a:r>
              <a:rPr lang="es-ES" sz="2400" b="1" dirty="0">
                <a:solidFill>
                  <a:schemeClr val="bg2"/>
                </a:solidFill>
                <a:latin typeface="Arial" panose="020B0604020202020204" pitchFamily="34" charset="0"/>
                <a:ea typeface="Calibri"/>
                <a:cs typeface="Arial" panose="020B0604020202020204" pitchFamily="34" charset="0"/>
                <a:sym typeface="Calibri"/>
              </a:rPr>
              <a:t>Ley de Transparencia y Acceso a la Información Pública del Estado de Nuevo León:</a:t>
            </a:r>
          </a:p>
          <a:p>
            <a:endParaRPr lang="es-MX" sz="1600" dirty="0">
              <a:solidFill>
                <a:schemeClr val="bg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pPr lvl="0"/>
            <a:r>
              <a:rPr lang="es-ES" dirty="0"/>
              <a:t/>
            </a:r>
            <a:br>
              <a:rPr lang="es-ES" dirty="0"/>
            </a:br>
            <a:endParaRPr lang="es-MX" dirty="0"/>
          </a:p>
        </p:txBody>
      </p:sp>
      <p:sp>
        <p:nvSpPr>
          <p:cNvPr id="11" name="Rectángulo 10"/>
          <p:cNvSpPr/>
          <p:nvPr/>
        </p:nvSpPr>
        <p:spPr>
          <a:xfrm>
            <a:off x="4145440" y="3275112"/>
            <a:ext cx="184731" cy="307777"/>
          </a:xfrm>
          <a:prstGeom prst="rect">
            <a:avLst/>
          </a:prstGeom>
        </p:spPr>
        <p:txBody>
          <a:bodyPr wrap="none">
            <a:spAutoFit/>
          </a:bodyPr>
          <a:lstStyle/>
          <a:p>
            <a:endParaRPr lang="es-MX" dirty="0"/>
          </a:p>
        </p:txBody>
      </p:sp>
      <p:sp>
        <p:nvSpPr>
          <p:cNvPr id="28" name="CuadroTexto 27"/>
          <p:cNvSpPr txBox="1"/>
          <p:nvPr/>
        </p:nvSpPr>
        <p:spPr>
          <a:xfrm>
            <a:off x="841917" y="477535"/>
            <a:ext cx="7616283" cy="830997"/>
          </a:xfrm>
          <a:prstGeom prst="rect">
            <a:avLst/>
          </a:prstGeom>
          <a:noFill/>
        </p:spPr>
        <p:txBody>
          <a:bodyPr wrap="square" rtlCol="0">
            <a:spAutoFit/>
          </a:bodyPr>
          <a:lstStyle/>
          <a:p>
            <a:pPr algn="ctr"/>
            <a:r>
              <a:rPr lang="es-MX" sz="2400" b="1" dirty="0">
                <a:solidFill>
                  <a:schemeClr val="bg2">
                    <a:lumMod val="75000"/>
                  </a:schemeClr>
                </a:solidFill>
              </a:rPr>
              <a:t>PRINCIPIOS GENERALES</a:t>
            </a:r>
          </a:p>
          <a:p>
            <a:pPr algn="ctr"/>
            <a:r>
              <a:rPr lang="es-MX" sz="2400" b="1" dirty="0">
                <a:solidFill>
                  <a:schemeClr val="bg2">
                    <a:lumMod val="75000"/>
                  </a:schemeClr>
                </a:solidFill>
              </a:rPr>
              <a:t>ARTICULO 8° </a:t>
            </a:r>
          </a:p>
        </p:txBody>
      </p:sp>
      <p:grpSp>
        <p:nvGrpSpPr>
          <p:cNvPr id="4" name="Grupo 3"/>
          <p:cNvGrpSpPr/>
          <p:nvPr/>
        </p:nvGrpSpPr>
        <p:grpSpPr>
          <a:xfrm>
            <a:off x="693397" y="1371276"/>
            <a:ext cx="8106936" cy="4840517"/>
            <a:chOff x="1029467" y="1371276"/>
            <a:chExt cx="8106936" cy="4840517"/>
          </a:xfrm>
          <a:effectLst/>
        </p:grpSpPr>
        <p:pic>
          <p:nvPicPr>
            <p:cNvPr id="14" name="Imagen 13"/>
            <p:cNvPicPr>
              <a:picLocks noChangeAspect="1"/>
            </p:cNvPicPr>
            <p:nvPr/>
          </p:nvPicPr>
          <p:blipFill rotWithShape="1">
            <a:blip r:embed="rId2"/>
            <a:srcRect l="43330" t="31315" r="7722" b="20660"/>
            <a:stretch/>
          </p:blipFill>
          <p:spPr>
            <a:xfrm>
              <a:off x="1029467" y="1371276"/>
              <a:ext cx="8106936" cy="4840517"/>
            </a:xfrm>
            <a:prstGeom prst="rect">
              <a:avLst/>
            </a:prstGeom>
            <a:pattFill prst="pct60">
              <a:fgClr>
                <a:schemeClr val="accent1"/>
              </a:fgClr>
              <a:bgClr>
                <a:schemeClr val="bg1"/>
              </a:bgClr>
            </a:pattFill>
            <a:ln>
              <a:solidFill>
                <a:schemeClr val="bg1"/>
              </a:solidFill>
            </a:ln>
          </p:spPr>
        </p:pic>
        <p:sp>
          <p:nvSpPr>
            <p:cNvPr id="15" name="CuadroTexto 14"/>
            <p:cNvSpPr txBox="1"/>
            <p:nvPr/>
          </p:nvSpPr>
          <p:spPr>
            <a:xfrm>
              <a:off x="1148645" y="2065160"/>
              <a:ext cx="1672682" cy="307777"/>
            </a:xfrm>
            <a:prstGeom prst="rect">
              <a:avLst/>
            </a:prstGeom>
            <a:noFill/>
          </p:spPr>
          <p:txBody>
            <a:bodyPr wrap="square" rtlCol="0">
              <a:spAutoFit/>
            </a:bodyPr>
            <a:lstStyle/>
            <a:p>
              <a:pPr algn="ctr"/>
              <a:r>
                <a:rPr lang="es-MX" b="1" dirty="0">
                  <a:solidFill>
                    <a:schemeClr val="tx1"/>
                  </a:solidFill>
                </a:rPr>
                <a:t>CERTEZA</a:t>
              </a:r>
            </a:p>
          </p:txBody>
        </p:sp>
        <p:sp>
          <p:nvSpPr>
            <p:cNvPr id="16" name="CuadroTexto 15"/>
            <p:cNvSpPr txBox="1"/>
            <p:nvPr/>
          </p:nvSpPr>
          <p:spPr>
            <a:xfrm>
              <a:off x="1141174" y="4093984"/>
              <a:ext cx="1672682" cy="307777"/>
            </a:xfrm>
            <a:prstGeom prst="rect">
              <a:avLst/>
            </a:prstGeom>
            <a:noFill/>
          </p:spPr>
          <p:txBody>
            <a:bodyPr wrap="square" rtlCol="0">
              <a:spAutoFit/>
            </a:bodyPr>
            <a:lstStyle/>
            <a:p>
              <a:pPr algn="ctr"/>
              <a:r>
                <a:rPr lang="es-MX" b="1" dirty="0"/>
                <a:t>EFICACIA</a:t>
              </a:r>
            </a:p>
          </p:txBody>
        </p:sp>
        <p:sp>
          <p:nvSpPr>
            <p:cNvPr id="18" name="CuadroTexto 17"/>
            <p:cNvSpPr txBox="1"/>
            <p:nvPr/>
          </p:nvSpPr>
          <p:spPr>
            <a:xfrm>
              <a:off x="4246594" y="2162506"/>
              <a:ext cx="1672682" cy="307777"/>
            </a:xfrm>
            <a:prstGeom prst="rect">
              <a:avLst/>
            </a:prstGeom>
            <a:noFill/>
          </p:spPr>
          <p:txBody>
            <a:bodyPr wrap="square" rtlCol="0">
              <a:spAutoFit/>
            </a:bodyPr>
            <a:lstStyle/>
            <a:p>
              <a:pPr algn="ctr"/>
              <a:r>
                <a:rPr lang="es-MX" b="1" dirty="0"/>
                <a:t>LEGALIDAD</a:t>
              </a:r>
            </a:p>
          </p:txBody>
        </p:sp>
        <p:sp>
          <p:nvSpPr>
            <p:cNvPr id="19" name="CuadroTexto 18"/>
            <p:cNvSpPr txBox="1"/>
            <p:nvPr/>
          </p:nvSpPr>
          <p:spPr>
            <a:xfrm>
              <a:off x="2657489" y="5055099"/>
              <a:ext cx="1734671" cy="307777"/>
            </a:xfrm>
            <a:prstGeom prst="rect">
              <a:avLst/>
            </a:prstGeom>
            <a:noFill/>
          </p:spPr>
          <p:txBody>
            <a:bodyPr wrap="square" rtlCol="0">
              <a:spAutoFit/>
            </a:bodyPr>
            <a:lstStyle/>
            <a:p>
              <a:pPr algn="ctr"/>
              <a:r>
                <a:rPr lang="es-MX" b="1" dirty="0"/>
                <a:t>INDEPENDENCIA</a:t>
              </a:r>
            </a:p>
          </p:txBody>
        </p:sp>
        <p:sp>
          <p:nvSpPr>
            <p:cNvPr id="20" name="CuadroTexto 19"/>
            <p:cNvSpPr txBox="1"/>
            <p:nvPr/>
          </p:nvSpPr>
          <p:spPr>
            <a:xfrm>
              <a:off x="4246594" y="3903286"/>
              <a:ext cx="1672682" cy="523220"/>
            </a:xfrm>
            <a:prstGeom prst="rect">
              <a:avLst/>
            </a:prstGeom>
            <a:noFill/>
          </p:spPr>
          <p:txBody>
            <a:bodyPr wrap="square" rtlCol="0">
              <a:spAutoFit/>
            </a:bodyPr>
            <a:lstStyle/>
            <a:p>
              <a:pPr algn="ctr"/>
              <a:r>
                <a:rPr lang="es-MX" b="1" dirty="0"/>
                <a:t>MÁXIMA</a:t>
              </a:r>
            </a:p>
            <a:p>
              <a:pPr algn="ctr"/>
              <a:r>
                <a:rPr lang="es-MX" b="1" dirty="0"/>
                <a:t>PUBLICIDAD</a:t>
              </a:r>
            </a:p>
          </p:txBody>
        </p:sp>
        <p:sp>
          <p:nvSpPr>
            <p:cNvPr id="21" name="CuadroTexto 20"/>
            <p:cNvSpPr txBox="1"/>
            <p:nvPr/>
          </p:nvSpPr>
          <p:spPr>
            <a:xfrm>
              <a:off x="5770184" y="3117699"/>
              <a:ext cx="1672682" cy="307777"/>
            </a:xfrm>
            <a:prstGeom prst="rect">
              <a:avLst/>
            </a:prstGeom>
            <a:noFill/>
          </p:spPr>
          <p:txBody>
            <a:bodyPr wrap="square" rtlCol="0">
              <a:spAutoFit/>
            </a:bodyPr>
            <a:lstStyle/>
            <a:p>
              <a:pPr algn="ctr"/>
              <a:r>
                <a:rPr lang="es-MX" b="1" dirty="0"/>
                <a:t>OBJETIVIDAD</a:t>
              </a:r>
            </a:p>
          </p:txBody>
        </p:sp>
        <p:sp>
          <p:nvSpPr>
            <p:cNvPr id="22" name="CuadroTexto 21"/>
            <p:cNvSpPr txBox="1"/>
            <p:nvPr/>
          </p:nvSpPr>
          <p:spPr>
            <a:xfrm>
              <a:off x="5641945" y="5024277"/>
              <a:ext cx="1929161" cy="307777"/>
            </a:xfrm>
            <a:prstGeom prst="rect">
              <a:avLst/>
            </a:prstGeom>
            <a:noFill/>
          </p:spPr>
          <p:txBody>
            <a:bodyPr wrap="square" rtlCol="0">
              <a:spAutoFit/>
            </a:bodyPr>
            <a:lstStyle/>
            <a:p>
              <a:pPr algn="ctr"/>
              <a:r>
                <a:rPr lang="es-MX" b="1" dirty="0"/>
                <a:t>PROFESIONALISMO</a:t>
              </a:r>
            </a:p>
          </p:txBody>
        </p:sp>
        <p:sp>
          <p:nvSpPr>
            <p:cNvPr id="23" name="CuadroTexto 22"/>
            <p:cNvSpPr txBox="1"/>
            <p:nvPr/>
          </p:nvSpPr>
          <p:spPr>
            <a:xfrm>
              <a:off x="7351575" y="3890444"/>
              <a:ext cx="1777231" cy="307777"/>
            </a:xfrm>
            <a:prstGeom prst="rect">
              <a:avLst/>
            </a:prstGeom>
            <a:noFill/>
          </p:spPr>
          <p:txBody>
            <a:bodyPr wrap="square" rtlCol="0">
              <a:spAutoFit/>
            </a:bodyPr>
            <a:lstStyle/>
            <a:p>
              <a:pPr algn="ctr"/>
              <a:r>
                <a:rPr lang="es-MX" b="1" dirty="0"/>
                <a:t>TRANSPARENCIA</a:t>
              </a:r>
            </a:p>
          </p:txBody>
        </p:sp>
        <p:sp>
          <p:nvSpPr>
            <p:cNvPr id="3" name="CuadroTexto 2">
              <a:extLst>
                <a:ext uri="{FF2B5EF4-FFF2-40B4-BE49-F238E27FC236}">
                  <a16:creationId xmlns:a16="http://schemas.microsoft.com/office/drawing/2014/main" id="{5D0AB981-0432-1718-EEC3-718A7A29A0A6}"/>
                </a:ext>
              </a:extLst>
            </p:cNvPr>
            <p:cNvSpPr txBox="1"/>
            <p:nvPr/>
          </p:nvSpPr>
          <p:spPr>
            <a:xfrm>
              <a:off x="2771202" y="3098876"/>
              <a:ext cx="1620958" cy="523220"/>
            </a:xfrm>
            <a:prstGeom prst="rect">
              <a:avLst/>
            </a:prstGeom>
            <a:noFill/>
          </p:spPr>
          <p:txBody>
            <a:bodyPr wrap="none" rtlCol="0">
              <a:spAutoFit/>
            </a:bodyPr>
            <a:lstStyle/>
            <a:p>
              <a:r>
                <a:rPr lang="es-MX" b="1" dirty="0"/>
                <a:t>IMPARCIALIDAD</a:t>
              </a:r>
            </a:p>
            <a:p>
              <a:endParaRPr lang="es-MX" dirty="0"/>
            </a:p>
          </p:txBody>
        </p:sp>
      </p:grpSp>
    </p:spTree>
    <p:extLst>
      <p:ext uri="{BB962C8B-B14F-4D97-AF65-F5344CB8AC3E}">
        <p14:creationId xmlns:p14="http://schemas.microsoft.com/office/powerpoint/2010/main" val="184855992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alizado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1507</TotalTime>
  <Words>1652</Words>
  <Application>Microsoft Office PowerPoint</Application>
  <PresentationFormat>Presentación en pantalla (4:3)</PresentationFormat>
  <Paragraphs>189</Paragraphs>
  <Slides>34</Slides>
  <Notes>30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34</vt:i4>
      </vt:variant>
    </vt:vector>
  </HeadingPairs>
  <TitlesOfParts>
    <vt:vector size="41" baseType="lpstr">
      <vt:lpstr>Calibri</vt:lpstr>
      <vt:lpstr>Wingdings</vt:lpstr>
      <vt:lpstr>MyriadPro-Light</vt:lpstr>
      <vt:lpstr>Tahoma</vt:lpstr>
      <vt:lpstr>Noto Sans Symbols</vt:lpstr>
      <vt:lpstr>Arial</vt:lpstr>
      <vt:lpstr>Tema de Office</vt:lpstr>
      <vt:lpstr>Presentación de PowerPoint</vt:lpstr>
      <vt:lpstr>Presentación de PowerPoint</vt:lpstr>
      <vt:lpstr>Presentación de PowerPoint</vt:lpstr>
      <vt:lpstr>Presentación de PowerPoint</vt:lpstr>
      <vt:lpstr>INTRODUCCIÓN</vt:lpstr>
      <vt:lpstr>CONSTITUCIÓN MEXICANA</vt:lpstr>
      <vt:lpstr>CONSTITUCIÓN MEXICANA</vt:lpstr>
      <vt:lpstr>Presentación de PowerPoint</vt:lpstr>
      <vt:lpstr> </vt:lpstr>
      <vt:lpstr>RESPONSABLES EN MATERIA DE TRANSPARENCIA Y ACCESO A LA INFORMACIÓN PÚBLICA  </vt:lpstr>
      <vt:lpstr>ÓRGANOS GARANTES</vt:lpstr>
      <vt:lpstr>      El Instituto Estatal de Transparencia, Acceso a la Información y Protección de Datos (INFONL)</vt:lpstr>
      <vt:lpstr>Principales actividades del INFONL</vt:lpstr>
      <vt:lpstr>Principales actividades del INFONL</vt:lpstr>
      <vt:lpstr>Presentación de PowerPoint</vt:lpstr>
      <vt:lpstr>Presentación de PowerPoint</vt:lpstr>
      <vt:lpstr>¿Quiénes son sujetos obligados? </vt:lpstr>
      <vt:lpstr>Presentación de PowerPoint</vt:lpstr>
      <vt:lpstr>UNIDAD DE TRANSPARENCIA Artículos 58 y 59</vt:lpstr>
      <vt:lpstr> Unidades de Transparencia </vt:lpstr>
      <vt:lpstr> Principales Obligaciones de la  Unidad de Transparencia </vt:lpstr>
      <vt:lpstr>  </vt:lpstr>
      <vt:lpstr>COMITÉ DE TRANSPARENCIA Artículos 56 y 57 </vt:lpstr>
      <vt:lpstr> Comité de Transparencia </vt:lpstr>
      <vt:lpstr>Comité de Transparencia</vt:lpstr>
      <vt:lpstr>Principales Funciones del Comité de Transparencia</vt:lpstr>
      <vt:lpstr>Presentación de PowerPoint</vt:lpstr>
      <vt:lpstr>Trámite para atender una solicitud de acceso a la información </vt:lpstr>
      <vt:lpstr>OBLIGACIONES DE TRANSPARENCIA DE LOS SUJETOS OBLIGADOS (Artículos 95 al 105 de la Ley de Transparencia y acceso a la información pública del Estado de Nuevo León) </vt:lpstr>
      <vt:lpstr> </vt:lpstr>
      <vt:lpstr> </vt:lpstr>
      <vt:lpstr>Presentación de PowerPoint</vt:lpstr>
      <vt:lpstr>¿De quién es la obligación de carga de la información?</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ctainl</dc:creator>
  <cp:lastModifiedBy>fernanda.gonzalez</cp:lastModifiedBy>
  <cp:revision>70</cp:revision>
  <dcterms:created xsi:type="dcterms:W3CDTF">2019-06-19T17:32:40Z</dcterms:created>
  <dcterms:modified xsi:type="dcterms:W3CDTF">2025-01-14T18:36:04Z</dcterms:modified>
</cp:coreProperties>
</file>