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56" r:id="rId3"/>
    <p:sldId id="304" r:id="rId4"/>
    <p:sldId id="258" r:id="rId5"/>
    <p:sldId id="259" r:id="rId6"/>
    <p:sldId id="261" r:id="rId7"/>
    <p:sldId id="262" r:id="rId8"/>
    <p:sldId id="263" r:id="rId9"/>
    <p:sldId id="302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303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695" r:id="rId29"/>
    <p:sldId id="289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Ykyn4xOEMta3XiDsHEmFngHyb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.gonzalez" initials="MFGL" lastIdx="1" clrIdx="0">
    <p:extLst>
      <p:ext uri="{19B8F6BF-5375-455C-9EA6-DF929625EA0E}">
        <p15:presenceInfo xmlns:p15="http://schemas.microsoft.com/office/powerpoint/2012/main" userId="fernanda.gonzal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23C"/>
    <a:srgbClr val="14223C"/>
    <a:srgbClr val="FFFFFF"/>
    <a:srgbClr val="FF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F1B82E-1AA3-4869-928B-60A44156BA7E}">
  <a:tblStyle styleId="{77F1B82E-1AA3-4869-928B-60A44156BA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3C9AC-E2EC-4D77-B527-9FE6F933AB1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6B5E53C-2B7F-4775-986A-A7F60535FE28}">
      <dgm:prSet phldrT="[Texto]" custT="1"/>
      <dgm:spPr/>
      <dgm:t>
        <a:bodyPr/>
        <a:lstStyle/>
        <a:p>
          <a:pPr rtl="0"/>
          <a:r>
            <a:rPr lang="es-MX" sz="2000" b="1">
              <a:latin typeface="Calibri"/>
              <a:ea typeface="Calibri"/>
              <a:cs typeface="Calibri"/>
              <a:sym typeface="Calibri"/>
            </a:rPr>
            <a:t>Cualquier autoridad, órgano y organismo de los Poderes Ejecutivo, Legislativo y Judicial</a:t>
          </a:r>
          <a:endParaRPr lang="es-ES" sz="2000" dirty="0"/>
        </a:p>
      </dgm:t>
    </dgm:pt>
    <dgm:pt modelId="{B3EC7071-4783-45A5-8E74-6E3649FA43F8}" type="parTrans" cxnId="{CF24B9AA-426B-4D4F-BFC6-4368E464BC5E}">
      <dgm:prSet/>
      <dgm:spPr/>
      <dgm:t>
        <a:bodyPr/>
        <a:lstStyle/>
        <a:p>
          <a:endParaRPr lang="es-ES"/>
        </a:p>
      </dgm:t>
    </dgm:pt>
    <dgm:pt modelId="{B9DB8CFD-1380-403D-BC33-1FA1A60F4C60}" type="sibTrans" cxnId="{CF24B9AA-426B-4D4F-BFC6-4368E464BC5E}">
      <dgm:prSet/>
      <dgm:spPr/>
      <dgm:t>
        <a:bodyPr/>
        <a:lstStyle/>
        <a:p>
          <a:endParaRPr lang="es-ES"/>
        </a:p>
      </dgm:t>
    </dgm:pt>
    <dgm:pt modelId="{7283F832-93B2-4964-AE32-D065C9FFA8FE}">
      <dgm:prSet phldrT="[Texto]" custT="1"/>
      <dgm:spPr/>
      <dgm:t>
        <a:bodyPr/>
        <a:lstStyle/>
        <a:p>
          <a:pPr rtl="0"/>
          <a:r>
            <a:rPr lang="es-MX" sz="2400" b="1">
              <a:latin typeface="Calibri"/>
              <a:ea typeface="Calibri"/>
              <a:cs typeface="Calibri"/>
              <a:sym typeface="Calibri"/>
            </a:rPr>
            <a:t>Organismos autónomos</a:t>
          </a:r>
          <a:endParaRPr lang="es-ES" sz="2400" dirty="0"/>
        </a:p>
      </dgm:t>
    </dgm:pt>
    <dgm:pt modelId="{92926D3F-C16A-421F-B68E-D7894562CA56}" type="parTrans" cxnId="{27BAAFA9-AF14-49FB-A747-2C76E4113C31}">
      <dgm:prSet/>
      <dgm:spPr/>
      <dgm:t>
        <a:bodyPr/>
        <a:lstStyle/>
        <a:p>
          <a:endParaRPr lang="es-ES"/>
        </a:p>
      </dgm:t>
    </dgm:pt>
    <dgm:pt modelId="{00925DA2-A413-4E14-8928-41A9BB6CBCD4}" type="sibTrans" cxnId="{27BAAFA9-AF14-49FB-A747-2C76E4113C31}">
      <dgm:prSet/>
      <dgm:spPr/>
      <dgm:t>
        <a:bodyPr/>
        <a:lstStyle/>
        <a:p>
          <a:endParaRPr lang="es-ES"/>
        </a:p>
      </dgm:t>
    </dgm:pt>
    <dgm:pt modelId="{6F391C62-7678-4A43-B083-4A77C35B0581}">
      <dgm:prSet phldrT="[Texto]" custT="1"/>
      <dgm:spPr/>
      <dgm:t>
        <a:bodyPr/>
        <a:lstStyle/>
        <a:p>
          <a:pPr rtl="0"/>
          <a:r>
            <a:rPr lang="es-MX" sz="2400" b="1">
              <a:latin typeface="Calibri"/>
              <a:ea typeface="Calibri"/>
              <a:cs typeface="Calibri"/>
              <a:sym typeface="Calibri"/>
            </a:rPr>
            <a:t>Partidos Políticos</a:t>
          </a:r>
          <a:endParaRPr lang="es-ES" sz="2400" dirty="0"/>
        </a:p>
      </dgm:t>
    </dgm:pt>
    <dgm:pt modelId="{DF2E760D-54EB-4806-A073-830AE71044F8}" type="parTrans" cxnId="{5DF30471-B174-4C73-905F-47EC5C839FA7}">
      <dgm:prSet/>
      <dgm:spPr/>
      <dgm:t>
        <a:bodyPr/>
        <a:lstStyle/>
        <a:p>
          <a:endParaRPr lang="es-ES"/>
        </a:p>
      </dgm:t>
    </dgm:pt>
    <dgm:pt modelId="{8993F76D-B7CF-48B7-98FE-8BF9C645E970}" type="sibTrans" cxnId="{5DF30471-B174-4C73-905F-47EC5C839FA7}">
      <dgm:prSet/>
      <dgm:spPr/>
      <dgm:t>
        <a:bodyPr/>
        <a:lstStyle/>
        <a:p>
          <a:endParaRPr lang="es-ES"/>
        </a:p>
      </dgm:t>
    </dgm:pt>
    <dgm:pt modelId="{72F8662D-7D28-4AC6-849A-ED58C475DB04}">
      <dgm:prSet phldrT="[Texto]" custT="1"/>
      <dgm:spPr/>
      <dgm:t>
        <a:bodyPr/>
        <a:lstStyle/>
        <a:p>
          <a:pPr rtl="0"/>
          <a:r>
            <a:rPr lang="es-MX" sz="2000" b="1">
              <a:latin typeface="Calibri"/>
              <a:ea typeface="Calibri"/>
              <a:cs typeface="Calibri"/>
              <a:sym typeface="Calibri"/>
            </a:rPr>
            <a:t>Personas físicas, morales o sindicatos que reciban recursos públicos</a:t>
          </a:r>
          <a:r>
            <a:rPr lang="es-MX" sz="1600" b="1">
              <a:latin typeface="Calibri"/>
              <a:ea typeface="Calibri"/>
              <a:cs typeface="Calibri"/>
              <a:sym typeface="Calibri"/>
            </a:rPr>
            <a:t>.</a:t>
          </a:r>
          <a:endParaRPr lang="es-ES" sz="1600" dirty="0"/>
        </a:p>
      </dgm:t>
    </dgm:pt>
    <dgm:pt modelId="{91E8577E-A80A-4357-B21D-04CC5CC7FE09}" type="parTrans" cxnId="{775E3437-0C2D-4A5A-9267-04518631B40C}">
      <dgm:prSet/>
      <dgm:spPr/>
      <dgm:t>
        <a:bodyPr/>
        <a:lstStyle/>
        <a:p>
          <a:endParaRPr lang="es-ES"/>
        </a:p>
      </dgm:t>
    </dgm:pt>
    <dgm:pt modelId="{500EE9D1-2FCD-49B1-80E5-1292BD4E3680}" type="sibTrans" cxnId="{775E3437-0C2D-4A5A-9267-04518631B40C}">
      <dgm:prSet/>
      <dgm:spPr/>
      <dgm:t>
        <a:bodyPr/>
        <a:lstStyle/>
        <a:p>
          <a:endParaRPr lang="es-ES"/>
        </a:p>
      </dgm:t>
    </dgm:pt>
    <dgm:pt modelId="{57702B10-2030-4959-9970-AA2DEB55BA97}">
      <dgm:prSet phldrT="[Texto]" custT="1"/>
      <dgm:spPr/>
      <dgm:t>
        <a:bodyPr/>
        <a:lstStyle/>
        <a:p>
          <a:pPr algn="just" rtl="0"/>
          <a:r>
            <a:rPr lang="es-MX" sz="1800" b="1">
              <a:latin typeface="Calibri"/>
              <a:ea typeface="Calibri"/>
              <a:cs typeface="Calibri"/>
              <a:sym typeface="Calibri"/>
            </a:rPr>
            <a:t>Fideicomisos y fondos públicos, que reciba y ejerza recursos públicos o realice actos de autoridad en el ámbito estatal o municipal.</a:t>
          </a:r>
          <a:endParaRPr lang="es-ES" sz="1800" dirty="0"/>
        </a:p>
      </dgm:t>
    </dgm:pt>
    <dgm:pt modelId="{46B02E7B-9586-49BA-B3E2-C975601958EB}" type="parTrans" cxnId="{1B80C817-1CE4-4DA5-9760-B3F736126706}">
      <dgm:prSet/>
      <dgm:spPr/>
      <dgm:t>
        <a:bodyPr/>
        <a:lstStyle/>
        <a:p>
          <a:endParaRPr lang="es-ES"/>
        </a:p>
      </dgm:t>
    </dgm:pt>
    <dgm:pt modelId="{100AEAB5-A5AD-4AEB-9015-45057C3ADE20}" type="sibTrans" cxnId="{1B80C817-1CE4-4DA5-9760-B3F736126706}">
      <dgm:prSet/>
      <dgm:spPr/>
      <dgm:t>
        <a:bodyPr/>
        <a:lstStyle/>
        <a:p>
          <a:endParaRPr lang="es-ES"/>
        </a:p>
      </dgm:t>
    </dgm:pt>
    <dgm:pt modelId="{E3FB1346-E608-4E46-97CE-7B3DB089E68D}" type="pres">
      <dgm:prSet presAssocID="{8633C9AC-E2EC-4D77-B527-9FE6F933AB1E}" presName="Name0" presStyleCnt="0">
        <dgm:presLayoutVars>
          <dgm:chMax val="7"/>
          <dgm:chPref val="7"/>
          <dgm:dir/>
        </dgm:presLayoutVars>
      </dgm:prSet>
      <dgm:spPr/>
    </dgm:pt>
    <dgm:pt modelId="{D228051B-EEE4-4222-955E-374D2BFD9D62}" type="pres">
      <dgm:prSet presAssocID="{8633C9AC-E2EC-4D77-B527-9FE6F933AB1E}" presName="Name1" presStyleCnt="0"/>
      <dgm:spPr/>
    </dgm:pt>
    <dgm:pt modelId="{F024CFF2-8D48-473C-A311-CACDAEE92E69}" type="pres">
      <dgm:prSet presAssocID="{8633C9AC-E2EC-4D77-B527-9FE6F933AB1E}" presName="cycle" presStyleCnt="0"/>
      <dgm:spPr/>
    </dgm:pt>
    <dgm:pt modelId="{6260354A-9B3B-4E9F-9D41-F3F5C9973CD7}" type="pres">
      <dgm:prSet presAssocID="{8633C9AC-E2EC-4D77-B527-9FE6F933AB1E}" presName="srcNode" presStyleLbl="node1" presStyleIdx="0" presStyleCnt="5"/>
      <dgm:spPr/>
    </dgm:pt>
    <dgm:pt modelId="{050DF048-D7EE-4553-8051-8B3DDC91118C}" type="pres">
      <dgm:prSet presAssocID="{8633C9AC-E2EC-4D77-B527-9FE6F933AB1E}" presName="conn" presStyleLbl="parChTrans1D2" presStyleIdx="0" presStyleCnt="1"/>
      <dgm:spPr/>
    </dgm:pt>
    <dgm:pt modelId="{0FEF33B8-2505-4507-B004-A009A8673420}" type="pres">
      <dgm:prSet presAssocID="{8633C9AC-E2EC-4D77-B527-9FE6F933AB1E}" presName="extraNode" presStyleLbl="node1" presStyleIdx="0" presStyleCnt="5"/>
      <dgm:spPr/>
    </dgm:pt>
    <dgm:pt modelId="{E6ACB23A-0531-478F-BFCB-03B9895A7D18}" type="pres">
      <dgm:prSet presAssocID="{8633C9AC-E2EC-4D77-B527-9FE6F933AB1E}" presName="dstNode" presStyleLbl="node1" presStyleIdx="0" presStyleCnt="5"/>
      <dgm:spPr/>
    </dgm:pt>
    <dgm:pt modelId="{E91B5831-8A28-4EAD-8366-D5A4C488B0B8}" type="pres">
      <dgm:prSet presAssocID="{16B5E53C-2B7F-4775-986A-A7F60535FE28}" presName="text_1" presStyleLbl="node1" presStyleIdx="0" presStyleCnt="5">
        <dgm:presLayoutVars>
          <dgm:bulletEnabled val="1"/>
        </dgm:presLayoutVars>
      </dgm:prSet>
      <dgm:spPr/>
    </dgm:pt>
    <dgm:pt modelId="{DF6826EB-3EEF-4210-A06D-506984FF5C7A}" type="pres">
      <dgm:prSet presAssocID="{16B5E53C-2B7F-4775-986A-A7F60535FE28}" presName="accent_1" presStyleCnt="0"/>
      <dgm:spPr/>
    </dgm:pt>
    <dgm:pt modelId="{9F3427BF-3EA6-4FB4-92FC-031908035FA5}" type="pres">
      <dgm:prSet presAssocID="{16B5E53C-2B7F-4775-986A-A7F60535FE28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CAEF35-C309-47D4-B204-E081604A1D66}" type="pres">
      <dgm:prSet presAssocID="{7283F832-93B2-4964-AE32-D065C9FFA8FE}" presName="text_2" presStyleLbl="node1" presStyleIdx="1" presStyleCnt="5" custLinFactNeighborY="1873">
        <dgm:presLayoutVars>
          <dgm:bulletEnabled val="1"/>
        </dgm:presLayoutVars>
      </dgm:prSet>
      <dgm:spPr/>
    </dgm:pt>
    <dgm:pt modelId="{5721A205-29F6-4200-BFF3-FABE9EF972F2}" type="pres">
      <dgm:prSet presAssocID="{7283F832-93B2-4964-AE32-D065C9FFA8FE}" presName="accent_2" presStyleCnt="0"/>
      <dgm:spPr/>
    </dgm:pt>
    <dgm:pt modelId="{3AA9AE97-03FA-4AFB-9535-69665B1B7A65}" type="pres">
      <dgm:prSet presAssocID="{7283F832-93B2-4964-AE32-D065C9FFA8FE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01DD5E-124E-45AD-8A2A-FDC726598606}" type="pres">
      <dgm:prSet presAssocID="{6F391C62-7678-4A43-B083-4A77C35B0581}" presName="text_3" presStyleLbl="node1" presStyleIdx="2" presStyleCnt="5" custLinFactNeighborX="194" custLinFactNeighborY="7492">
        <dgm:presLayoutVars>
          <dgm:bulletEnabled val="1"/>
        </dgm:presLayoutVars>
      </dgm:prSet>
      <dgm:spPr/>
    </dgm:pt>
    <dgm:pt modelId="{A2786051-F8C3-4394-8F95-AA4F10368E08}" type="pres">
      <dgm:prSet presAssocID="{6F391C62-7678-4A43-B083-4A77C35B0581}" presName="accent_3" presStyleCnt="0"/>
      <dgm:spPr/>
    </dgm:pt>
    <dgm:pt modelId="{33AFA52F-3E98-4F7D-9444-87D0A5B7D2E0}" type="pres">
      <dgm:prSet presAssocID="{6F391C62-7678-4A43-B083-4A77C35B0581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D6FACC-342D-4763-8568-E88D6D31A485}" type="pres">
      <dgm:prSet presAssocID="{72F8662D-7D28-4AC6-849A-ED58C475DB04}" presName="text_4" presStyleLbl="node1" presStyleIdx="3" presStyleCnt="5">
        <dgm:presLayoutVars>
          <dgm:bulletEnabled val="1"/>
        </dgm:presLayoutVars>
      </dgm:prSet>
      <dgm:spPr/>
    </dgm:pt>
    <dgm:pt modelId="{ED73B1F4-8471-4E8F-876B-C6AB5566368A}" type="pres">
      <dgm:prSet presAssocID="{72F8662D-7D28-4AC6-849A-ED58C475DB04}" presName="accent_4" presStyleCnt="0"/>
      <dgm:spPr/>
    </dgm:pt>
    <dgm:pt modelId="{A2A6F9C6-FBD6-4C61-B745-2E25FB4D0B83}" type="pres">
      <dgm:prSet presAssocID="{72F8662D-7D28-4AC6-849A-ED58C475DB04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6027734-35C6-4C73-BAB9-C593252FA552}" type="pres">
      <dgm:prSet presAssocID="{57702B10-2030-4959-9970-AA2DEB55BA97}" presName="text_5" presStyleLbl="node1" presStyleIdx="4" presStyleCnt="5" custScaleY="116614">
        <dgm:presLayoutVars>
          <dgm:bulletEnabled val="1"/>
        </dgm:presLayoutVars>
      </dgm:prSet>
      <dgm:spPr/>
    </dgm:pt>
    <dgm:pt modelId="{F568E028-761F-4149-A6FE-0BF3A81326D6}" type="pres">
      <dgm:prSet presAssocID="{57702B10-2030-4959-9970-AA2DEB55BA97}" presName="accent_5" presStyleCnt="0"/>
      <dgm:spPr/>
    </dgm:pt>
    <dgm:pt modelId="{054C7692-B206-491D-995D-B1DAC6A4B985}" type="pres">
      <dgm:prSet presAssocID="{57702B10-2030-4959-9970-AA2DEB55BA97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D12780A-7D27-4F40-8950-A399C7C351D5}" type="presOf" srcId="{57702B10-2030-4959-9970-AA2DEB55BA97}" destId="{C6027734-35C6-4C73-BAB9-C593252FA552}" srcOrd="0" destOrd="0" presId="urn:microsoft.com/office/officeart/2008/layout/VerticalCurvedList"/>
    <dgm:cxn modelId="{1B80C817-1CE4-4DA5-9760-B3F736126706}" srcId="{8633C9AC-E2EC-4D77-B527-9FE6F933AB1E}" destId="{57702B10-2030-4959-9970-AA2DEB55BA97}" srcOrd="4" destOrd="0" parTransId="{46B02E7B-9586-49BA-B3E2-C975601958EB}" sibTransId="{100AEAB5-A5AD-4AEB-9015-45057C3ADE20}"/>
    <dgm:cxn modelId="{775E3437-0C2D-4A5A-9267-04518631B40C}" srcId="{8633C9AC-E2EC-4D77-B527-9FE6F933AB1E}" destId="{72F8662D-7D28-4AC6-849A-ED58C475DB04}" srcOrd="3" destOrd="0" parTransId="{91E8577E-A80A-4357-B21D-04CC5CC7FE09}" sibTransId="{500EE9D1-2FCD-49B1-80E5-1292BD4E3680}"/>
    <dgm:cxn modelId="{F3F82F45-BD8A-43D1-A328-346FE175BA38}" type="presOf" srcId="{6F391C62-7678-4A43-B083-4A77C35B0581}" destId="{AD01DD5E-124E-45AD-8A2A-FDC726598606}" srcOrd="0" destOrd="0" presId="urn:microsoft.com/office/officeart/2008/layout/VerticalCurvedList"/>
    <dgm:cxn modelId="{63B51448-8CD9-4B6C-9E55-A1626DBF8CA0}" type="presOf" srcId="{7283F832-93B2-4964-AE32-D065C9FFA8FE}" destId="{65CAEF35-C309-47D4-B204-E081604A1D66}" srcOrd="0" destOrd="0" presId="urn:microsoft.com/office/officeart/2008/layout/VerticalCurvedList"/>
    <dgm:cxn modelId="{5DF30471-B174-4C73-905F-47EC5C839FA7}" srcId="{8633C9AC-E2EC-4D77-B527-9FE6F933AB1E}" destId="{6F391C62-7678-4A43-B083-4A77C35B0581}" srcOrd="2" destOrd="0" parTransId="{DF2E760D-54EB-4806-A073-830AE71044F8}" sibTransId="{8993F76D-B7CF-48B7-98FE-8BF9C645E970}"/>
    <dgm:cxn modelId="{4E582B77-0AE8-49F3-9B17-0DC03EAF555F}" type="presOf" srcId="{72F8662D-7D28-4AC6-849A-ED58C475DB04}" destId="{58D6FACC-342D-4763-8568-E88D6D31A485}" srcOrd="0" destOrd="0" presId="urn:microsoft.com/office/officeart/2008/layout/VerticalCurvedList"/>
    <dgm:cxn modelId="{575B059C-40D8-4592-B125-CC5A3B73218E}" type="presOf" srcId="{8633C9AC-E2EC-4D77-B527-9FE6F933AB1E}" destId="{E3FB1346-E608-4E46-97CE-7B3DB089E68D}" srcOrd="0" destOrd="0" presId="urn:microsoft.com/office/officeart/2008/layout/VerticalCurvedList"/>
    <dgm:cxn modelId="{27BAAFA9-AF14-49FB-A747-2C76E4113C31}" srcId="{8633C9AC-E2EC-4D77-B527-9FE6F933AB1E}" destId="{7283F832-93B2-4964-AE32-D065C9FFA8FE}" srcOrd="1" destOrd="0" parTransId="{92926D3F-C16A-421F-B68E-D7894562CA56}" sibTransId="{00925DA2-A413-4E14-8928-41A9BB6CBCD4}"/>
    <dgm:cxn modelId="{CF24B9AA-426B-4D4F-BFC6-4368E464BC5E}" srcId="{8633C9AC-E2EC-4D77-B527-9FE6F933AB1E}" destId="{16B5E53C-2B7F-4775-986A-A7F60535FE28}" srcOrd="0" destOrd="0" parTransId="{B3EC7071-4783-45A5-8E74-6E3649FA43F8}" sibTransId="{B9DB8CFD-1380-403D-BC33-1FA1A60F4C60}"/>
    <dgm:cxn modelId="{EE2DD7C6-4C32-4E2E-BBDC-6CAA7A41A3AC}" type="presOf" srcId="{16B5E53C-2B7F-4775-986A-A7F60535FE28}" destId="{E91B5831-8A28-4EAD-8366-D5A4C488B0B8}" srcOrd="0" destOrd="0" presId="urn:microsoft.com/office/officeart/2008/layout/VerticalCurvedList"/>
    <dgm:cxn modelId="{87D071CA-48A8-452C-A982-7E1CF7B15B63}" type="presOf" srcId="{B9DB8CFD-1380-403D-BC33-1FA1A60F4C60}" destId="{050DF048-D7EE-4553-8051-8B3DDC91118C}" srcOrd="0" destOrd="0" presId="urn:microsoft.com/office/officeart/2008/layout/VerticalCurvedList"/>
    <dgm:cxn modelId="{B41BE6BD-8987-4C36-9B2D-04DB45A4F6DC}" type="presParOf" srcId="{E3FB1346-E608-4E46-97CE-7B3DB089E68D}" destId="{D228051B-EEE4-4222-955E-374D2BFD9D62}" srcOrd="0" destOrd="0" presId="urn:microsoft.com/office/officeart/2008/layout/VerticalCurvedList"/>
    <dgm:cxn modelId="{C0B5D3E9-3010-4881-BF8C-1E60AAD9A6F4}" type="presParOf" srcId="{D228051B-EEE4-4222-955E-374D2BFD9D62}" destId="{F024CFF2-8D48-473C-A311-CACDAEE92E69}" srcOrd="0" destOrd="0" presId="urn:microsoft.com/office/officeart/2008/layout/VerticalCurvedList"/>
    <dgm:cxn modelId="{3677A9BA-9941-48BA-A882-10B2A1753910}" type="presParOf" srcId="{F024CFF2-8D48-473C-A311-CACDAEE92E69}" destId="{6260354A-9B3B-4E9F-9D41-F3F5C9973CD7}" srcOrd="0" destOrd="0" presId="urn:microsoft.com/office/officeart/2008/layout/VerticalCurvedList"/>
    <dgm:cxn modelId="{6B109006-D79E-4AA3-A8A8-D4C0EA58AD24}" type="presParOf" srcId="{F024CFF2-8D48-473C-A311-CACDAEE92E69}" destId="{050DF048-D7EE-4553-8051-8B3DDC91118C}" srcOrd="1" destOrd="0" presId="urn:microsoft.com/office/officeart/2008/layout/VerticalCurvedList"/>
    <dgm:cxn modelId="{0C11F4F3-0B54-4ABE-B267-88D61CB19E6C}" type="presParOf" srcId="{F024CFF2-8D48-473C-A311-CACDAEE92E69}" destId="{0FEF33B8-2505-4507-B004-A009A8673420}" srcOrd="2" destOrd="0" presId="urn:microsoft.com/office/officeart/2008/layout/VerticalCurvedList"/>
    <dgm:cxn modelId="{6BA8EC80-E649-4027-A2D1-2C2D9E2360C1}" type="presParOf" srcId="{F024CFF2-8D48-473C-A311-CACDAEE92E69}" destId="{E6ACB23A-0531-478F-BFCB-03B9895A7D18}" srcOrd="3" destOrd="0" presId="urn:microsoft.com/office/officeart/2008/layout/VerticalCurvedList"/>
    <dgm:cxn modelId="{496DFE93-466B-4498-B692-944AD7483079}" type="presParOf" srcId="{D228051B-EEE4-4222-955E-374D2BFD9D62}" destId="{E91B5831-8A28-4EAD-8366-D5A4C488B0B8}" srcOrd="1" destOrd="0" presId="urn:microsoft.com/office/officeart/2008/layout/VerticalCurvedList"/>
    <dgm:cxn modelId="{F41251E9-6D16-4E50-94B4-030544DA76F6}" type="presParOf" srcId="{D228051B-EEE4-4222-955E-374D2BFD9D62}" destId="{DF6826EB-3EEF-4210-A06D-506984FF5C7A}" srcOrd="2" destOrd="0" presId="urn:microsoft.com/office/officeart/2008/layout/VerticalCurvedList"/>
    <dgm:cxn modelId="{C3B3D311-B1E2-4E29-A90F-0E0C7B30FF61}" type="presParOf" srcId="{DF6826EB-3EEF-4210-A06D-506984FF5C7A}" destId="{9F3427BF-3EA6-4FB4-92FC-031908035FA5}" srcOrd="0" destOrd="0" presId="urn:microsoft.com/office/officeart/2008/layout/VerticalCurvedList"/>
    <dgm:cxn modelId="{0B25C0AA-849A-4823-B240-91E3D4E4BE4C}" type="presParOf" srcId="{D228051B-EEE4-4222-955E-374D2BFD9D62}" destId="{65CAEF35-C309-47D4-B204-E081604A1D66}" srcOrd="3" destOrd="0" presId="urn:microsoft.com/office/officeart/2008/layout/VerticalCurvedList"/>
    <dgm:cxn modelId="{65C53858-06A2-4149-AD24-649162226963}" type="presParOf" srcId="{D228051B-EEE4-4222-955E-374D2BFD9D62}" destId="{5721A205-29F6-4200-BFF3-FABE9EF972F2}" srcOrd="4" destOrd="0" presId="urn:microsoft.com/office/officeart/2008/layout/VerticalCurvedList"/>
    <dgm:cxn modelId="{72AFACD7-81E4-4625-94B8-D35D223F53C3}" type="presParOf" srcId="{5721A205-29F6-4200-BFF3-FABE9EF972F2}" destId="{3AA9AE97-03FA-4AFB-9535-69665B1B7A65}" srcOrd="0" destOrd="0" presId="urn:microsoft.com/office/officeart/2008/layout/VerticalCurvedList"/>
    <dgm:cxn modelId="{DA7EE3F4-F1BC-4582-8700-2EA8F21E54A4}" type="presParOf" srcId="{D228051B-EEE4-4222-955E-374D2BFD9D62}" destId="{AD01DD5E-124E-45AD-8A2A-FDC726598606}" srcOrd="5" destOrd="0" presId="urn:microsoft.com/office/officeart/2008/layout/VerticalCurvedList"/>
    <dgm:cxn modelId="{509D29AA-5CC2-4E0D-8D35-E99198F91A1D}" type="presParOf" srcId="{D228051B-EEE4-4222-955E-374D2BFD9D62}" destId="{A2786051-F8C3-4394-8F95-AA4F10368E08}" srcOrd="6" destOrd="0" presId="urn:microsoft.com/office/officeart/2008/layout/VerticalCurvedList"/>
    <dgm:cxn modelId="{E6020C0E-301A-42E5-8817-53FFC0B7A472}" type="presParOf" srcId="{A2786051-F8C3-4394-8F95-AA4F10368E08}" destId="{33AFA52F-3E98-4F7D-9444-87D0A5B7D2E0}" srcOrd="0" destOrd="0" presId="urn:microsoft.com/office/officeart/2008/layout/VerticalCurvedList"/>
    <dgm:cxn modelId="{791060A4-0F03-4962-AAC4-A6D6F7E43B52}" type="presParOf" srcId="{D228051B-EEE4-4222-955E-374D2BFD9D62}" destId="{58D6FACC-342D-4763-8568-E88D6D31A485}" srcOrd="7" destOrd="0" presId="urn:microsoft.com/office/officeart/2008/layout/VerticalCurvedList"/>
    <dgm:cxn modelId="{EACCFE11-2DCE-4936-8E6F-2A63D256F3D8}" type="presParOf" srcId="{D228051B-EEE4-4222-955E-374D2BFD9D62}" destId="{ED73B1F4-8471-4E8F-876B-C6AB5566368A}" srcOrd="8" destOrd="0" presId="urn:microsoft.com/office/officeart/2008/layout/VerticalCurvedList"/>
    <dgm:cxn modelId="{A1C48081-6FD0-45D0-981E-80650A3AC820}" type="presParOf" srcId="{ED73B1F4-8471-4E8F-876B-C6AB5566368A}" destId="{A2A6F9C6-FBD6-4C61-B745-2E25FB4D0B83}" srcOrd="0" destOrd="0" presId="urn:microsoft.com/office/officeart/2008/layout/VerticalCurvedList"/>
    <dgm:cxn modelId="{466684BB-8E37-45FB-ACF5-45CC59878960}" type="presParOf" srcId="{D228051B-EEE4-4222-955E-374D2BFD9D62}" destId="{C6027734-35C6-4C73-BAB9-C593252FA552}" srcOrd="9" destOrd="0" presId="urn:microsoft.com/office/officeart/2008/layout/VerticalCurvedList"/>
    <dgm:cxn modelId="{4DA0EA5C-64F8-4283-8609-2263670D14F8}" type="presParOf" srcId="{D228051B-EEE4-4222-955E-374D2BFD9D62}" destId="{F568E028-761F-4149-A6FE-0BF3A81326D6}" srcOrd="10" destOrd="0" presId="urn:microsoft.com/office/officeart/2008/layout/VerticalCurvedList"/>
    <dgm:cxn modelId="{5AA16F1D-D99C-4104-AD05-21EBE2847892}" type="presParOf" srcId="{F568E028-761F-4149-A6FE-0BF3A81326D6}" destId="{054C7692-B206-491D-995D-B1DAC6A4B9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DF048-D7EE-4553-8051-8B3DDC91118C}">
      <dsp:nvSpPr>
        <dsp:cNvPr id="0" name=""/>
        <dsp:cNvSpPr/>
      </dsp:nvSpPr>
      <dsp:spPr>
        <a:xfrm>
          <a:off x="-5718135" y="-875255"/>
          <a:ext cx="6807808" cy="6807808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B5831-8A28-4EAD-8366-D5A4C488B0B8}">
      <dsp:nvSpPr>
        <dsp:cNvPr id="0" name=""/>
        <dsp:cNvSpPr/>
      </dsp:nvSpPr>
      <dsp:spPr>
        <a:xfrm>
          <a:off x="476324" y="315979"/>
          <a:ext cx="7322670" cy="6323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1939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latin typeface="Calibri"/>
              <a:ea typeface="Calibri"/>
              <a:cs typeface="Calibri"/>
              <a:sym typeface="Calibri"/>
            </a:rPr>
            <a:t>Cualquier autoridad, órgano y organismo de los Poderes Ejecutivo, Legislativo y Judicial</a:t>
          </a:r>
          <a:endParaRPr lang="es-ES" sz="2000" kern="1200" dirty="0"/>
        </a:p>
      </dsp:txBody>
      <dsp:txXfrm>
        <a:off x="476324" y="315979"/>
        <a:ext cx="7322670" cy="632364"/>
      </dsp:txXfrm>
    </dsp:sp>
    <dsp:sp modelId="{9F3427BF-3EA6-4FB4-92FC-031908035FA5}">
      <dsp:nvSpPr>
        <dsp:cNvPr id="0" name=""/>
        <dsp:cNvSpPr/>
      </dsp:nvSpPr>
      <dsp:spPr>
        <a:xfrm>
          <a:off x="81097" y="236934"/>
          <a:ext cx="790455" cy="7904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CAEF35-C309-47D4-B204-E081604A1D66}">
      <dsp:nvSpPr>
        <dsp:cNvPr id="0" name=""/>
        <dsp:cNvSpPr/>
      </dsp:nvSpPr>
      <dsp:spPr>
        <a:xfrm>
          <a:off x="929458" y="1276067"/>
          <a:ext cx="6869536" cy="632364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1939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>
              <a:latin typeface="Calibri"/>
              <a:ea typeface="Calibri"/>
              <a:cs typeface="Calibri"/>
              <a:sym typeface="Calibri"/>
            </a:rPr>
            <a:t>Organismos autónomos</a:t>
          </a:r>
          <a:endParaRPr lang="es-ES" sz="2400" kern="1200" dirty="0"/>
        </a:p>
      </dsp:txBody>
      <dsp:txXfrm>
        <a:off x="929458" y="1276067"/>
        <a:ext cx="6869536" cy="632364"/>
      </dsp:txXfrm>
    </dsp:sp>
    <dsp:sp modelId="{3AA9AE97-03FA-4AFB-9535-69665B1B7A65}">
      <dsp:nvSpPr>
        <dsp:cNvPr id="0" name=""/>
        <dsp:cNvSpPr/>
      </dsp:nvSpPr>
      <dsp:spPr>
        <a:xfrm>
          <a:off x="534231" y="1185177"/>
          <a:ext cx="790455" cy="7904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D01DD5E-124E-45AD-8A2A-FDC726598606}">
      <dsp:nvSpPr>
        <dsp:cNvPr id="0" name=""/>
        <dsp:cNvSpPr/>
      </dsp:nvSpPr>
      <dsp:spPr>
        <a:xfrm>
          <a:off x="1081591" y="2259843"/>
          <a:ext cx="6730460" cy="632364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1939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>
              <a:latin typeface="Calibri"/>
              <a:ea typeface="Calibri"/>
              <a:cs typeface="Calibri"/>
              <a:sym typeface="Calibri"/>
            </a:rPr>
            <a:t>Partidos Políticos</a:t>
          </a:r>
          <a:endParaRPr lang="es-ES" sz="2400" kern="1200" dirty="0"/>
        </a:p>
      </dsp:txBody>
      <dsp:txXfrm>
        <a:off x="1081591" y="2259843"/>
        <a:ext cx="6730460" cy="632364"/>
      </dsp:txXfrm>
    </dsp:sp>
    <dsp:sp modelId="{33AFA52F-3E98-4F7D-9444-87D0A5B7D2E0}">
      <dsp:nvSpPr>
        <dsp:cNvPr id="0" name=""/>
        <dsp:cNvSpPr/>
      </dsp:nvSpPr>
      <dsp:spPr>
        <a:xfrm>
          <a:off x="673306" y="2133421"/>
          <a:ext cx="790455" cy="7904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8D6FACC-342D-4763-8568-E88D6D31A485}">
      <dsp:nvSpPr>
        <dsp:cNvPr id="0" name=""/>
        <dsp:cNvSpPr/>
      </dsp:nvSpPr>
      <dsp:spPr>
        <a:xfrm>
          <a:off x="929458" y="3160710"/>
          <a:ext cx="6869536" cy="632364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1939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latin typeface="Calibri"/>
              <a:ea typeface="Calibri"/>
              <a:cs typeface="Calibri"/>
              <a:sym typeface="Calibri"/>
            </a:rPr>
            <a:t>Personas físicas, morales o sindicatos que reciban recursos públicos</a:t>
          </a:r>
          <a:r>
            <a:rPr lang="es-MX" sz="1600" b="1" kern="1200">
              <a:latin typeface="Calibri"/>
              <a:ea typeface="Calibri"/>
              <a:cs typeface="Calibri"/>
              <a:sym typeface="Calibri"/>
            </a:rPr>
            <a:t>.</a:t>
          </a:r>
          <a:endParaRPr lang="es-ES" sz="1600" kern="1200" dirty="0"/>
        </a:p>
      </dsp:txBody>
      <dsp:txXfrm>
        <a:off x="929458" y="3160710"/>
        <a:ext cx="6869536" cy="632364"/>
      </dsp:txXfrm>
    </dsp:sp>
    <dsp:sp modelId="{A2A6F9C6-FBD6-4C61-B745-2E25FB4D0B83}">
      <dsp:nvSpPr>
        <dsp:cNvPr id="0" name=""/>
        <dsp:cNvSpPr/>
      </dsp:nvSpPr>
      <dsp:spPr>
        <a:xfrm>
          <a:off x="534231" y="3081664"/>
          <a:ext cx="790455" cy="79045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027734-35C6-4C73-BAB9-C593252FA552}">
      <dsp:nvSpPr>
        <dsp:cNvPr id="0" name=""/>
        <dsp:cNvSpPr/>
      </dsp:nvSpPr>
      <dsp:spPr>
        <a:xfrm>
          <a:off x="476324" y="4056422"/>
          <a:ext cx="7322670" cy="73742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1939" tIns="45720" rIns="45720" bIns="4572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Calibri"/>
              <a:ea typeface="Calibri"/>
              <a:cs typeface="Calibri"/>
              <a:sym typeface="Calibri"/>
            </a:rPr>
            <a:t>Fideicomisos y fondos públicos, que reciba y ejerza recursos públicos o realice actos de autoridad en el ámbito estatal o municipal.</a:t>
          </a:r>
          <a:endParaRPr lang="es-ES" sz="1800" kern="1200" dirty="0"/>
        </a:p>
      </dsp:txBody>
      <dsp:txXfrm>
        <a:off x="476324" y="4056422"/>
        <a:ext cx="7322670" cy="737425"/>
      </dsp:txXfrm>
    </dsp:sp>
    <dsp:sp modelId="{054C7692-B206-491D-995D-B1DAC6A4B985}">
      <dsp:nvSpPr>
        <dsp:cNvPr id="0" name=""/>
        <dsp:cNvSpPr/>
      </dsp:nvSpPr>
      <dsp:spPr>
        <a:xfrm>
          <a:off x="81097" y="4029907"/>
          <a:ext cx="790455" cy="79045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2" name="Google Shape;26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fonl.mx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nl.mx/proteccion-de-datos-personales/avisos-de-privacidad" TargetMode="External"/><Relationship Id="rId2" Type="http://schemas.openxmlformats.org/officeDocument/2006/relationships/hyperlink" Target="mailto:ut@infonl.m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">
            <a:extLst>
              <a:ext uri="{FF2B5EF4-FFF2-40B4-BE49-F238E27FC236}">
                <a16:creationId xmlns:a16="http://schemas.microsoft.com/office/drawing/2014/main" id="{76CC4287-757E-78CD-B8B7-A3B30E5A1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3" y="681344"/>
            <a:ext cx="7772400" cy="60059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>
            <a:spLocks noGrp="1"/>
          </p:cNvSpPr>
          <p:nvPr>
            <p:ph type="title"/>
          </p:nvPr>
        </p:nvSpPr>
        <p:spPr>
          <a:xfrm>
            <a:off x="527429" y="1951462"/>
            <a:ext cx="8229600" cy="263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100000"/>
              <a:buFont typeface="Calibri"/>
              <a:buNone/>
            </a:pPr>
            <a:r>
              <a:rPr lang="es-MX" sz="36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RESPONSABLES EN MATERIA DE TRANSPARENCIA Y ACCESO A LA INFORMACIÓN PÚBLICA</a:t>
            </a:r>
            <a:br>
              <a:rPr lang="es-MX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es-MX" b="1" dirty="0">
                <a:solidFill>
                  <a:schemeClr val="bg2">
                    <a:lumMod val="75000"/>
                  </a:schemeClr>
                </a:solidFill>
              </a:rPr>
            </a:b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>
            <a:spLocks noGrp="1"/>
          </p:cNvSpPr>
          <p:nvPr>
            <p:ph type="title"/>
          </p:nvPr>
        </p:nvSpPr>
        <p:spPr>
          <a:xfrm>
            <a:off x="2129884" y="-26905"/>
            <a:ext cx="65630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ÓRGANOS GARANTES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9CE45D3-71E5-4EEA-838C-284FE5DCC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535" t="59444" r="5625" b="24028"/>
          <a:stretch/>
        </p:blipFill>
        <p:spPr>
          <a:xfrm>
            <a:off x="2237626" y="3480259"/>
            <a:ext cx="4984594" cy="1488409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8615090-ADF5-9ED0-F033-5D7788835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809" y="791713"/>
            <a:ext cx="4442382" cy="343275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B3E3EC04-E2A6-0E92-6E87-1CC1EAC47610}"/>
              </a:ext>
            </a:extLst>
          </p:cNvPr>
          <p:cNvGrpSpPr/>
          <p:nvPr/>
        </p:nvGrpSpPr>
        <p:grpSpPr>
          <a:xfrm>
            <a:off x="891822" y="5043081"/>
            <a:ext cx="8156337" cy="1261541"/>
            <a:chOff x="891822" y="4968668"/>
            <a:chExt cx="8156337" cy="1261541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99356C3-2A64-B96A-E904-C945A4FA157F}"/>
                </a:ext>
              </a:extLst>
            </p:cNvPr>
            <p:cNvGrpSpPr/>
            <p:nvPr/>
          </p:nvGrpSpPr>
          <p:grpSpPr>
            <a:xfrm>
              <a:off x="891822" y="4968668"/>
              <a:ext cx="8156337" cy="1261541"/>
              <a:chOff x="891822" y="4968668"/>
              <a:chExt cx="8156337" cy="1261541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77897ACB-51AD-455F-8D36-DA0C44FC68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453" t="59444" r="35439" b="24028"/>
              <a:stretch/>
            </p:blipFill>
            <p:spPr>
              <a:xfrm>
                <a:off x="891822" y="4968668"/>
                <a:ext cx="8156337" cy="1261541"/>
              </a:xfrm>
              <a:prstGeom prst="rect">
                <a:avLst/>
              </a:prstGeom>
            </p:spPr>
          </p:pic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CCB6AA2F-F8F9-585A-FE80-26CF1B445ABD}"/>
                  </a:ext>
                </a:extLst>
              </p:cNvPr>
              <p:cNvSpPr/>
              <p:nvPr/>
            </p:nvSpPr>
            <p:spPr>
              <a:xfrm>
                <a:off x="1063108" y="5599438"/>
                <a:ext cx="655168" cy="4569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pic>
          <p:nvPicPr>
            <p:cNvPr id="10" name="Imagen 9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C528D49A-2110-6A81-215F-B9F946351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1822" y="5512529"/>
              <a:ext cx="816292" cy="63077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53622" y="686276"/>
            <a:ext cx="9036756" cy="134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lvl="0" indent="-571500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7200"/>
              <a:buFont typeface="Calibri"/>
              <a:buNone/>
            </a:pPr>
            <a:r>
              <a:rPr lang="es-ES" sz="28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El Instituto Estatal de Transparencia, Acceso a la Información y Protección de Datos (I</a:t>
            </a:r>
            <a:r>
              <a:rPr lang="es-MX" sz="28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NFONL)</a:t>
            </a:r>
            <a:endParaRPr sz="2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1" name="Google Shape;221;p15"/>
          <p:cNvSpPr txBox="1">
            <a:spLocks noGrp="1"/>
          </p:cNvSpPr>
          <p:nvPr>
            <p:ph type="body" idx="1"/>
          </p:nvPr>
        </p:nvSpPr>
        <p:spPr>
          <a:xfrm>
            <a:off x="406400" y="2030534"/>
            <a:ext cx="8438444" cy="364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MX" dirty="0">
                <a:solidFill>
                  <a:srgbClr val="14223C"/>
                </a:solidFill>
                <a:latin typeface="+mn-lt"/>
              </a:rPr>
              <a:t>   </a:t>
            </a:r>
            <a:r>
              <a:rPr lang="es-MX" dirty="0">
                <a:solidFill>
                  <a:schemeClr val="tx1"/>
                </a:solidFill>
                <a:latin typeface="+mn-lt"/>
              </a:rPr>
              <a:t>Es un órgano constitucionalmente </a:t>
            </a:r>
            <a:r>
              <a:rPr lang="es-MX" b="1" dirty="0">
                <a:solidFill>
                  <a:schemeClr val="tx1"/>
                </a:solidFill>
                <a:latin typeface="+mn-lt"/>
              </a:rPr>
              <a:t>autónomo</a:t>
            </a:r>
            <a:r>
              <a:rPr lang="es-MX" dirty="0">
                <a:solidFill>
                  <a:schemeClr val="tx1"/>
                </a:solidFill>
                <a:latin typeface="+mn-lt"/>
              </a:rPr>
              <a:t>, especializado e imparcial, con personalidad jurídica, y patrimonio propio, con autonomía presupuestaria, operativa, de decisión, y de gestión que tiene como objetivo, </a:t>
            </a:r>
            <a:r>
              <a:rPr lang="es-MX" b="1" dirty="0">
                <a:solidFill>
                  <a:schemeClr val="tx1"/>
                </a:solidFill>
                <a:latin typeface="+mn-lt"/>
              </a:rPr>
              <a:t>difundir el ejercicio del derecho a la información.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206476" y="427763"/>
            <a:ext cx="8837735" cy="144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800"/>
              <a:buFont typeface="Calibri"/>
              <a:buNone/>
            </a:pPr>
            <a:r>
              <a:rPr lang="es-MX" sz="28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PRINCIPALES ATRIBUCIONES QUE LE OTORGA LA LEY</a:t>
            </a:r>
            <a:endParaRPr sz="2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1"/>
          </p:nvPr>
        </p:nvSpPr>
        <p:spPr>
          <a:xfrm>
            <a:off x="348310" y="2990633"/>
            <a:ext cx="5265174" cy="362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algn="just">
              <a:spcBef>
                <a:spcPts val="400"/>
              </a:spcBef>
              <a:buClr>
                <a:schemeClr val="bg2">
                  <a:lumMod val="75000"/>
                </a:schemeClr>
              </a:buClr>
              <a:buSzPts val="2800"/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chemeClr val="tx1"/>
                </a:solidFill>
                <a:latin typeface="+mn-lt"/>
              </a:rPr>
              <a:t>Evaluar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 la </a:t>
            </a:r>
            <a:r>
              <a:rPr lang="es-MX" sz="2400" b="1" dirty="0">
                <a:solidFill>
                  <a:schemeClr val="tx1"/>
                </a:solidFill>
                <a:latin typeface="+mn-lt"/>
              </a:rPr>
              <a:t>actuación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 de los </a:t>
            </a:r>
            <a:r>
              <a:rPr lang="es-MX" sz="2400" b="1" dirty="0">
                <a:solidFill>
                  <a:schemeClr val="tx1"/>
                </a:solidFill>
                <a:latin typeface="+mn-lt"/>
              </a:rPr>
              <a:t>sujetos obligados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, respecto a la Ley de Transparencia y Acceso a la Información en vigor; y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520700" algn="just">
              <a:spcBef>
                <a:spcPts val="400"/>
              </a:spcBef>
              <a:buClr>
                <a:schemeClr val="bg2">
                  <a:lumMod val="75000"/>
                </a:schemeClr>
              </a:buClr>
              <a:buSzPts val="2800"/>
              <a:buFont typeface="Wingdings" panose="05000000000000000000" pitchFamily="2" charset="2"/>
              <a:buChar char="v"/>
            </a:pPr>
            <a:endParaRPr sz="2400" dirty="0">
              <a:solidFill>
                <a:schemeClr val="tx1"/>
              </a:solidFill>
              <a:latin typeface="+mn-lt"/>
            </a:endParaRPr>
          </a:p>
          <a:p>
            <a:pPr marL="342900" algn="just">
              <a:spcBef>
                <a:spcPts val="400"/>
              </a:spcBef>
              <a:buClr>
                <a:schemeClr val="bg2">
                  <a:lumMod val="75000"/>
                </a:schemeClr>
              </a:buClr>
              <a:buSzPts val="2800"/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chemeClr val="tx1"/>
                </a:solidFill>
                <a:latin typeface="+mn-lt"/>
              </a:rPr>
              <a:t>Resolve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r sobre los </a:t>
            </a:r>
            <a:r>
              <a:rPr lang="es-MX" sz="2400" b="1" dirty="0">
                <a:solidFill>
                  <a:schemeClr val="tx1"/>
                </a:solidFill>
                <a:latin typeface="+mn-lt"/>
              </a:rPr>
              <a:t>procedimientos de inconformidad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 en materia de acceso a la información pública y de datos personales. 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BB9A9B-7AA6-FED8-0FE7-08F7B9583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89" b="21501"/>
          <a:stretch/>
        </p:blipFill>
        <p:spPr>
          <a:xfrm>
            <a:off x="5688694" y="3578657"/>
            <a:ext cx="3213682" cy="1553689"/>
          </a:xfrm>
          <a:prstGeom prst="rect">
            <a:avLst/>
          </a:prstGeom>
        </p:spPr>
      </p:pic>
      <p:sp>
        <p:nvSpPr>
          <p:cNvPr id="3" name="Google Shape;228;p16">
            <a:extLst>
              <a:ext uri="{FF2B5EF4-FFF2-40B4-BE49-F238E27FC236}">
                <a16:creationId xmlns:a16="http://schemas.microsoft.com/office/drawing/2014/main" id="{CBB2FCB1-D841-4D60-C39A-6B20934AAE7E}"/>
              </a:ext>
            </a:extLst>
          </p:cNvPr>
          <p:cNvSpPr txBox="1">
            <a:spLocks/>
          </p:cNvSpPr>
          <p:nvPr/>
        </p:nvSpPr>
        <p:spPr>
          <a:xfrm>
            <a:off x="348310" y="1869342"/>
            <a:ext cx="8554066" cy="96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algn="just">
              <a:spcBef>
                <a:spcPts val="0"/>
              </a:spcBef>
              <a:buClr>
                <a:schemeClr val="bg2">
                  <a:lumMod val="75000"/>
                </a:schemeClr>
              </a:buClr>
              <a:buSzPts val="2800"/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/>
                </a:solidFill>
                <a:latin typeface="+mn-lt"/>
              </a:rPr>
              <a:t>Promover y difundir </a:t>
            </a:r>
            <a:r>
              <a:rPr lang="es-ES" sz="2400" dirty="0">
                <a:solidFill>
                  <a:schemeClr val="tx1"/>
                </a:solidFill>
                <a:latin typeface="+mn-lt"/>
              </a:rPr>
              <a:t>el ejercicio del derecho de acceso a la información y la protección de los datos personales;</a:t>
            </a:r>
            <a:endParaRPr lang="es-E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>
            <a:spLocks noGrp="1"/>
          </p:cNvSpPr>
          <p:nvPr>
            <p:ph type="title"/>
          </p:nvPr>
        </p:nvSpPr>
        <p:spPr>
          <a:xfrm>
            <a:off x="1008702" y="457200"/>
            <a:ext cx="69849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>
              <a:buClr>
                <a:srgbClr val="E36C09"/>
              </a:buClr>
              <a:buSzPts val="2800"/>
            </a:pPr>
            <a:r>
              <a:rPr lang="es-MX" sz="28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Principales actividades del INFONL</a:t>
            </a:r>
            <a:endParaRPr sz="2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5" name="Google Shape;235;p17"/>
          <p:cNvSpPr txBox="1">
            <a:spLocks noGrp="1"/>
          </p:cNvSpPr>
          <p:nvPr>
            <p:ph type="body" idx="1"/>
          </p:nvPr>
        </p:nvSpPr>
        <p:spPr>
          <a:xfrm>
            <a:off x="445911" y="1874837"/>
            <a:ext cx="522730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algn="just">
              <a:spcBef>
                <a:spcPts val="0"/>
              </a:spcBef>
              <a:buClr>
                <a:schemeClr val="bg2">
                  <a:lumMod val="75000"/>
                </a:schemeClr>
              </a:buClr>
              <a:buSzPts val="3000"/>
              <a:buFont typeface="Wingdings" panose="05000000000000000000" pitchFamily="2" charset="2"/>
              <a:buChar char="v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Capacitar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a los sujetos obligados sobre la obligación de transparentar la gestión pública.</a:t>
            </a:r>
          </a:p>
          <a:p>
            <a:pPr indent="-457200" algn="just">
              <a:spcBef>
                <a:spcPts val="0"/>
              </a:spcBef>
              <a:buClr>
                <a:schemeClr val="bg2">
                  <a:lumMod val="75000"/>
                </a:schemeClr>
              </a:buClr>
              <a:buSzPts val="3000"/>
              <a:buFont typeface="Wingdings" panose="05000000000000000000" pitchFamily="2" charset="2"/>
              <a:buChar char="v"/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algn="just">
              <a:spcBef>
                <a:spcPts val="0"/>
              </a:spcBef>
              <a:buClr>
                <a:schemeClr val="bg2">
                  <a:lumMod val="75000"/>
                </a:schemeClr>
              </a:buClr>
              <a:buSzPts val="3000"/>
              <a:buFont typeface="Wingdings" panose="05000000000000000000" pitchFamily="2" charset="2"/>
              <a:buChar char="v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Difundir la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de la transparencia entre la sociedad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034" name="Picture 10" descr="Puede ser una imagen de 3 personas, personas estudiando, multitud y texto que dice &quot;UANL TEC&quot;">
            <a:extLst>
              <a:ext uri="{FF2B5EF4-FFF2-40B4-BE49-F238E27FC236}">
                <a16:creationId xmlns:a16="http://schemas.microsoft.com/office/drawing/2014/main" id="{7B9CAC92-6731-DC05-58DE-98FECBA9C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8" b="8100"/>
          <a:stretch/>
        </p:blipFill>
        <p:spPr bwMode="auto">
          <a:xfrm>
            <a:off x="5850193" y="4418713"/>
            <a:ext cx="3098444" cy="1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Un grupo de personas en un salón de clases&#10;&#10;Descripción generada automáticamente con confianza media">
            <a:extLst>
              <a:ext uri="{FF2B5EF4-FFF2-40B4-BE49-F238E27FC236}">
                <a16:creationId xmlns:a16="http://schemas.microsoft.com/office/drawing/2014/main" id="{1FA460E7-4843-1EF7-B7FF-FF2D115AFB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47" t="24276" r="5878"/>
          <a:stretch/>
        </p:blipFill>
        <p:spPr>
          <a:xfrm>
            <a:off x="5904270" y="2070199"/>
            <a:ext cx="3056400" cy="19464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body" idx="1"/>
          </p:nvPr>
        </p:nvSpPr>
        <p:spPr>
          <a:xfrm>
            <a:off x="460375" y="1707886"/>
            <a:ext cx="569461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 algn="just">
              <a:spcBef>
                <a:spcPts val="0"/>
              </a:spcBef>
              <a:buClr>
                <a:schemeClr val="bg2">
                  <a:lumMod val="75000"/>
                </a:schemeClr>
              </a:buClr>
              <a:buSzPts val="2800"/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entre la niñez, los “</a:t>
            </a: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de la Transparencia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 </a:t>
            </a:r>
            <a:r>
              <a:rPr lang="es-MX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Honestidad, Justicia y Responsabilidad.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0"/>
              </a:spcBef>
              <a:buClr>
                <a:schemeClr val="bg2">
                  <a:lumMod val="75000"/>
                </a:schemeClr>
              </a:buClr>
              <a:buSzPts val="2800"/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</a:t>
            </a: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asesoría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personalizada acerca de cómo ejercer el derecho al acceso a la información</a:t>
            </a:r>
            <a:r>
              <a:rPr lang="es-MX" sz="2800" dirty="0">
                <a:solidFill>
                  <a:srgbClr val="14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rgbClr val="14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i="1" dirty="0"/>
          </a:p>
        </p:txBody>
      </p:sp>
      <p:sp>
        <p:nvSpPr>
          <p:cNvPr id="244" name="Google Shape;244;p18" descr="Mostrando VALORES DE LA TRANSPARENCIA.jpg"/>
          <p:cNvSpPr/>
          <p:nvPr/>
        </p:nvSpPr>
        <p:spPr>
          <a:xfrm>
            <a:off x="155575" y="-173354"/>
            <a:ext cx="304800" cy="36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 descr="Mostrando VALORES DE LA TRANSPARENCIA.jpg"/>
          <p:cNvSpPr/>
          <p:nvPr/>
        </p:nvSpPr>
        <p:spPr>
          <a:xfrm>
            <a:off x="155575" y="-173354"/>
            <a:ext cx="304800" cy="36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8" descr="Mostrando VALORES DE LA TRANSPARENCIA.jpg"/>
          <p:cNvSpPr/>
          <p:nvPr/>
        </p:nvSpPr>
        <p:spPr>
          <a:xfrm>
            <a:off x="155575" y="-173354"/>
            <a:ext cx="304800" cy="36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34;p17">
            <a:extLst>
              <a:ext uri="{FF2B5EF4-FFF2-40B4-BE49-F238E27FC236}">
                <a16:creationId xmlns:a16="http://schemas.microsoft.com/office/drawing/2014/main" id="{A7E56052-46FE-627F-0619-75CF5570B69E}"/>
              </a:ext>
            </a:extLst>
          </p:cNvPr>
          <p:cNvSpPr txBox="1">
            <a:spLocks/>
          </p:cNvSpPr>
          <p:nvPr/>
        </p:nvSpPr>
        <p:spPr>
          <a:xfrm>
            <a:off x="1008702" y="457200"/>
            <a:ext cx="69849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>
              <a:buClr>
                <a:srgbClr val="E36C09"/>
              </a:buClr>
              <a:buSzPts val="2800"/>
            </a:pPr>
            <a:r>
              <a:rPr lang="es-MX" sz="2800" b="1">
                <a:solidFill>
                  <a:schemeClr val="bg2">
                    <a:lumMod val="75000"/>
                  </a:schemeClr>
                </a:solidFill>
                <a:latin typeface="+mj-lt"/>
              </a:rPr>
              <a:t>Principales actividades del INFONL</a:t>
            </a:r>
            <a:endParaRPr lang="es-MX" sz="2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329F0A3-AB76-2D0D-50AA-CF831C83D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72"/>
          <a:stretch/>
        </p:blipFill>
        <p:spPr>
          <a:xfrm>
            <a:off x="6070548" y="4923035"/>
            <a:ext cx="2770258" cy="16637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4B4323-7367-1BE1-C279-8E8F44BA55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20" r="25225"/>
          <a:stretch/>
        </p:blipFill>
        <p:spPr>
          <a:xfrm>
            <a:off x="6822740" y="1866197"/>
            <a:ext cx="1860885" cy="253965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7B9DFE-BEAD-CBF7-4F6C-21FADA9B2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6"/>
          <a:stretch/>
        </p:blipFill>
        <p:spPr>
          <a:xfrm>
            <a:off x="0" y="1339031"/>
            <a:ext cx="9144000" cy="49142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9995B9C-4B52-9957-BC52-C2D157E1592F}"/>
              </a:ext>
            </a:extLst>
          </p:cNvPr>
          <p:cNvSpPr txBox="1"/>
          <p:nvPr/>
        </p:nvSpPr>
        <p:spPr>
          <a:xfrm>
            <a:off x="619433" y="1486514"/>
            <a:ext cx="167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4"/>
              </a:rPr>
              <a:t>https://infonl.mx/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>
            <a:spLocks noGrp="1"/>
          </p:cNvSpPr>
          <p:nvPr>
            <p:ph type="title"/>
          </p:nvPr>
        </p:nvSpPr>
        <p:spPr>
          <a:xfrm>
            <a:off x="1210369" y="269023"/>
            <a:ext cx="7221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¿Quiénes son sujetos obligados?</a:t>
            </a:r>
            <a:br>
              <a:rPr lang="es-MX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Google Shape;267;p21"/>
          <p:cNvSpPr txBox="1">
            <a:spLocks noGrp="1"/>
          </p:cNvSpPr>
          <p:nvPr>
            <p:ph type="body" idx="1"/>
          </p:nvPr>
        </p:nvSpPr>
        <p:spPr>
          <a:xfrm>
            <a:off x="467544" y="1124744"/>
            <a:ext cx="8229600" cy="112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200"/>
              <a:buNone/>
            </a:pPr>
            <a:endParaRPr dirty="0"/>
          </a:p>
          <a:p>
            <a:pPr marL="342900" lvl="0" indent="-203200" algn="just" rtl="0">
              <a:spcBef>
                <a:spcPts val="440"/>
              </a:spcBef>
              <a:spcAft>
                <a:spcPts val="0"/>
              </a:spcAft>
              <a:buClr>
                <a:srgbClr val="E36C09"/>
              </a:buClr>
              <a:buSzPts val="2200"/>
              <a:buFont typeface="Noto Sans Symbols"/>
              <a:buNone/>
            </a:pPr>
            <a:endParaRPr sz="2200" dirty="0">
              <a:solidFill>
                <a:srgbClr val="006600"/>
              </a:solidFill>
            </a:endParaRPr>
          </a:p>
          <a:p>
            <a:pPr marL="342900" lvl="0" indent="-203200" algn="just" rtl="0">
              <a:spcBef>
                <a:spcPts val="440"/>
              </a:spcBef>
              <a:spcAft>
                <a:spcPts val="0"/>
              </a:spcAft>
              <a:buClr>
                <a:srgbClr val="E36C09"/>
              </a:buClr>
              <a:buSzPts val="2200"/>
              <a:buFont typeface="Noto Sans Symbols"/>
              <a:buNone/>
            </a:pPr>
            <a:endParaRPr sz="2200" dirty="0">
              <a:solidFill>
                <a:srgbClr val="006600"/>
              </a:solidFill>
            </a:endParaRPr>
          </a:p>
          <a:p>
            <a:pPr marL="342900" lvl="0" indent="-203200" algn="just" rtl="0">
              <a:spcBef>
                <a:spcPts val="440"/>
              </a:spcBef>
              <a:spcAft>
                <a:spcPts val="0"/>
              </a:spcAft>
              <a:buClr>
                <a:srgbClr val="E36C09"/>
              </a:buClr>
              <a:buSzPts val="2200"/>
              <a:buFont typeface="Noto Sans Symbols"/>
              <a:buNone/>
            </a:pPr>
            <a:endParaRPr sz="2200" dirty="0">
              <a:solidFill>
                <a:srgbClr val="006600"/>
              </a:solidFill>
            </a:endParaRPr>
          </a:p>
          <a:p>
            <a:pPr marL="342900" lvl="0" indent="-203200" algn="just" rtl="0">
              <a:spcBef>
                <a:spcPts val="440"/>
              </a:spcBef>
              <a:spcAft>
                <a:spcPts val="0"/>
              </a:spcAft>
              <a:buClr>
                <a:srgbClr val="E36C09"/>
              </a:buClr>
              <a:buSzPts val="2200"/>
              <a:buFont typeface="Noto Sans Symbols"/>
              <a:buNone/>
            </a:pPr>
            <a:endParaRPr sz="2200" dirty="0">
              <a:solidFill>
                <a:srgbClr val="006600"/>
              </a:solidFill>
            </a:endParaRPr>
          </a:p>
          <a:p>
            <a:pPr marL="342900" lvl="0" indent="-203200" algn="just" rtl="0">
              <a:spcBef>
                <a:spcPts val="440"/>
              </a:spcBef>
              <a:spcAft>
                <a:spcPts val="0"/>
              </a:spcAft>
              <a:buClr>
                <a:srgbClr val="E36C09"/>
              </a:buClr>
              <a:buSzPts val="2200"/>
              <a:buFont typeface="Noto Sans Symbols"/>
              <a:buNone/>
            </a:pPr>
            <a:endParaRPr sz="2200" dirty="0">
              <a:solidFill>
                <a:srgbClr val="006600"/>
              </a:solidFill>
            </a:endParaRPr>
          </a:p>
          <a:p>
            <a:pPr marL="342900" lvl="0" indent="-342900" algn="just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rgbClr val="006600"/>
              </a:solidFill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4287257263"/>
              </p:ext>
            </p:extLst>
          </p:nvPr>
        </p:nvGraphicFramePr>
        <p:xfrm>
          <a:off x="791737" y="1686406"/>
          <a:ext cx="7869870" cy="5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91737" y="1117908"/>
            <a:ext cx="805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Son sujetos obligados a transparentar y permitir el acceso a su información y proteger los datos personales que obren en su poder:</a:t>
            </a:r>
          </a:p>
        </p:txBody>
      </p:sp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3;p22"/>
          <p:cNvSpPr/>
          <p:nvPr/>
        </p:nvSpPr>
        <p:spPr>
          <a:xfrm>
            <a:off x="2256052" y="1695856"/>
            <a:ext cx="4501590" cy="3597258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CuadroTexto 7"/>
          <p:cNvSpPr txBox="1"/>
          <p:nvPr/>
        </p:nvSpPr>
        <p:spPr>
          <a:xfrm>
            <a:off x="616338" y="4927653"/>
            <a:ext cx="2375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TRANSPARENCIA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54799" y="4927653"/>
            <a:ext cx="2352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DE TRANSPARENCIA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363952" y="741749"/>
            <a:ext cx="6552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Principales obligaciones de los Sujetos Obligados </a:t>
            </a:r>
            <a:endParaRPr lang="es-ES" sz="2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10722" y="1862984"/>
            <a:ext cx="490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Deberá contar con:</a:t>
            </a:r>
          </a:p>
        </p:txBody>
      </p:sp>
      <p:pic>
        <p:nvPicPr>
          <p:cNvPr id="6146" name="Picture 2" descr="Gráficos vectoriales gratis de Fle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137">
            <a:off x="4659793" y="4134433"/>
            <a:ext cx="1664679" cy="8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ráficos vectoriales gratis de Fle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137" flipH="1">
            <a:off x="2813394" y="4195335"/>
            <a:ext cx="1540805" cy="8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3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ctrTitle"/>
          </p:nvPr>
        </p:nvSpPr>
        <p:spPr>
          <a:xfrm>
            <a:off x="791668" y="2290814"/>
            <a:ext cx="7772400" cy="224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4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UNIDAD DE TRANSPARENCIA</a:t>
            </a:r>
            <a:br>
              <a:rPr lang="es-MX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Artículos 58 y 59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37784" y="2100663"/>
            <a:ext cx="6568069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GENERALIDADES DE LA LEY DE TRANSPARENCIA Y ACCESO A LA INFORMACIÓN PÚBLICA DEL ESTADO DE NUEVO LEON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2639947" y="0"/>
            <a:ext cx="58324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s-MX" b="1" dirty="0"/>
            </a:br>
            <a:r>
              <a:rPr lang="es-MX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de Transparencia</a:t>
            </a:r>
            <a:br>
              <a:rPr lang="es-MX" dirty="0"/>
            </a:br>
            <a:endParaRPr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body" idx="1"/>
          </p:nvPr>
        </p:nvSpPr>
        <p:spPr>
          <a:xfrm>
            <a:off x="199615" y="549198"/>
            <a:ext cx="8632150" cy="291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dirty="0">
              <a:solidFill>
                <a:srgbClr val="336600"/>
              </a:solidFill>
            </a:endParaRPr>
          </a:p>
          <a:p>
            <a:pPr marL="3429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sujetos obligados designarán al responsable de la </a:t>
            </a:r>
            <a:r>
              <a:rPr lang="es-MX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Transparencia </a:t>
            </a: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tendrá las siguientes funciones: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1430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dirty="0">
              <a:solidFill>
                <a:srgbClr val="336600"/>
              </a:solidFill>
            </a:endParaRPr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  <p:pic>
        <p:nvPicPr>
          <p:cNvPr id="315" name="Google Shape;315;p24" descr="multitasking-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1637" y="3001745"/>
            <a:ext cx="4667250" cy="310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lustraciones gratis de Punt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1" y="3933661"/>
            <a:ext cx="8196147" cy="23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ustraciones gratis de Punt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2" y="1527303"/>
            <a:ext cx="8285356" cy="23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" name="Google Shape;321;p25"/>
          <p:cNvSpPr txBox="1">
            <a:spLocks noGrp="1"/>
          </p:cNvSpPr>
          <p:nvPr>
            <p:ph type="title"/>
          </p:nvPr>
        </p:nvSpPr>
        <p:spPr>
          <a:xfrm>
            <a:off x="1416204" y="535232"/>
            <a:ext cx="6790455" cy="75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br>
              <a:rPr lang="es-MX" sz="5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MX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Obligaciones de la </a:t>
            </a:r>
            <a:br>
              <a:rPr lang="es-MX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Transparencia</a:t>
            </a:r>
            <a:br>
              <a:rPr lang="es-MX" sz="5400" dirty="0">
                <a:solidFill>
                  <a:schemeClr val="bg2">
                    <a:lumMod val="75000"/>
                  </a:schemeClr>
                </a:solidFill>
              </a:rPr>
            </a:br>
            <a:endParaRPr sz="5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16927" y="1728439"/>
            <a:ext cx="609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Recibir y dar trámite a las solicitudes de acceso a la información</a:t>
            </a:r>
            <a:r>
              <a:rPr lang="es-ES" dirty="0"/>
              <a:t>;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616927" y="2846202"/>
            <a:ext cx="621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600" dirty="0"/>
              <a:t>Auxiliar a los particulares en la elaboración de solicitudes de acceso a la información y, en su caso, orientarlos sobre los sujetos obligados competentes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16927" y="4148631"/>
            <a:ext cx="6211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Realizar los trámites internos necesarios para la atención de las solicitudes de acceso a la información;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16927" y="5442082"/>
            <a:ext cx="601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Efectuar las notificaciones a los solicitantes;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lustraciones gratis de Punt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2" y="3851009"/>
            <a:ext cx="8285356" cy="23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lustraciones gratis de Punt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2" y="1527303"/>
            <a:ext cx="8285356" cy="23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" name="Google Shape;328;p26"/>
          <p:cNvSpPr txBox="1">
            <a:spLocks noGrp="1"/>
          </p:cNvSpPr>
          <p:nvPr>
            <p:ph type="title"/>
          </p:nvPr>
        </p:nvSpPr>
        <p:spPr>
          <a:xfrm>
            <a:off x="1187624" y="231845"/>
            <a:ext cx="77048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br>
              <a:rPr lang="es-MX" sz="5400" b="1" dirty="0"/>
            </a:br>
            <a:br>
              <a:rPr lang="es-MX" sz="5400" dirty="0"/>
            </a:br>
            <a:endParaRPr sz="5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B4D1B6-A611-9513-0CC1-0B05D2AD5782}"/>
              </a:ext>
            </a:extLst>
          </p:cNvPr>
          <p:cNvSpPr txBox="1"/>
          <p:nvPr/>
        </p:nvSpPr>
        <p:spPr>
          <a:xfrm>
            <a:off x="2023943" y="398436"/>
            <a:ext cx="5572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Obligaciones de la </a:t>
            </a:r>
          </a:p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Transparencia</a:t>
            </a:r>
            <a:endParaRPr lang="es-MX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61170" y="1675936"/>
            <a:ext cx="6222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600" dirty="0"/>
              <a:t>Proponer al Comité los procedimientos internos que aseguren la mayor eficiencia en la gestión de las solicitudes de acceso a la información, conforme a la normatividad aplicable;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639229" y="2817802"/>
            <a:ext cx="5956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Llevar un registro de las solicitudes de acceso a la información, respuestas, resultados, costos de reproducción y envío;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61169" y="4080668"/>
            <a:ext cx="6034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Promover e implementar políticas de transparencia proactiva procurando su accesibilidad;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639229" y="5175430"/>
            <a:ext cx="6144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Fomentar la transparencia y accesibilidad al interior del sujeto obligado;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ctrTitle"/>
          </p:nvPr>
        </p:nvSpPr>
        <p:spPr>
          <a:xfrm>
            <a:off x="755352" y="120900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200" b="1" dirty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COMITÉ DE TRANSPARENCIA</a:t>
            </a:r>
            <a:br>
              <a:rPr lang="es-MX" sz="3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s-MX" sz="3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Artículos 56 y 57</a:t>
            </a:r>
            <a:br>
              <a:rPr lang="es-MX" sz="2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endParaRPr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Google Shape;343;p28" descr="equipo-de-trabaj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6693" y="2507630"/>
            <a:ext cx="4551362" cy="352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"/>
          <p:cNvSpPr txBox="1">
            <a:spLocks noGrp="1"/>
          </p:cNvSpPr>
          <p:nvPr>
            <p:ph type="title"/>
          </p:nvPr>
        </p:nvSpPr>
        <p:spPr>
          <a:xfrm>
            <a:off x="2218124" y="332460"/>
            <a:ext cx="51847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s-MX" b="1" dirty="0">
                <a:solidFill>
                  <a:schemeClr val="bg2">
                    <a:lumMod val="75000"/>
                  </a:schemeClr>
                </a:solidFill>
                <a:latin typeface="+mj-lt"/>
              </a:rPr>
            </a:br>
            <a:r>
              <a:rPr lang="es-MX" sz="3600" b="1" dirty="0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Comité de Transparencia</a:t>
            </a:r>
            <a:br>
              <a:rPr lang="es-MX" dirty="0">
                <a:solidFill>
                  <a:schemeClr val="bg2">
                    <a:lumMod val="75000"/>
                  </a:schemeClr>
                </a:solidFill>
                <a:latin typeface="+mj-lt"/>
              </a:rPr>
            </a:br>
            <a:endParaRPr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69434" y="1586972"/>
            <a:ext cx="7727795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chemeClr val="dk1"/>
              </a:buClr>
              <a:buSzPct val="100000"/>
            </a:pPr>
            <a:r>
              <a:rPr lang="es-ES" sz="2000" dirty="0">
                <a:solidFill>
                  <a:schemeClr val="tx1"/>
                </a:solidFill>
              </a:rPr>
              <a:t>En cada SO se integrará un  </a:t>
            </a:r>
            <a:r>
              <a:rPr lang="es-ES" sz="2000" b="1" dirty="0">
                <a:solidFill>
                  <a:schemeClr val="bg2">
                    <a:lumMod val="75000"/>
                  </a:schemeClr>
                </a:solidFill>
              </a:rPr>
              <a:t>Comité de Transparencia </a:t>
            </a: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colegiado e integrado por un número impar, el cual adoptará sus resoluciones por mayoría de votos. 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es-ES" sz="2000" dirty="0">
                <a:solidFill>
                  <a:schemeClr val="tx1"/>
                </a:solidFill>
              </a:rPr>
              <a:t>En caso de empate, el Presidente tendrá voto de calidad.</a:t>
            </a:r>
          </a:p>
          <a:p>
            <a:pPr marL="342900" lvl="0" indent="-342900" algn="just">
              <a:spcBef>
                <a:spcPts val="380"/>
              </a:spcBef>
              <a:buClr>
                <a:schemeClr val="dk1"/>
              </a:buClr>
              <a:buSzPct val="100000"/>
            </a:pPr>
            <a:endParaRPr lang="es-ES" sz="2000" dirty="0">
              <a:solidFill>
                <a:srgbClr val="14223C"/>
              </a:solidFill>
            </a:endParaRPr>
          </a:p>
          <a:p>
            <a:pPr marL="342900" lvl="0" indent="-342900" algn="just">
              <a:spcBef>
                <a:spcPts val="399"/>
              </a:spcBef>
              <a:buClr>
                <a:schemeClr val="dk1"/>
              </a:buClr>
              <a:buSzPct val="100000"/>
            </a:pPr>
            <a:r>
              <a:rPr lang="es-ES" sz="2000" b="1" dirty="0">
                <a:solidFill>
                  <a:srgbClr val="14223C"/>
                </a:solidFill>
              </a:rPr>
              <a:t>Los integrantes del Comité</a:t>
            </a:r>
            <a:r>
              <a:rPr lang="es-ES" sz="2000" dirty="0">
                <a:solidFill>
                  <a:srgbClr val="14223C"/>
                </a:solidFill>
              </a:rPr>
              <a:t>:</a:t>
            </a:r>
          </a:p>
          <a:p>
            <a:pPr marL="342900" lvl="0" indent="-342900" algn="just">
              <a:spcBef>
                <a:spcPts val="399"/>
              </a:spcBef>
              <a:buClr>
                <a:schemeClr val="bg2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No podrán depender jerárquicamente entre sí</a:t>
            </a:r>
          </a:p>
          <a:p>
            <a:pPr marL="342900" lvl="0" indent="-342900" algn="just">
              <a:spcBef>
                <a:spcPts val="399"/>
              </a:spcBef>
              <a:buClr>
                <a:schemeClr val="bg2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Tampoco podrán reunirse 2 o más de estos integrantes en 1 sola persona.</a:t>
            </a:r>
          </a:p>
          <a:p>
            <a:pPr marL="342900" lvl="0" indent="-342900" algn="just">
              <a:spcBef>
                <a:spcPts val="399"/>
              </a:spcBef>
              <a:buClr>
                <a:schemeClr val="bg2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Tendrán acceso a la información para determinar su clasificación.</a:t>
            </a:r>
          </a:p>
          <a:p>
            <a:endParaRPr lang="es-MX" dirty="0"/>
          </a:p>
        </p:txBody>
      </p:sp>
      <p:pic>
        <p:nvPicPr>
          <p:cNvPr id="7170" name="Picture 2" descr="Trabajo En Equipo, Equipo, Engrana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70" y="4761571"/>
            <a:ext cx="3680657" cy="24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29"/>
          <p:cNvGrpSpPr/>
          <p:nvPr/>
        </p:nvGrpSpPr>
        <p:grpSpPr>
          <a:xfrm>
            <a:off x="1234814" y="1226909"/>
            <a:ext cx="6981766" cy="5087329"/>
            <a:chOff x="-2" y="155971"/>
            <a:chExt cx="7602623" cy="5555456"/>
          </a:xfrm>
        </p:grpSpPr>
        <p:sp>
          <p:nvSpPr>
            <p:cNvPr id="350" name="Google Shape;350;p29"/>
            <p:cNvSpPr/>
            <p:nvPr/>
          </p:nvSpPr>
          <p:spPr>
            <a:xfrm>
              <a:off x="3690937" y="1516856"/>
              <a:ext cx="2619374" cy="6232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sp>
        <p:sp>
          <p:nvSpPr>
            <p:cNvPr id="351" name="Google Shape;351;p29"/>
            <p:cNvSpPr/>
            <p:nvPr/>
          </p:nvSpPr>
          <p:spPr>
            <a:xfrm>
              <a:off x="3668456" y="3417515"/>
              <a:ext cx="1332168" cy="7068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6293"/>
                  </a:lnTo>
                  <a:lnTo>
                    <a:pt x="120000" y="86293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sp>
        <p:sp>
          <p:nvSpPr>
            <p:cNvPr id="352" name="Google Shape;352;p29"/>
            <p:cNvSpPr/>
            <p:nvPr/>
          </p:nvSpPr>
          <p:spPr>
            <a:xfrm>
              <a:off x="2381250" y="3417515"/>
              <a:ext cx="1287206" cy="7068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6293"/>
                  </a:lnTo>
                  <a:lnTo>
                    <a:pt x="0" y="86293"/>
                  </a:lnTo>
                  <a:lnTo>
                    <a:pt x="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sp>
        <p:sp>
          <p:nvSpPr>
            <p:cNvPr id="354" name="Google Shape;354;p29"/>
            <p:cNvSpPr/>
            <p:nvPr/>
          </p:nvSpPr>
          <p:spPr>
            <a:xfrm>
              <a:off x="1071562" y="1516856"/>
              <a:ext cx="2579516" cy="6232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sp>
        <p:sp>
          <p:nvSpPr>
            <p:cNvPr id="355" name="Google Shape;355;p29"/>
            <p:cNvSpPr/>
            <p:nvPr/>
          </p:nvSpPr>
          <p:spPr>
            <a:xfrm>
              <a:off x="2619374" y="155971"/>
              <a:ext cx="2143125" cy="1360884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</a:schemeClr>
            </a:solidFill>
            <a:ln w="254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2857499" y="382190"/>
              <a:ext cx="2143125" cy="13608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 txBox="1"/>
            <p:nvPr/>
          </p:nvSpPr>
          <p:spPr>
            <a:xfrm>
              <a:off x="2897358" y="422049"/>
              <a:ext cx="2063407" cy="128116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marR="0" lvl="0" indent="-34290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Wingdings" panose="05000000000000000000" pitchFamily="2" charset="2"/>
                <a:buChar char="§"/>
              </a:pPr>
              <a:r>
                <a:rPr lang="es-MX" sz="2000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Confirma</a:t>
              </a:r>
            </a:p>
            <a:p>
              <a:pPr marL="342900" marR="0" lvl="0" indent="-34290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Wingdings" panose="05000000000000000000" pitchFamily="2" charset="2"/>
                <a:buChar char="§"/>
              </a:pPr>
              <a:r>
                <a:rPr lang="es-MX" sz="2000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Modifica</a:t>
              </a:r>
            </a:p>
            <a:p>
              <a:pPr marL="342900" marR="0" lvl="0" indent="-34290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Wingdings" panose="05000000000000000000" pitchFamily="2" charset="2"/>
                <a:buChar char="§"/>
              </a:pPr>
              <a:r>
                <a:rPr lang="es-MX" sz="2000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Revoca </a:t>
              </a:r>
              <a:endParaRPr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-2" y="2082571"/>
              <a:ext cx="2143125" cy="136088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solidFill>
                <a:schemeClr val="bg2"/>
              </a:solidFill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226883" y="2274292"/>
              <a:ext cx="2143125" cy="13608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bg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 txBox="1"/>
            <p:nvPr/>
          </p:nvSpPr>
          <p:spPr>
            <a:xfrm>
              <a:off x="277983" y="2300057"/>
              <a:ext cx="2063407" cy="128116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s-MX" sz="2200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Prórroga</a:t>
              </a:r>
              <a:endParaRPr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2596893" y="2056630"/>
              <a:ext cx="2143125" cy="136088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w="254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2826330" y="2300139"/>
              <a:ext cx="2143125" cy="13608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bg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 txBox="1"/>
            <p:nvPr/>
          </p:nvSpPr>
          <p:spPr>
            <a:xfrm>
              <a:off x="2874877" y="2322708"/>
              <a:ext cx="2063407" cy="128116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s-MX" sz="2200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Clasificación</a:t>
              </a:r>
              <a:endParaRPr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1309687" y="4124325"/>
              <a:ext cx="2143125" cy="1360884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1547812" y="4350543"/>
              <a:ext cx="2143125" cy="13608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 txBox="1"/>
            <p:nvPr/>
          </p:nvSpPr>
          <p:spPr>
            <a:xfrm>
              <a:off x="1587671" y="4390402"/>
              <a:ext cx="2063407" cy="128116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s-MX" sz="24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Reservada</a:t>
              </a: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29062" y="4124325"/>
              <a:ext cx="2143125" cy="1360884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4167187" y="4350543"/>
              <a:ext cx="2143125" cy="13608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 txBox="1"/>
            <p:nvPr/>
          </p:nvSpPr>
          <p:spPr>
            <a:xfrm>
              <a:off x="4207046" y="4390402"/>
              <a:ext cx="2063407" cy="128116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s-MX" sz="24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Confidencial</a:t>
              </a: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216267" y="2056630"/>
              <a:ext cx="2143125" cy="136088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w="254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459496" y="2274292"/>
              <a:ext cx="2143125" cy="13608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bg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 txBox="1"/>
            <p:nvPr/>
          </p:nvSpPr>
          <p:spPr>
            <a:xfrm>
              <a:off x="5499355" y="2274292"/>
              <a:ext cx="2063407" cy="1281166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s-MX" sz="2200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Inexistencia / Incompetencia</a:t>
              </a:r>
              <a:endParaRPr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74" name="Google Shape;374;p29"/>
          <p:cNvSpPr txBox="1">
            <a:spLocks noGrp="1"/>
          </p:cNvSpPr>
          <p:nvPr>
            <p:ph type="title"/>
          </p:nvPr>
        </p:nvSpPr>
        <p:spPr>
          <a:xfrm>
            <a:off x="1843014" y="230344"/>
            <a:ext cx="57813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alibri"/>
              <a:buNone/>
            </a:pPr>
            <a:r>
              <a:rPr lang="es-MX" sz="3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Transparencia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30" descr="Resultado de imagen para capacitación png"/>
          <p:cNvPicPr preferRelativeResize="0"/>
          <p:nvPr/>
        </p:nvPicPr>
        <p:blipFill rotWithShape="1">
          <a:blip r:embed="rId3">
            <a:alphaModFix/>
          </a:blip>
          <a:srcRect l="15556" t="8889" r="13333" b="8889"/>
          <a:stretch/>
        </p:blipFill>
        <p:spPr>
          <a:xfrm>
            <a:off x="4038531" y="4627756"/>
            <a:ext cx="1691245" cy="2123868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0"/>
              </a:schemeClr>
            </a:glow>
          </a:effectLst>
        </p:spPr>
      </p:pic>
      <p:sp>
        <p:nvSpPr>
          <p:cNvPr id="380" name="Google Shape;380;p30"/>
          <p:cNvSpPr txBox="1">
            <a:spLocks noGrp="1"/>
          </p:cNvSpPr>
          <p:nvPr>
            <p:ph type="title"/>
          </p:nvPr>
        </p:nvSpPr>
        <p:spPr>
          <a:xfrm>
            <a:off x="1681631" y="516677"/>
            <a:ext cx="6007342" cy="110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alibri"/>
              <a:buNone/>
            </a:pPr>
            <a:r>
              <a:rPr lang="es-MX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Funciones del Comité de Transparencia</a:t>
            </a:r>
            <a:endParaRPr sz="2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Google Shape;381;p30"/>
          <p:cNvSpPr txBox="1">
            <a:spLocks noGrp="1"/>
          </p:cNvSpPr>
          <p:nvPr>
            <p:ph type="body" idx="1"/>
          </p:nvPr>
        </p:nvSpPr>
        <p:spPr>
          <a:xfrm>
            <a:off x="364822" y="1619284"/>
            <a:ext cx="8411188" cy="431966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3200"/>
              <a:buFont typeface="Noto Sans Symbols"/>
              <a:buChar char="❖"/>
            </a:pPr>
            <a:r>
              <a:rPr lang="es-MX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Supervisa procedimientos.</a:t>
            </a:r>
            <a:endParaRPr sz="2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bg2"/>
              </a:buClr>
              <a:buSzPts val="3200"/>
              <a:buFont typeface="Noto Sans Symbols"/>
              <a:buChar char="❖"/>
            </a:pPr>
            <a:r>
              <a:rPr lang="es-MX" sz="2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Ordena</a:t>
            </a:r>
            <a:r>
              <a:rPr lang="es-MX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la </a:t>
            </a:r>
            <a:r>
              <a:rPr lang="es-MX" sz="2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generación de </a:t>
            </a:r>
            <a:r>
              <a:rPr lang="es-MX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s-MX" sz="2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información</a:t>
            </a:r>
            <a:r>
              <a:rPr lang="es-MX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 las áreas competentes.</a:t>
            </a:r>
            <a:endParaRPr sz="2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bg2"/>
              </a:buClr>
              <a:buSzPts val="3200"/>
              <a:buFont typeface="Noto Sans Symbols"/>
              <a:buChar char="❖"/>
            </a:pPr>
            <a:r>
              <a:rPr lang="es-MX" sz="2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Establece políticas de mejor obtención</a:t>
            </a:r>
            <a:r>
              <a:rPr lang="es-MX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 la información.</a:t>
            </a:r>
            <a:endParaRPr sz="2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bg2"/>
              </a:buClr>
              <a:buSzPts val="3200"/>
              <a:buFont typeface="Noto Sans Symbols"/>
              <a:buChar char="❖"/>
            </a:pPr>
            <a:r>
              <a:rPr lang="es-MX" sz="2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Promueve</a:t>
            </a:r>
            <a:r>
              <a:rPr lang="es-MX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la </a:t>
            </a:r>
            <a:r>
              <a:rPr lang="es-MX" sz="2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capacitación</a:t>
            </a:r>
            <a:r>
              <a:rPr lang="es-MX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y actualización </a:t>
            </a:r>
            <a:r>
              <a:rPr lang="es-MX" sz="2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sus servidores</a:t>
            </a:r>
            <a:r>
              <a:rPr lang="es-MX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endParaRPr sz="2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600" dirty="0">
              <a:latin typeface="+mj-lt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>
            <a:spLocks noGrp="1"/>
          </p:cNvSpPr>
          <p:nvPr>
            <p:ph type="body" idx="1"/>
          </p:nvPr>
        </p:nvSpPr>
        <p:spPr>
          <a:xfrm>
            <a:off x="363241" y="1153235"/>
            <a:ext cx="8229600" cy="521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4516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dirty="0">
              <a:solidFill>
                <a:schemeClr val="tx1"/>
              </a:solidFill>
            </a:endParaRPr>
          </a:p>
          <a:p>
            <a:pPr lvl="0" indent="-457200" algn="just" rtl="0">
              <a:spcBef>
                <a:spcPts val="592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capacitación 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materia de transparencia, acceso a la información, accesibilidad y protección de datos personales, para todos los integrantes del sujeto obligado.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160" lvl="0" indent="-457200" algn="just" rtl="0">
              <a:spcBef>
                <a:spcPts val="592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just" rtl="0">
              <a:spcBef>
                <a:spcPts val="592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 informe anual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160" lvl="0" indent="-457200" algn="just" rtl="0">
              <a:spcBef>
                <a:spcPts val="592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just" rtl="0">
              <a:spcBef>
                <a:spcPts val="592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Solicitar y autorizar la ampliación del plazo de </a:t>
            </a: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54940" algn="just" rtl="0">
              <a:spcBef>
                <a:spcPts val="592"/>
              </a:spcBef>
              <a:spcAft>
                <a:spcPts val="0"/>
              </a:spcAft>
              <a:buClr>
                <a:srgbClr val="E36C09"/>
              </a:buClr>
              <a:buSzPct val="100000"/>
              <a:buFont typeface="Noto Sans Symbols"/>
              <a:buNone/>
            </a:pP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006600"/>
              </a:solidFill>
            </a:endParaRPr>
          </a:p>
        </p:txBody>
      </p:sp>
      <p:pic>
        <p:nvPicPr>
          <p:cNvPr id="389" name="Google Shape;389;p31" descr="Resultado de imagen para inform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79" y="3317489"/>
            <a:ext cx="1377126" cy="153166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1"/>
          <p:cNvSpPr txBox="1"/>
          <p:nvPr/>
        </p:nvSpPr>
        <p:spPr>
          <a:xfrm>
            <a:off x="1929574" y="457200"/>
            <a:ext cx="541866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Principales Funciones del Comité de Transparencia</a:t>
            </a:r>
            <a:endParaRPr sz="2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DA9947D-8A19-C9E7-C723-0DF2C91F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7" y="738083"/>
            <a:ext cx="6912350" cy="7086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Trámite para atender una solicitud de acceso a la información 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BA324887-2717-07CB-AEFF-178B054CE4E1}"/>
              </a:ext>
            </a:extLst>
          </p:cNvPr>
          <p:cNvGrpSpPr/>
          <p:nvPr/>
        </p:nvGrpSpPr>
        <p:grpSpPr>
          <a:xfrm>
            <a:off x="61879" y="1292220"/>
            <a:ext cx="9084573" cy="5449148"/>
            <a:chOff x="61879" y="1292220"/>
            <a:chExt cx="9084573" cy="5449148"/>
          </a:xfrm>
        </p:grpSpPr>
        <p:sp>
          <p:nvSpPr>
            <p:cNvPr id="5" name="Subtítulo 2"/>
            <p:cNvSpPr txBox="1">
              <a:spLocks/>
            </p:cNvSpPr>
            <p:nvPr/>
          </p:nvSpPr>
          <p:spPr>
            <a:xfrm>
              <a:off x="283215" y="3189175"/>
              <a:ext cx="1426638" cy="599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31800" algn="ctr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32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40640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81000" algn="ctr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25400"/>
              <a:r>
                <a:rPr lang="es-MX" sz="1200" b="1" dirty="0">
                  <a:solidFill>
                    <a:schemeClr val="tx1"/>
                  </a:solidFill>
                  <a:latin typeface="+mn-lt"/>
                </a:rPr>
                <a:t>Persona Solicitante</a:t>
              </a:r>
            </a:p>
          </p:txBody>
        </p:sp>
        <p:sp>
          <p:nvSpPr>
            <p:cNvPr id="6" name="Subtítulo 2"/>
            <p:cNvSpPr txBox="1">
              <a:spLocks/>
            </p:cNvSpPr>
            <p:nvPr/>
          </p:nvSpPr>
          <p:spPr>
            <a:xfrm>
              <a:off x="1564348" y="1497902"/>
              <a:ext cx="1717287" cy="74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dirty="0"/>
                <a:t>Presenta la solicitud de acceso a la información</a:t>
              </a:r>
            </a:p>
          </p:txBody>
        </p:sp>
        <p:sp>
          <p:nvSpPr>
            <p:cNvPr id="7" name="Subtítulo 2"/>
            <p:cNvSpPr txBox="1">
              <a:spLocks/>
            </p:cNvSpPr>
            <p:nvPr/>
          </p:nvSpPr>
          <p:spPr>
            <a:xfrm>
              <a:off x="4161302" y="3224871"/>
              <a:ext cx="1874630" cy="370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dirty="0"/>
                <a:t>Sujeto Obligado</a:t>
              </a:r>
            </a:p>
          </p:txBody>
        </p:sp>
        <p:sp>
          <p:nvSpPr>
            <p:cNvPr id="8" name="Subtítulo 2"/>
            <p:cNvSpPr txBox="1">
              <a:spLocks/>
            </p:cNvSpPr>
            <p:nvPr/>
          </p:nvSpPr>
          <p:spPr>
            <a:xfrm>
              <a:off x="6644122" y="3296311"/>
              <a:ext cx="2265454" cy="370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100" dirty="0"/>
                <a:t>Unidad de Transparencia</a:t>
              </a:r>
            </a:p>
          </p:txBody>
        </p:sp>
        <p:sp>
          <p:nvSpPr>
            <p:cNvPr id="9" name="Subtítulo 2"/>
            <p:cNvSpPr txBox="1">
              <a:spLocks/>
            </p:cNvSpPr>
            <p:nvPr/>
          </p:nvSpPr>
          <p:spPr>
            <a:xfrm>
              <a:off x="6501629" y="6002534"/>
              <a:ext cx="2642371" cy="465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s-MX" dirty="0"/>
                <a:t>          Área administrativa </a:t>
              </a:r>
            </a:p>
            <a:p>
              <a:pPr>
                <a:spcBef>
                  <a:spcPts val="0"/>
                </a:spcBef>
              </a:pPr>
              <a:r>
                <a:rPr lang="es-MX" dirty="0"/>
                <a:t>competente del Sujeto Obligado</a:t>
              </a:r>
            </a:p>
          </p:txBody>
        </p:sp>
        <p:pic>
          <p:nvPicPr>
            <p:cNvPr id="16" name="20 Imagen" descr="icon_documents.png">
              <a:extLst>
                <a:ext uri="{FF2B5EF4-FFF2-40B4-BE49-F238E27FC236}">
                  <a16:creationId xmlns:a16="http://schemas.microsoft.com/office/drawing/2014/main" id="{785BAAF4-6EEB-6039-7E64-3D7EE18D3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4719297"/>
              <a:ext cx="1502119" cy="1048017"/>
            </a:xfrm>
            <a:prstGeom prst="rect">
              <a:avLst/>
            </a:prstGeom>
          </p:spPr>
        </p:pic>
        <p:cxnSp>
          <p:nvCxnSpPr>
            <p:cNvPr id="18" name="23 Conector recto de flecha">
              <a:extLst>
                <a:ext uri="{FF2B5EF4-FFF2-40B4-BE49-F238E27FC236}">
                  <a16:creationId xmlns:a16="http://schemas.microsoft.com/office/drawing/2014/main" id="{DA5388FD-B80D-0004-7C8B-2FFB2B14B435}"/>
                </a:ext>
              </a:extLst>
            </p:cNvPr>
            <p:cNvCxnSpPr/>
            <p:nvPr/>
          </p:nvCxnSpPr>
          <p:spPr>
            <a:xfrm>
              <a:off x="1619672" y="2739547"/>
              <a:ext cx="4779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24 Conector recto de flecha">
              <a:extLst>
                <a:ext uri="{FF2B5EF4-FFF2-40B4-BE49-F238E27FC236}">
                  <a16:creationId xmlns:a16="http://schemas.microsoft.com/office/drawing/2014/main" id="{C91598CC-9F43-A217-4ADD-70EC79785D92}"/>
                </a:ext>
              </a:extLst>
            </p:cNvPr>
            <p:cNvCxnSpPr/>
            <p:nvPr/>
          </p:nvCxnSpPr>
          <p:spPr>
            <a:xfrm>
              <a:off x="3729201" y="2739547"/>
              <a:ext cx="4779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32 Conector recto de flecha">
              <a:extLst>
                <a:ext uri="{FF2B5EF4-FFF2-40B4-BE49-F238E27FC236}">
                  <a16:creationId xmlns:a16="http://schemas.microsoft.com/office/drawing/2014/main" id="{D54AE4E6-219D-9DBE-8C9A-C28BD9AF347B}"/>
                </a:ext>
              </a:extLst>
            </p:cNvPr>
            <p:cNvCxnSpPr/>
            <p:nvPr/>
          </p:nvCxnSpPr>
          <p:spPr>
            <a:xfrm flipH="1">
              <a:off x="6902451" y="5374073"/>
              <a:ext cx="409669" cy="8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35 Conector recto de flecha">
              <a:extLst>
                <a:ext uri="{FF2B5EF4-FFF2-40B4-BE49-F238E27FC236}">
                  <a16:creationId xmlns:a16="http://schemas.microsoft.com/office/drawing/2014/main" id="{3EFF9D94-183C-FAFC-2521-AB62FF68C1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7984" y="5383590"/>
              <a:ext cx="558552" cy="30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36 Conector recto de flecha">
              <a:extLst>
                <a:ext uri="{FF2B5EF4-FFF2-40B4-BE49-F238E27FC236}">
                  <a16:creationId xmlns:a16="http://schemas.microsoft.com/office/drawing/2014/main" id="{92DEC739-627C-ECC5-63CD-4F7B554C945A}"/>
                </a:ext>
              </a:extLst>
            </p:cNvPr>
            <p:cNvCxnSpPr/>
            <p:nvPr/>
          </p:nvCxnSpPr>
          <p:spPr>
            <a:xfrm flipH="1">
              <a:off x="2441607" y="5374597"/>
              <a:ext cx="614503" cy="8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>
              <a:extLst>
                <a:ext uri="{FF2B5EF4-FFF2-40B4-BE49-F238E27FC236}">
                  <a16:creationId xmlns:a16="http://schemas.microsoft.com/office/drawing/2014/main" id="{C91598CC-9F43-A217-4ADD-70EC79785D92}"/>
                </a:ext>
              </a:extLst>
            </p:cNvPr>
            <p:cNvCxnSpPr/>
            <p:nvPr/>
          </p:nvCxnSpPr>
          <p:spPr>
            <a:xfrm>
              <a:off x="6126027" y="2758676"/>
              <a:ext cx="4779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4 Conector recto de flecha">
              <a:extLst>
                <a:ext uri="{FF2B5EF4-FFF2-40B4-BE49-F238E27FC236}">
                  <a16:creationId xmlns:a16="http://schemas.microsoft.com/office/drawing/2014/main" id="{C91598CC-9F43-A217-4ADD-70EC79785D92}"/>
                </a:ext>
              </a:extLst>
            </p:cNvPr>
            <p:cNvCxnSpPr/>
            <p:nvPr/>
          </p:nvCxnSpPr>
          <p:spPr>
            <a:xfrm>
              <a:off x="8001368" y="3710757"/>
              <a:ext cx="803" cy="4651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0" descr="Resultado de imagen para información png">
              <a:extLst>
                <a:ext uri="{FF2B5EF4-FFF2-40B4-BE49-F238E27FC236}">
                  <a16:creationId xmlns:a16="http://schemas.microsoft.com/office/drawing/2014/main" id="{08BA182E-AC73-BDA4-A350-B61CB2E8A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406" y="5282498"/>
              <a:ext cx="741083" cy="923093"/>
            </a:xfrm>
            <a:prstGeom prst="rect">
              <a:avLst/>
            </a:prstGeom>
            <a:noFill/>
          </p:spPr>
        </p:pic>
        <p:sp>
          <p:nvSpPr>
            <p:cNvPr id="4" name="Subtítulo 2">
              <a:extLst>
                <a:ext uri="{FF2B5EF4-FFF2-40B4-BE49-F238E27FC236}">
                  <a16:creationId xmlns:a16="http://schemas.microsoft.com/office/drawing/2014/main" id="{872F9443-3CFC-144B-59B5-12E842ACE849}"/>
                </a:ext>
              </a:extLst>
            </p:cNvPr>
            <p:cNvSpPr txBox="1">
              <a:spLocks/>
            </p:cNvSpPr>
            <p:nvPr/>
          </p:nvSpPr>
          <p:spPr>
            <a:xfrm>
              <a:off x="3479763" y="1382094"/>
              <a:ext cx="2130087" cy="717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dirty="0"/>
                <a:t>Directamente a la Unidad de Transparencia de la dependencia pública</a:t>
              </a:r>
            </a:p>
          </p:txBody>
        </p:sp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F5C8D3FA-2350-EF8F-C689-6F3EC355B0EF}"/>
                </a:ext>
              </a:extLst>
            </p:cNvPr>
            <p:cNvSpPr txBox="1">
              <a:spLocks/>
            </p:cNvSpPr>
            <p:nvPr/>
          </p:nvSpPr>
          <p:spPr>
            <a:xfrm>
              <a:off x="2594578" y="5877272"/>
              <a:ext cx="2265454" cy="370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100" dirty="0"/>
                <a:t>Unidad de Transparencia</a:t>
              </a:r>
            </a:p>
          </p:txBody>
        </p:sp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id="{6558F09E-7117-C442-F77F-39B2FED68D76}"/>
                </a:ext>
              </a:extLst>
            </p:cNvPr>
            <p:cNvSpPr txBox="1">
              <a:spLocks/>
            </p:cNvSpPr>
            <p:nvPr/>
          </p:nvSpPr>
          <p:spPr>
            <a:xfrm>
              <a:off x="4670962" y="3970649"/>
              <a:ext cx="2349310" cy="826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dirty="0"/>
                <a:t>Genera la información y envía a la Unidad de Transparencia </a:t>
              </a:r>
            </a:p>
          </p:txBody>
        </p:sp>
        <p:sp>
          <p:nvSpPr>
            <p:cNvPr id="28" name="Subtítulo 2">
              <a:extLst>
                <a:ext uri="{FF2B5EF4-FFF2-40B4-BE49-F238E27FC236}">
                  <a16:creationId xmlns:a16="http://schemas.microsoft.com/office/drawing/2014/main" id="{ECABE7F5-4C9E-2329-7A83-95BABEE98C0E}"/>
                </a:ext>
              </a:extLst>
            </p:cNvPr>
            <p:cNvSpPr txBox="1">
              <a:spLocks/>
            </p:cNvSpPr>
            <p:nvPr/>
          </p:nvSpPr>
          <p:spPr>
            <a:xfrm>
              <a:off x="5750688" y="1292220"/>
              <a:ext cx="3395764" cy="836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100" dirty="0"/>
                <a:t>Recibe y realiza el trámite interno a la solicitud. Turna a todas la áreas competentes que cuenten con la información o deban tenerla de acuerdo a sus facultades o funciones.</a:t>
              </a:r>
            </a:p>
          </p:txBody>
        </p:sp>
        <p:sp>
          <p:nvSpPr>
            <p:cNvPr id="31" name="Subtítulo 2">
              <a:extLst>
                <a:ext uri="{FF2B5EF4-FFF2-40B4-BE49-F238E27FC236}">
                  <a16:creationId xmlns:a16="http://schemas.microsoft.com/office/drawing/2014/main" id="{D6E15045-C822-AE99-435D-A27C4AE060F4}"/>
                </a:ext>
              </a:extLst>
            </p:cNvPr>
            <p:cNvSpPr txBox="1">
              <a:spLocks/>
            </p:cNvSpPr>
            <p:nvPr/>
          </p:nvSpPr>
          <p:spPr>
            <a:xfrm>
              <a:off x="2100918" y="3745335"/>
              <a:ext cx="2060384" cy="104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050" dirty="0"/>
                <a:t>Notifica la respuesta de la solicitud a la persona solicitante en el menor tiempo posible, que </a:t>
              </a:r>
              <a:r>
                <a:rPr lang="es-MX" sz="105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 podrá exceder de diez días</a:t>
              </a: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5F977B15-4153-FAC3-7707-AE527DD3E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494" t="15021" r="22375" b="12437"/>
            <a:stretch/>
          </p:blipFill>
          <p:spPr>
            <a:xfrm>
              <a:off x="7424708" y="4467583"/>
              <a:ext cx="1251748" cy="1589392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0E18878C-2886-122E-3D75-DA039F2D4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0651" y="2138587"/>
              <a:ext cx="1086285" cy="1086285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20D5E3D3-2AC7-0837-CDF3-09F8FE62E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547" t="7409" r="33153" b="14385"/>
            <a:stretch/>
          </p:blipFill>
          <p:spPr>
            <a:xfrm>
              <a:off x="681056" y="1783832"/>
              <a:ext cx="630957" cy="1538070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4138CF01-B7B8-66A7-CD50-42B6AC1D8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547" t="7409" r="33153" b="14385"/>
            <a:stretch/>
          </p:blipFill>
          <p:spPr>
            <a:xfrm>
              <a:off x="1445636" y="4310606"/>
              <a:ext cx="597580" cy="1456708"/>
            </a:xfrm>
            <a:prstGeom prst="rect">
              <a:avLst/>
            </a:prstGeom>
          </p:spPr>
        </p:pic>
        <p:pic>
          <p:nvPicPr>
            <p:cNvPr id="1038" name="Picture 14" descr="Icono Archivo, documento, texto, papel en Files &amp; Server">
              <a:extLst>
                <a:ext uri="{FF2B5EF4-FFF2-40B4-BE49-F238E27FC236}">
                  <a16:creationId xmlns:a16="http://schemas.microsoft.com/office/drawing/2014/main" id="{94B4C08D-EEBB-A046-07B6-18857D825C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6" t="16800" r="24307" b="17343"/>
            <a:stretch/>
          </p:blipFill>
          <p:spPr bwMode="auto">
            <a:xfrm>
              <a:off x="2502244" y="2254330"/>
              <a:ext cx="816189" cy="106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BAAE2ED7-14C5-8BA6-D5F7-761EF682E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8274"/>
            <a:stretch/>
          </p:blipFill>
          <p:spPr>
            <a:xfrm>
              <a:off x="7052421" y="2053657"/>
              <a:ext cx="1448856" cy="1328970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E12F8CE0-BDED-D4F8-6DC6-FB7CCD534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59832" y="4650784"/>
              <a:ext cx="1450974" cy="1329043"/>
            </a:xfrm>
            <a:prstGeom prst="rect">
              <a:avLst/>
            </a:prstGeom>
          </p:spPr>
        </p:pic>
        <p:sp>
          <p:nvSpPr>
            <p:cNvPr id="42" name="Subtítulo 2">
              <a:extLst>
                <a:ext uri="{FF2B5EF4-FFF2-40B4-BE49-F238E27FC236}">
                  <a16:creationId xmlns:a16="http://schemas.microsoft.com/office/drawing/2014/main" id="{E7975239-9388-DE81-A77B-140DB8E5AF4C}"/>
                </a:ext>
              </a:extLst>
            </p:cNvPr>
            <p:cNvSpPr txBox="1">
              <a:spLocks/>
            </p:cNvSpPr>
            <p:nvPr/>
          </p:nvSpPr>
          <p:spPr>
            <a:xfrm>
              <a:off x="61879" y="6056976"/>
              <a:ext cx="1502469" cy="684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050" dirty="0"/>
                <a:t>Recibe la respuesta a su solicitud en el medio solicitado</a:t>
              </a:r>
              <a:endParaRPr lang="es-MX" sz="105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Subtítulo 2">
              <a:extLst>
                <a:ext uri="{FF2B5EF4-FFF2-40B4-BE49-F238E27FC236}">
                  <a16:creationId xmlns:a16="http://schemas.microsoft.com/office/drawing/2014/main" id="{30CA6913-A7E1-CB96-54CC-939DEADA1DDB}"/>
                </a:ext>
              </a:extLst>
            </p:cNvPr>
            <p:cNvSpPr txBox="1">
              <a:spLocks/>
            </p:cNvSpPr>
            <p:nvPr/>
          </p:nvSpPr>
          <p:spPr>
            <a:xfrm>
              <a:off x="1014969" y="5612213"/>
              <a:ext cx="1426638" cy="599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31800" algn="ctr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32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40640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81000" algn="ctr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25400"/>
              <a:r>
                <a:rPr lang="es-MX" sz="1200" b="1" dirty="0">
                  <a:solidFill>
                    <a:schemeClr val="tx1"/>
                  </a:solidFill>
                  <a:latin typeface="+mn-lt"/>
                </a:rPr>
                <a:t>Persona Solicitante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459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4"/>
          <p:cNvSpPr txBox="1">
            <a:spLocks noGrp="1"/>
          </p:cNvSpPr>
          <p:nvPr>
            <p:ph type="ctrTitle"/>
          </p:nvPr>
        </p:nvSpPr>
        <p:spPr>
          <a:xfrm>
            <a:off x="427946" y="1468653"/>
            <a:ext cx="8571089" cy="3998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E36C09"/>
              </a:buClr>
              <a:buSzPct val="100000"/>
            </a:pPr>
            <a:r>
              <a:rPr lang="es-MX" sz="36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OBLIGACIONES DE TRANSPARENCIA DE LOS SUJETOS OBLIGADOS</a:t>
            </a:r>
            <a:br>
              <a:rPr lang="es-MX" sz="36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</a:br>
            <a:r>
              <a:rPr lang="es-MX" sz="36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(</a:t>
            </a:r>
            <a:r>
              <a:rPr lang="es-MX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95 al 106 de la Ley de Transparencia y acceso a la información pública del Estado de Nuevo León)</a:t>
            </a:r>
            <a:br>
              <a:rPr lang="es-MX" b="1" dirty="0">
                <a:solidFill>
                  <a:schemeClr val="bg2">
                    <a:lumMod val="75000"/>
                  </a:schemeClr>
                </a:solidFill>
                <a:latin typeface="+mj-lt"/>
              </a:rPr>
            </a:br>
            <a:endParaRPr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334963" y="624933"/>
            <a:ext cx="8653462" cy="607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3600" b="1" baseline="30000" dirty="0">
                <a:solidFill>
                  <a:srgbClr val="15223C"/>
                </a:solidFill>
                <a:latin typeface="+mn-lt"/>
              </a:rPr>
              <a:t>Aviso de privacidad simplificado</a:t>
            </a:r>
            <a:endParaRPr sz="3600" baseline="30000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1600" b="1" dirty="0">
                <a:solidFill>
                  <a:srgbClr val="15223C"/>
                </a:solidFill>
                <a:latin typeface="+mn-lt"/>
              </a:rPr>
              <a:t>El Instituto Estatal de Transparencia, Acceso a la Información y Protección de Datos Personales, es el responsable</a:t>
            </a:r>
            <a:r>
              <a:rPr lang="es-MX" sz="1600" dirty="0">
                <a:solidFill>
                  <a:srgbClr val="15223C"/>
                </a:solidFill>
                <a:latin typeface="+mn-lt"/>
              </a:rPr>
              <a:t> del tratamiento de los datos personales que nos proporcione.</a:t>
            </a:r>
            <a:endParaRPr sz="1600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b="1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1600" b="1" dirty="0">
                <a:solidFill>
                  <a:srgbClr val="15223C"/>
                </a:solidFill>
                <a:latin typeface="+mn-lt"/>
              </a:rPr>
              <a:t>Los datos personales que recabemos los utilizaremos para las siguientes finalidades: </a:t>
            </a:r>
            <a:r>
              <a:rPr lang="es-MX" sz="1600" dirty="0">
                <a:solidFill>
                  <a:srgbClr val="15223C"/>
                </a:solidFill>
                <a:latin typeface="+mn-lt"/>
              </a:rPr>
              <a:t>Registro de participantes, datos de control, generar constancias respectivas, comunicación para seguimiento para conclusión de los cursos, aclaración de dudas, por algún error o imprecisión, notificación de cancelación o cambio de horario, fecha y/o sede. </a:t>
            </a:r>
            <a:endParaRPr sz="1600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1600" dirty="0">
                <a:solidFill>
                  <a:srgbClr val="15223C"/>
                </a:solidFill>
                <a:latin typeface="+mn-lt"/>
              </a:rPr>
              <a:t>Asimismo, podrá manifestar su negativa al tratamiento de sus datos personales, en las instalaciones del “INFO NL” ubicada en Av. Constitución # 1465-1 Pte., zona centro del municipio de Monterrey con Código Postal 64000, o por medio electrónico en el correo </a:t>
            </a:r>
            <a:r>
              <a:rPr lang="es-MX" sz="1600" u="sng" dirty="0">
                <a:solidFill>
                  <a:srgbClr val="15223C"/>
                </a:solidFill>
                <a:latin typeface="+mn-lt"/>
                <a:hlinkClick r:id="rId2"/>
              </a:rPr>
              <a:t>ut@infonl.mx</a:t>
            </a:r>
            <a:r>
              <a:rPr lang="es-MX" sz="1600" dirty="0">
                <a:solidFill>
                  <a:srgbClr val="15223C"/>
                </a:solidFill>
                <a:latin typeface="+mn-lt"/>
              </a:rPr>
              <a:t>.</a:t>
            </a:r>
            <a:endParaRPr sz="1600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>
              <a:solidFill>
                <a:srgbClr val="15223C"/>
              </a:solidFill>
              <a:latin typeface="+mn-lt"/>
            </a:endParaRPr>
          </a:p>
          <a:p>
            <a:pPr marL="0" lvl="0" indent="0"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s-ES" sz="1600" dirty="0">
                <a:solidFill>
                  <a:srgbClr val="15223C"/>
                </a:solidFill>
                <a:latin typeface="+mn-lt"/>
              </a:rPr>
              <a:t>En caso de que exista un cambio en el aviso de privacidad, lo haremos de su conocimiento a través de la página </a:t>
            </a:r>
            <a:r>
              <a:rPr lang="es-ES" sz="1600" dirty="0">
                <a:solidFill>
                  <a:srgbClr val="15223C"/>
                </a:solidFill>
                <a:latin typeface="+mn-lt"/>
                <a:hlinkClick r:id="rId3"/>
              </a:rPr>
              <a:t>https</a:t>
            </a:r>
            <a:r>
              <a:rPr lang="es-ES" sz="1600">
                <a:solidFill>
                  <a:srgbClr val="15223C"/>
                </a:solidFill>
                <a:latin typeface="+mn-lt"/>
                <a:hlinkClick r:id="rId3"/>
              </a:rPr>
              <a:t>://infonl.mx/proteccion-de-datos-personales/avisos-de-privacidad</a:t>
            </a:r>
            <a:r>
              <a:rPr lang="es-ES" sz="1600" dirty="0">
                <a:solidFill>
                  <a:srgbClr val="15223C"/>
                </a:solidFill>
                <a:latin typeface="+mn-lt"/>
              </a:rPr>
              <a:t> </a:t>
            </a:r>
            <a:r>
              <a:rPr lang="es-ES" sz="1600">
                <a:solidFill>
                  <a:srgbClr val="15223C"/>
                </a:solidFill>
                <a:latin typeface="+mn-lt"/>
              </a:rPr>
              <a:t>o bien, </a:t>
            </a:r>
            <a:r>
              <a:rPr lang="es-ES" sz="1600" dirty="0">
                <a:solidFill>
                  <a:srgbClr val="15223C"/>
                </a:solidFill>
                <a:latin typeface="+mn-lt"/>
              </a:rPr>
              <a:t>de manera presencial en nuestras instalaciones.</a:t>
            </a:r>
          </a:p>
        </p:txBody>
      </p:sp>
    </p:spTree>
    <p:extLst>
      <p:ext uri="{BB962C8B-B14F-4D97-AF65-F5344CB8AC3E}">
        <p14:creationId xmlns:p14="http://schemas.microsoft.com/office/powerpoint/2010/main" val="1059274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5"/>
          <p:cNvSpPr txBox="1">
            <a:spLocks noGrp="1"/>
          </p:cNvSpPr>
          <p:nvPr>
            <p:ph type="ctrTitle"/>
          </p:nvPr>
        </p:nvSpPr>
        <p:spPr>
          <a:xfrm>
            <a:off x="940568" y="255841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s-MX"/>
            </a:br>
            <a:endParaRPr/>
          </a:p>
        </p:txBody>
      </p:sp>
      <p:sp>
        <p:nvSpPr>
          <p:cNvPr id="435" name="Google Shape;435;p35"/>
          <p:cNvSpPr txBox="1">
            <a:spLocks noGrp="1"/>
          </p:cNvSpPr>
          <p:nvPr>
            <p:ph type="subTitle" idx="1"/>
          </p:nvPr>
        </p:nvSpPr>
        <p:spPr>
          <a:xfrm>
            <a:off x="451556" y="1092746"/>
            <a:ext cx="8261412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de transparencia</a:t>
            </a: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 las encontramos contenidas en los </a:t>
            </a:r>
            <a:r>
              <a:rPr 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95 a 105 </a:t>
            </a: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nuestra ley local de transparencia y acceso a la información publica, estos serán </a:t>
            </a:r>
            <a:r>
              <a:rPr 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aplicables dependiendo</a:t>
            </a: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funciones y </a:t>
            </a:r>
            <a:r>
              <a:rPr 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 jurídica </a:t>
            </a: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sujeto obligado. 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6" name="Google Shape;436;p35" descr="Resultado de imagen para aplicabilid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5689" y="4028438"/>
            <a:ext cx="3433145" cy="245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6"/>
          <p:cNvSpPr txBox="1">
            <a:spLocks noGrp="1"/>
          </p:cNvSpPr>
          <p:nvPr>
            <p:ph type="ctrTitle"/>
          </p:nvPr>
        </p:nvSpPr>
        <p:spPr>
          <a:xfrm>
            <a:off x="755576" y="256490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s-MX"/>
            </a:br>
            <a:endParaRPr/>
          </a:p>
        </p:txBody>
      </p:sp>
      <p:graphicFrame>
        <p:nvGraphicFramePr>
          <p:cNvPr id="443" name="Google Shape;443;p36"/>
          <p:cNvGraphicFramePr/>
          <p:nvPr>
            <p:extLst>
              <p:ext uri="{D42A27DB-BD31-4B8C-83A1-F6EECF244321}">
                <p14:modId xmlns:p14="http://schemas.microsoft.com/office/powerpoint/2010/main" val="76483160"/>
              </p:ext>
            </p:extLst>
          </p:nvPr>
        </p:nvGraphicFramePr>
        <p:xfrm>
          <a:off x="637395" y="1342096"/>
          <a:ext cx="8209483" cy="5385668"/>
        </p:xfrm>
        <a:graphic>
          <a:graphicData uri="http://schemas.openxmlformats.org/drawingml/2006/table">
            <a:tbl>
              <a:tblPr firstRow="1" bandRow="1">
                <a:noFill/>
                <a:tableStyleId>{77F1B82E-1AA3-4869-928B-60A44156BA7E}</a:tableStyleId>
              </a:tblPr>
              <a:tblGrid>
                <a:gridCol w="220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7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Artículo 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Aplicabilidad 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rgbClr val="7692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Todos los Sujetos Obligados del Estado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rgbClr val="7692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 Ejecutivo y Ayuntamientos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rgbClr val="7692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 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rgbClr val="7692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 Legislativo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rgbClr val="7692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 Judicial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rgbClr val="7692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Organismos Autónomos 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1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rgbClr val="7692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Instituciones Públicas Autónomas de Educación Superior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05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rgbClr val="7692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Partidos Políticos o Candidatos Independientes 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7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rgbClr val="7692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Fideicomisos y Fondos Públicos 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50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rgbClr val="7692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Autoridades Administrativas y Jurisdiccionales en Materia Laboral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7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rgbClr val="7692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Sindicatos 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44" name="Google Shape;444;p36"/>
          <p:cNvSpPr txBox="1">
            <a:spLocks noGrp="1"/>
          </p:cNvSpPr>
          <p:nvPr>
            <p:ph type="subTitle" idx="1"/>
          </p:nvPr>
        </p:nvSpPr>
        <p:spPr>
          <a:xfrm>
            <a:off x="907975" y="698122"/>
            <a:ext cx="7467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100000"/>
              <a:buNone/>
            </a:pPr>
            <a:r>
              <a:rPr lang="es-MX" sz="2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Aplicabilidad en Obligaciones de Transparencia</a:t>
            </a:r>
            <a:endParaRPr sz="2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" descr="Resultado de imagen para marco normativ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7" descr="Resultado de imagen para marco normativ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7" descr="Resultado de imagen para marco normativ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7" descr="Resultado de imagen para marco normativ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7" descr="Resultado de imagen para metas y objetiv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7" descr="Resultado de imagen para metas y objetiv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7" descr="Resultado de imagen para metas y objetiv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7" descr="Resultado de imagen para indicadore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7" descr="Resultado de imagen para indicadore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7"/>
          <p:cNvSpPr txBox="1"/>
          <p:nvPr/>
        </p:nvSpPr>
        <p:spPr>
          <a:xfrm>
            <a:off x="1026990" y="411624"/>
            <a:ext cx="7232848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Algunas de las Obligaciones de Transparencia de los Sujetos Obligados </a:t>
            </a:r>
            <a:endParaRPr sz="3200" b="1" i="0" u="none" strike="noStrike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60" name="Google Shape;460;p37"/>
          <p:cNvSpPr txBox="1"/>
          <p:nvPr/>
        </p:nvSpPr>
        <p:spPr>
          <a:xfrm>
            <a:off x="612725" y="1491744"/>
            <a:ext cx="7761841" cy="64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800"/>
              <a:buFont typeface="Noto Sans Symbols"/>
              <a:buChar char="❖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El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marco normativo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aplicable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800"/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800"/>
              <a:buFont typeface="Noto Sans Symbols"/>
              <a:buChar char="❖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Su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estructura orgánica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completa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800"/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800"/>
              <a:buFont typeface="Noto Sans Symbols"/>
              <a:buChar char="❖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Las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facultades de cada Área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800"/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800"/>
              <a:buFont typeface="Noto Sans Symbols"/>
              <a:buChar char="❖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El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directorio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de todos los Servidores Públicos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800"/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800"/>
              <a:buFont typeface="Noto Sans Symbols"/>
              <a:buChar char="❖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La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remuneración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bruta y neta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800"/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800"/>
              <a:buFont typeface="Noto Sans Symbols"/>
              <a:buChar char="❖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Los gastos de representación y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viáticos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800"/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800"/>
              <a:buFont typeface="Noto Sans Symbols"/>
              <a:buChar char="❖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Los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indicadores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relacionados con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temas de interés público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o trascendencia social que conforme a sus funciones</a:t>
            </a:r>
            <a:r>
              <a:rPr lang="es-MX" sz="2400" dirty="0">
                <a:solidFill>
                  <a:srgbClr val="14223C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rgbClr val="14223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Gráficos vectoriales gratis de Organigr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17" y="1491743"/>
            <a:ext cx="1795346" cy="8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áficos vectoriales gratis de Gananc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88" y="2245553"/>
            <a:ext cx="967899" cy="134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esultado de imagen para directorio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1717" y="3540472"/>
            <a:ext cx="1095333" cy="1152128"/>
          </a:xfrm>
          <a:prstGeom prst="rect">
            <a:avLst/>
          </a:prstGeom>
          <a:noFill/>
        </p:spPr>
      </p:pic>
      <p:pic>
        <p:nvPicPr>
          <p:cNvPr id="24" name="Picture 10" descr="Resultado de imagen para viáticos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0132" y="5441795"/>
            <a:ext cx="1376865" cy="1416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8"/>
          <p:cNvSpPr txBox="1">
            <a:spLocks noGrp="1"/>
          </p:cNvSpPr>
          <p:nvPr>
            <p:ph type="title"/>
          </p:nvPr>
        </p:nvSpPr>
        <p:spPr>
          <a:xfrm>
            <a:off x="1172528" y="715868"/>
            <a:ext cx="6842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lang="es-E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 </a:t>
            </a:r>
            <a:r>
              <a:rPr lang="es-ES" sz="28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 es </a:t>
            </a:r>
            <a:r>
              <a:rPr lang="es-E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obligación de carga de la información?</a:t>
            </a:r>
          </a:p>
        </p:txBody>
      </p:sp>
      <p:sp>
        <p:nvSpPr>
          <p:cNvPr id="475" name="Google Shape;475;p38"/>
          <p:cNvSpPr/>
          <p:nvPr/>
        </p:nvSpPr>
        <p:spPr>
          <a:xfrm>
            <a:off x="504618" y="2204117"/>
            <a:ext cx="8178541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just">
              <a:buClr>
                <a:schemeClr val="dk1"/>
              </a:buClr>
              <a:buSzPts val="2400"/>
            </a:pP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numeral Décimo fracción IV de los Lineamientos Técnicos Generales,  nos establecen que:</a:t>
            </a:r>
          </a:p>
          <a:p>
            <a:pPr lvl="0" algn="just">
              <a:buClr>
                <a:schemeClr val="dk1"/>
              </a:buClr>
              <a:buSzPts val="2400"/>
            </a:pPr>
            <a:endParaRPr lang="es-MX" sz="2000" b="1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s-MX" sz="2000" b="1" u="none" strike="noStrike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Será responsabilidad del titular de cada área del sujeto obligado </a:t>
            </a:r>
            <a:r>
              <a:rPr lang="es-MX" sz="2000" b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establecer los procedimientos necesarios para identificar, organizar, </a:t>
            </a:r>
            <a:r>
              <a:rPr lang="es-MX" sz="2000" b="1" u="none" strike="noStrike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publicar, actualizar y validar la información que generan</a:t>
            </a:r>
            <a:r>
              <a:rPr lang="es-MX" sz="2000" b="0" u="none" strike="noStrike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s-MX" sz="2000" b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y/o poseen en ejercicio de sus facultades, competencias y funciones, y que es requerida por las obligaciones de transparencia descritas en el Título Quinto de la Ley de Transparencia y Acceso a la Información Pública del Estado de Nuevo León, de conformidad con las políticas establecidas por el Comité de Transparencia.</a:t>
            </a:r>
            <a:endParaRPr sz="2000" b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9"/>
          <p:cNvSpPr txBox="1">
            <a:spLocks noGrp="1"/>
          </p:cNvSpPr>
          <p:nvPr>
            <p:ph type="title"/>
          </p:nvPr>
        </p:nvSpPr>
        <p:spPr>
          <a:xfrm>
            <a:off x="256478" y="26542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9600"/>
              <a:buFont typeface="Calibri"/>
              <a:buNone/>
            </a:pPr>
            <a:r>
              <a:rPr lang="es-MX" sz="7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sz="7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238969" y="2301214"/>
            <a:ext cx="8562605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87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 finalizar el curso, 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las personas </a:t>
            </a:r>
            <a:r>
              <a:rPr lang="es-MX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participantes </a:t>
            </a:r>
            <a:r>
              <a:rPr lang="es-MX" sz="2800" b="1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identificarán</a:t>
            </a:r>
            <a:r>
              <a:rPr lang="es-MX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el derecho de acceso a la información como un derecho humano fundamental, conociendo de manera general sus antecedentes históricos, principios y objetivos 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logrando</a:t>
            </a:r>
            <a:r>
              <a:rPr lang="es-MX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de esta manera, sensibilizar al funcionario público acerca de la relevancia política y social del ejercicio de este derechos.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571974" y="10081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OBJETIVO GENERAL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340088" y="896475"/>
            <a:ext cx="6851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lvl="0" indent="-571500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INTRODUCCIÓN</a:t>
            </a:r>
            <a:endParaRPr sz="36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-89210" y="2039475"/>
            <a:ext cx="8779591" cy="360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-MX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de las principales obligaciones de los servidores públicos, es entender y desempeñar con eficiencia y eficacia el mandato que el pueblo nos otorga, para cumplir con las funciones, atribuciones y obligaciones que la ley y los reglamentos nos imponen y que están encaminadas a lograr una administración pública que conlleve a resolver todas las necesidades que el ciudadano presente en materia de transparencia y acceso a la información, a fin de coadyuvar a la obtención de una administración digna, ordenada y justa; por lo que tenemos que informar de todo lo que realizamos, para que el pueblo pueda evaluar con verdadero conocimiento nuestro desempeño. 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737662" y="6473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200" b="1" dirty="0">
                <a:solidFill>
                  <a:schemeClr val="bg2"/>
                </a:solidFill>
                <a:latin typeface="+mj-lt"/>
              </a:rPr>
              <a:t>CONSTITUCIÓN MEXICANA</a:t>
            </a:r>
            <a:endParaRPr sz="3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1619672" y="2420888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1331640" y="2204864"/>
            <a:ext cx="61926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587358" y="1852217"/>
            <a:ext cx="7905741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En la Constitución Política de los Estados Unidos Mexicanos, en su Artículo 6°, establece que: “</a:t>
            </a:r>
            <a:r>
              <a:rPr lang="es-MX" sz="2400" i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El derecho a la información será garantizado por el Estado.”</a:t>
            </a:r>
            <a:r>
              <a:rPr lang="es-MX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“</a:t>
            </a:r>
            <a:r>
              <a:rPr lang="es-MX" sz="2400" i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Toda persona tiene derecho al libre acceso a información plural y oportuna, así como a buscar, recibir y difundir información e ideas de toda índole por cualquier medio de expresión</a:t>
            </a:r>
            <a:r>
              <a:rPr lang="es-MX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.”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6" name="Google Shape;126;p6" descr="Resultado de imagen para constitucion mexicana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6382" y="4320373"/>
            <a:ext cx="2289117" cy="253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630382" y="4435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CONSTITUCIÓN MEXICANA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1619672" y="2420888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1331640" y="2204864"/>
            <a:ext cx="61926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423746" y="1843522"/>
            <a:ext cx="8436236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</a:pPr>
            <a:r>
              <a:rPr lang="es-MX" sz="2200" dirty="0">
                <a:solidFill>
                  <a:srgbClr val="0C0C0C"/>
                </a:solidFill>
                <a:latin typeface="+mj-lt"/>
                <a:ea typeface="Calibri"/>
                <a:cs typeface="Calibri"/>
                <a:sym typeface="Calibri"/>
              </a:rPr>
              <a:t>Principios y bases: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</a:pPr>
            <a:endParaRPr lang="es-MX" sz="2200" dirty="0">
              <a:solidFill>
                <a:srgbClr val="0C0C0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400"/>
              <a:buFont typeface="Wingdings" panose="05000000000000000000" pitchFamily="2" charset="2"/>
              <a:buChar char="v"/>
            </a:pPr>
            <a:r>
              <a:rPr lang="es-MX" sz="2200" dirty="0">
                <a:solidFill>
                  <a:srgbClr val="0C0C0C"/>
                </a:solidFill>
                <a:latin typeface="+mj-lt"/>
                <a:ea typeface="Calibri"/>
                <a:cs typeface="Calibri"/>
                <a:sym typeface="Calibri"/>
              </a:rPr>
              <a:t>Toda información en posesión de cualquier autoridad,  entidad, órgano y organismo federal, estatal y municipal, </a:t>
            </a:r>
            <a:r>
              <a:rPr lang="es-MX" sz="2200" b="1" dirty="0">
                <a:solidFill>
                  <a:srgbClr val="0C0C0C"/>
                </a:solidFill>
                <a:latin typeface="+mj-lt"/>
                <a:ea typeface="Calibri"/>
                <a:cs typeface="Calibri"/>
                <a:sym typeface="Calibri"/>
              </a:rPr>
              <a:t>es pública.</a:t>
            </a:r>
          </a:p>
          <a:p>
            <a:pPr marL="342900" lvl="0" indent="-342900" algn="just">
              <a:buClr>
                <a:schemeClr val="bg2">
                  <a:lumMod val="75000"/>
                </a:schemeClr>
              </a:buClr>
              <a:buSzPts val="2400"/>
              <a:buFont typeface="Wingdings" panose="05000000000000000000" pitchFamily="2" charset="2"/>
              <a:buChar char="v"/>
            </a:pPr>
            <a:r>
              <a:rPr lang="es-ES" sz="2200" dirty="0">
                <a:latin typeface="+mj-lt"/>
              </a:rPr>
              <a:t>Los sujetos obligados deberán documentar todo acto que derive del ejercicio de sus facultades, competencias o funciones</a:t>
            </a:r>
            <a:endParaRPr lang="es-MX" sz="2200" dirty="0">
              <a:latin typeface="+mj-lt"/>
              <a:ea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400"/>
              <a:buFont typeface="Wingdings" panose="05000000000000000000" pitchFamily="2" charset="2"/>
              <a:buChar char="v"/>
            </a:pPr>
            <a:r>
              <a:rPr lang="es-MX" sz="2200" dirty="0">
                <a:solidFill>
                  <a:srgbClr val="0C0C0C"/>
                </a:solidFill>
                <a:latin typeface="+mj-lt"/>
                <a:ea typeface="Calibri"/>
                <a:cs typeface="Calibri"/>
                <a:sym typeface="Calibri"/>
              </a:rPr>
              <a:t>Toda persona, sin necesidad de acreditar interés o justificar su utilización tendrá </a:t>
            </a:r>
            <a:r>
              <a:rPr lang="es-MX" sz="2200" b="1" dirty="0">
                <a:solidFill>
                  <a:srgbClr val="0C0C0C"/>
                </a:solidFill>
                <a:latin typeface="+mj-lt"/>
                <a:ea typeface="Calibri"/>
                <a:cs typeface="Calibri"/>
                <a:sym typeface="Calibri"/>
              </a:rPr>
              <a:t>acceso gratuito</a:t>
            </a:r>
            <a:r>
              <a:rPr lang="es-MX" sz="2200" dirty="0">
                <a:solidFill>
                  <a:srgbClr val="0C0C0C"/>
                </a:solidFill>
                <a:latin typeface="+mj-lt"/>
                <a:ea typeface="Calibri"/>
                <a:cs typeface="Calibri"/>
                <a:sym typeface="Calibri"/>
              </a:rPr>
              <a:t> a la información.</a:t>
            </a:r>
            <a:endParaRPr lang="es-MX" sz="2200" dirty="0">
              <a:latin typeface="+mj-lt"/>
              <a:ea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ts val="2400"/>
              <a:buFont typeface="Wingdings" panose="05000000000000000000" pitchFamily="2" charset="2"/>
              <a:buChar char="v"/>
            </a:pPr>
            <a:r>
              <a:rPr lang="es-MX" sz="2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Se establecerán </a:t>
            </a:r>
            <a:r>
              <a:rPr lang="es-MX" sz="22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mecanismos de acceso </a:t>
            </a:r>
            <a:r>
              <a:rPr lang="es-MX" sz="2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 la información, los cuales se sustanciarán ante órganos u organismos especializados e  imparciales, y con autonomía operativa, de gestión y de decisión.</a:t>
            </a:r>
            <a:endParaRPr sz="22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/>
        </p:nvSpPr>
        <p:spPr>
          <a:xfrm>
            <a:off x="680223" y="2357628"/>
            <a:ext cx="7895064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 objetivo general es establecer los principios, bases generales y procedimientos para garantizar el derecho de acceso a la información en posesión de cualquier autoridad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entidad, órgano y organismo de los poderes Legislativo, Ejecutivo y Judicial, órganos autónomos, partidos políticos, fideicomisos, dependencias que integren la administración descentralizada, paraestatal, paramunicipal y fondos públicos, así como de cualquier persona física, moral o sindicato </a:t>
            </a:r>
            <a:r>
              <a:rPr lang="es-MX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que reciba y ejerza recursos públicos o realice actos de autoridad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del Estado y sus municipios.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1339467" y="1481308"/>
            <a:ext cx="6576577" cy="87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ES" sz="2400" b="1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DISPOSICIONES GENERALES </a:t>
            </a:r>
            <a:endParaRPr lang="es-E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47914" y="632591"/>
            <a:ext cx="7248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Ley de Transparencia y Acceso a la Información Pública del Estado de Nuevo León:</a:t>
            </a:r>
          </a:p>
          <a:p>
            <a:endParaRPr lang="es-MX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br>
              <a:rPr lang="es-ES" dirty="0"/>
            </a:b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4145440" y="327511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</p:txBody>
      </p:sp>
      <p:sp>
        <p:nvSpPr>
          <p:cNvPr id="28" name="CuadroTexto 27"/>
          <p:cNvSpPr txBox="1"/>
          <p:nvPr/>
        </p:nvSpPr>
        <p:spPr>
          <a:xfrm>
            <a:off x="841917" y="477535"/>
            <a:ext cx="761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75000"/>
                  </a:schemeClr>
                </a:solidFill>
              </a:rPr>
              <a:t>PRINCIPIOS GENERALES</a:t>
            </a:r>
          </a:p>
          <a:p>
            <a:pPr algn="ctr"/>
            <a:r>
              <a:rPr lang="es-MX" sz="2400" b="1" dirty="0">
                <a:solidFill>
                  <a:schemeClr val="bg2">
                    <a:lumMod val="75000"/>
                  </a:schemeClr>
                </a:solidFill>
              </a:rPr>
              <a:t>ARTICULO 8°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93397" y="1371276"/>
            <a:ext cx="8106936" cy="4840517"/>
            <a:chOff x="1029467" y="1371276"/>
            <a:chExt cx="8106936" cy="4840517"/>
          </a:xfrm>
          <a:effectLst/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/>
            <a:srcRect l="43330" t="31315" r="7722" b="20660"/>
            <a:stretch/>
          </p:blipFill>
          <p:spPr>
            <a:xfrm>
              <a:off x="1029467" y="1371276"/>
              <a:ext cx="8106936" cy="4840517"/>
            </a:xfrm>
            <a:prstGeom prst="rect">
              <a:avLst/>
            </a:prstGeom>
            <a:pattFill prst="pct60">
              <a:fgClr>
                <a:schemeClr val="accent1"/>
              </a:fgClr>
              <a:bgClr>
                <a:schemeClr val="bg1"/>
              </a:bgClr>
            </a:pattFill>
          </p:spPr>
        </p:pic>
        <p:sp>
          <p:nvSpPr>
            <p:cNvPr id="15" name="CuadroTexto 14"/>
            <p:cNvSpPr txBox="1"/>
            <p:nvPr/>
          </p:nvSpPr>
          <p:spPr>
            <a:xfrm>
              <a:off x="1148645" y="2065160"/>
              <a:ext cx="1672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bg2">
                      <a:lumMod val="75000"/>
                    </a:schemeClr>
                  </a:solidFill>
                </a:rPr>
                <a:t>CERTEZA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141174" y="4093984"/>
              <a:ext cx="1672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EFICACIA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246594" y="2162506"/>
              <a:ext cx="1672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LEGALIDAD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2657489" y="5055099"/>
              <a:ext cx="17346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INDEPENDENCIA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4246594" y="3903286"/>
              <a:ext cx="1672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MÁXIMA</a:t>
              </a:r>
            </a:p>
            <a:p>
              <a:pPr algn="ctr"/>
              <a:r>
                <a:rPr lang="es-MX" b="1" dirty="0"/>
                <a:t>PUBLICIDAD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5770184" y="3117699"/>
              <a:ext cx="1672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OBJETIVIDAD</a:t>
              </a: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5641945" y="5024277"/>
              <a:ext cx="1929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PROFESIONALISMO</a:t>
              </a: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351575" y="3890444"/>
              <a:ext cx="1777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TRANSPARENCIA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5D0AB981-0432-1718-EEC3-718A7A29A0A6}"/>
                </a:ext>
              </a:extLst>
            </p:cNvPr>
            <p:cNvSpPr txBox="1"/>
            <p:nvPr/>
          </p:nvSpPr>
          <p:spPr>
            <a:xfrm>
              <a:off x="2771202" y="3098876"/>
              <a:ext cx="16209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/>
                <a:t>IMPARCIALIDAD</a:t>
              </a:r>
            </a:p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559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1780</Words>
  <Application>Microsoft Office PowerPoint</Application>
  <PresentationFormat>Presentación en pantalla (4:3)</PresentationFormat>
  <Paragraphs>187</Paragraphs>
  <Slides>34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Noto Sans Symbols</vt:lpstr>
      <vt:lpstr>Calibri</vt:lpstr>
      <vt:lpstr>Wingdings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INTRODUCCIÓN</vt:lpstr>
      <vt:lpstr>CONSTITUCIÓN MEXICANA</vt:lpstr>
      <vt:lpstr>CONSTITUCIÓN MEXICANA</vt:lpstr>
      <vt:lpstr>Presentación de PowerPoint</vt:lpstr>
      <vt:lpstr> </vt:lpstr>
      <vt:lpstr>RESPONSABLES EN MATERIA DE TRANSPARENCIA Y ACCESO A LA INFORMACIÓN PÚBLICA  </vt:lpstr>
      <vt:lpstr>ÓRGANOS GARANTES</vt:lpstr>
      <vt:lpstr>El Instituto Estatal de Transparencia, Acceso a la Información y Protección de Datos (INFONL)</vt:lpstr>
      <vt:lpstr>PRINCIPALES ATRIBUCIONES QUE LE OTORGA LA LEY</vt:lpstr>
      <vt:lpstr>Principales actividades del INFONL</vt:lpstr>
      <vt:lpstr>Presentación de PowerPoint</vt:lpstr>
      <vt:lpstr>Presentación de PowerPoint</vt:lpstr>
      <vt:lpstr>¿Quiénes son sujetos obligados? </vt:lpstr>
      <vt:lpstr>Presentación de PowerPoint</vt:lpstr>
      <vt:lpstr>UNIDAD DE TRANSPARENCIA Artículos 58 y 59</vt:lpstr>
      <vt:lpstr> Unidades de Transparencia </vt:lpstr>
      <vt:lpstr> Principales Obligaciones de la  Unidad de Transparencia </vt:lpstr>
      <vt:lpstr>  </vt:lpstr>
      <vt:lpstr>COMITÉ DE TRANSPARENCIA Artículos 56 y 57 </vt:lpstr>
      <vt:lpstr> Comité de Transparencia </vt:lpstr>
      <vt:lpstr>Comité de Transparencia</vt:lpstr>
      <vt:lpstr>Principales Funciones del Comité de Transparencia</vt:lpstr>
      <vt:lpstr>Presentación de PowerPoint</vt:lpstr>
      <vt:lpstr>Trámite para atender una solicitud de acceso a la información </vt:lpstr>
      <vt:lpstr>OBLIGACIONES DE TRANSPARENCIA DE LOS SUJETOS OBLIGADOS (Artículos 95 al 106 de la Ley de Transparencia y acceso a la información pública del Estado de Nuevo León) </vt:lpstr>
      <vt:lpstr> </vt:lpstr>
      <vt:lpstr> </vt:lpstr>
      <vt:lpstr>Presentación de PowerPoint</vt:lpstr>
      <vt:lpstr>¿De quién es la obligación de carga de la información?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ctainl</dc:creator>
  <cp:lastModifiedBy>Coordinación de Capacitación Sujetos Obligados</cp:lastModifiedBy>
  <cp:revision>53</cp:revision>
  <dcterms:created xsi:type="dcterms:W3CDTF">2019-06-19T17:32:40Z</dcterms:created>
  <dcterms:modified xsi:type="dcterms:W3CDTF">2023-05-26T20:54:57Z</dcterms:modified>
</cp:coreProperties>
</file>